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71" r:id="rId8"/>
    <p:sldId id="273" r:id="rId9"/>
    <p:sldId id="262" r:id="rId10"/>
    <p:sldId id="272" r:id="rId11"/>
    <p:sldId id="263" r:id="rId12"/>
    <p:sldId id="266" r:id="rId13"/>
    <p:sldId id="264" r:id="rId14"/>
    <p:sldId id="267" r:id="rId15"/>
    <p:sldId id="274" r:id="rId16"/>
    <p:sldId id="275" r:id="rId17"/>
    <p:sldId id="268" r:id="rId18"/>
    <p:sldId id="277"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12/10/2015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12/10/2015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12/10/2015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12/10/2015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1703" y="1632858"/>
            <a:ext cx="10942910" cy="1920239"/>
          </a:xfrm>
        </p:spPr>
        <p:txBody>
          <a:bodyPr>
            <a:noAutofit/>
          </a:bodyPr>
          <a:lstStyle/>
          <a:p>
            <a:pPr algn="ctr"/>
            <a:r>
              <a:rPr lang="en-IN" sz="9600" dirty="0" smtClean="0">
                <a:latin typeface="Aharoni" pitchFamily="2" charset="-79"/>
                <a:cs typeface="Aharoni" pitchFamily="2" charset="-79"/>
              </a:rPr>
              <a:t>JOURNAL CLUB </a:t>
            </a:r>
            <a:endParaRPr lang="en-IN" sz="9600" dirty="0">
              <a:latin typeface="Aharoni" pitchFamily="2" charset="-79"/>
              <a:cs typeface="Aharoni" pitchFamily="2" charset="-79"/>
            </a:endParaRPr>
          </a:p>
        </p:txBody>
      </p:sp>
      <p:sp>
        <p:nvSpPr>
          <p:cNvPr id="3" name="Subtitle 2"/>
          <p:cNvSpPr>
            <a:spLocks noGrp="1"/>
          </p:cNvSpPr>
          <p:nvPr>
            <p:ph type="subTitle" idx="1"/>
          </p:nvPr>
        </p:nvSpPr>
        <p:spPr>
          <a:xfrm>
            <a:off x="2589213" y="4245429"/>
            <a:ext cx="8915399" cy="1972491"/>
          </a:xfrm>
        </p:spPr>
        <p:txBody>
          <a:bodyPr>
            <a:noAutofit/>
          </a:bodyPr>
          <a:lstStyle/>
          <a:p>
            <a:pPr algn="r"/>
            <a:r>
              <a:rPr lang="en-IN" sz="3200" b="1" dirty="0" smtClean="0"/>
              <a:t>Presented by:-</a:t>
            </a:r>
          </a:p>
          <a:p>
            <a:pPr algn="r"/>
            <a:r>
              <a:rPr lang="en-IN" sz="3200" b="1" dirty="0" smtClean="0"/>
              <a:t>Ms. Geetika Kashyap</a:t>
            </a:r>
          </a:p>
          <a:p>
            <a:pPr algn="r"/>
            <a:r>
              <a:rPr lang="en-IN" sz="3200" b="1" dirty="0" smtClean="0"/>
              <a:t>M.Sc. Nursing 1</a:t>
            </a:r>
            <a:r>
              <a:rPr lang="en-IN" sz="3200" b="1" baseline="30000" dirty="0" smtClean="0"/>
              <a:t>st</a:t>
            </a:r>
            <a:r>
              <a:rPr lang="en-IN" sz="3200" b="1" dirty="0" smtClean="0"/>
              <a:t> year</a:t>
            </a:r>
            <a:endParaRPr lang="en-IN" sz="3200" b="1" dirty="0"/>
          </a:p>
        </p:txBody>
      </p:sp>
    </p:spTree>
    <p:extLst>
      <p:ext uri="{BB962C8B-B14F-4D97-AF65-F5344CB8AC3E}">
        <p14:creationId xmlns:p14="http://schemas.microsoft.com/office/powerpoint/2010/main" xmlns="" val="36604169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19707" y="437881"/>
          <a:ext cx="10109917" cy="6156101"/>
        </p:xfrm>
        <a:graphic>
          <a:graphicData uri="http://schemas.openxmlformats.org/drawingml/2006/table">
            <a:tbl>
              <a:tblPr firstRow="1" bandRow="1">
                <a:tableStyleId>{5C22544A-7EE6-4342-B048-85BDC9FD1C3A}</a:tableStyleId>
              </a:tblPr>
              <a:tblGrid>
                <a:gridCol w="1060830"/>
                <a:gridCol w="2162595"/>
                <a:gridCol w="1831534"/>
                <a:gridCol w="1684986"/>
                <a:gridCol w="1684986"/>
                <a:gridCol w="1684986"/>
              </a:tblGrid>
              <a:tr h="1446320">
                <a:tc>
                  <a:txBody>
                    <a:bodyPr/>
                    <a:lstStyle/>
                    <a:p>
                      <a:r>
                        <a:rPr lang="en-IN" dirty="0" smtClean="0"/>
                        <a:t>SR NO.</a:t>
                      </a:r>
                      <a:endParaRPr lang="en-IN" dirty="0"/>
                    </a:p>
                  </a:txBody>
                  <a:tcPr/>
                </a:tc>
                <a:tc>
                  <a:txBody>
                    <a:bodyPr/>
                    <a:lstStyle/>
                    <a:p>
                      <a:r>
                        <a:rPr lang="en-IN" dirty="0" smtClean="0"/>
                        <a:t>LEVEL OF PAIN PERCEPTION</a:t>
                      </a:r>
                      <a:endParaRPr lang="en-IN" dirty="0"/>
                    </a:p>
                  </a:txBody>
                  <a:tcPr/>
                </a:tc>
                <a:tc>
                  <a:txBody>
                    <a:bodyPr/>
                    <a:lstStyle/>
                    <a:p>
                      <a:r>
                        <a:rPr lang="en-IN" dirty="0" smtClean="0"/>
                        <a:t>PRE TEST</a:t>
                      </a:r>
                    </a:p>
                  </a:txBody>
                  <a:tcPr/>
                </a:tc>
                <a:tc>
                  <a:txBody>
                    <a:bodyPr/>
                    <a:lstStyle/>
                    <a:p>
                      <a:endParaRPr lang="en-IN" dirty="0"/>
                    </a:p>
                  </a:txBody>
                  <a:tcPr/>
                </a:tc>
                <a:tc>
                  <a:txBody>
                    <a:bodyPr/>
                    <a:lstStyle/>
                    <a:p>
                      <a:r>
                        <a:rPr lang="en-IN" dirty="0" smtClean="0"/>
                        <a:t>POST TEST</a:t>
                      </a:r>
                    </a:p>
                    <a:p>
                      <a:endParaRPr lang="en-IN" dirty="0"/>
                    </a:p>
                  </a:txBody>
                  <a:tcPr/>
                </a:tc>
                <a:tc>
                  <a:txBody>
                    <a:bodyPr/>
                    <a:lstStyle/>
                    <a:p>
                      <a:endParaRPr lang="en-IN"/>
                    </a:p>
                  </a:txBody>
                  <a:tcPr/>
                </a:tc>
              </a:tr>
              <a:tr h="1937669">
                <a:tc>
                  <a:txBody>
                    <a:bodyPr/>
                    <a:lstStyle/>
                    <a:p>
                      <a:endParaRPr lang="en-IN"/>
                    </a:p>
                  </a:txBody>
                  <a:tcPr/>
                </a:tc>
                <a:tc>
                  <a:txBody>
                    <a:bodyPr/>
                    <a:lstStyle/>
                    <a:p>
                      <a:endParaRPr lang="en-IN" dirty="0"/>
                    </a:p>
                  </a:txBody>
                  <a:tcPr/>
                </a:tc>
                <a:tc>
                  <a:txBody>
                    <a:bodyPr/>
                    <a:lstStyle/>
                    <a:p>
                      <a:r>
                        <a:rPr lang="en-IN" dirty="0" smtClean="0"/>
                        <a:t>Study group</a:t>
                      </a:r>
                    </a:p>
                    <a:p>
                      <a:r>
                        <a:rPr lang="en-IN" dirty="0" smtClean="0"/>
                        <a:t>n=30</a:t>
                      </a:r>
                    </a:p>
                    <a:p>
                      <a:endParaRPr lang="en-IN" dirty="0"/>
                    </a:p>
                  </a:txBody>
                  <a:tcPr/>
                </a:tc>
                <a:tc>
                  <a:txBody>
                    <a:bodyPr/>
                    <a:lstStyle/>
                    <a:p>
                      <a:r>
                        <a:rPr lang="en-IN" dirty="0" smtClean="0"/>
                        <a:t>Control</a:t>
                      </a:r>
                      <a:r>
                        <a:rPr lang="en-IN" baseline="0" dirty="0" smtClean="0"/>
                        <a:t> group </a:t>
                      </a:r>
                    </a:p>
                    <a:p>
                      <a:r>
                        <a:rPr lang="en-IN" baseline="0" dirty="0" smtClean="0"/>
                        <a:t>n=30</a:t>
                      </a:r>
                      <a:endParaRPr lang="en-IN" dirty="0"/>
                    </a:p>
                  </a:txBody>
                  <a:tcPr/>
                </a:tc>
                <a:tc>
                  <a:txBody>
                    <a:bodyPr/>
                    <a:lstStyle/>
                    <a:p>
                      <a:r>
                        <a:rPr lang="en-IN" dirty="0" smtClean="0"/>
                        <a:t>Study</a:t>
                      </a:r>
                      <a:r>
                        <a:rPr lang="en-IN" baseline="0" dirty="0" smtClean="0"/>
                        <a:t> group</a:t>
                      </a:r>
                    </a:p>
                    <a:p>
                      <a:r>
                        <a:rPr lang="en-IN" baseline="0" dirty="0" smtClean="0"/>
                        <a:t>n= 30</a:t>
                      </a:r>
                      <a:endParaRPr lang="en-IN" dirty="0"/>
                    </a:p>
                  </a:txBody>
                  <a:tcPr/>
                </a:tc>
                <a:tc>
                  <a:txBody>
                    <a:bodyPr/>
                    <a:lstStyle/>
                    <a:p>
                      <a:r>
                        <a:rPr lang="en-IN" dirty="0" smtClean="0"/>
                        <a:t>Control group </a:t>
                      </a:r>
                    </a:p>
                    <a:p>
                      <a:r>
                        <a:rPr lang="en-IN" dirty="0" smtClean="0"/>
                        <a:t>n=30</a:t>
                      </a:r>
                    </a:p>
                    <a:p>
                      <a:endParaRPr lang="en-IN" dirty="0"/>
                    </a:p>
                  </a:txBody>
                  <a:tcPr/>
                </a:tc>
              </a:tr>
              <a:tr h="586563">
                <a:tc>
                  <a:txBody>
                    <a:bodyPr/>
                    <a:lstStyle/>
                    <a:p>
                      <a:endParaRPr lang="en-IN" dirty="0"/>
                    </a:p>
                  </a:txBody>
                  <a:tcPr/>
                </a:tc>
                <a:tc>
                  <a:txBody>
                    <a:bodyPr/>
                    <a:lstStyle/>
                    <a:p>
                      <a:endParaRPr lang="en-IN"/>
                    </a:p>
                  </a:txBody>
                  <a:tcPr/>
                </a:tc>
                <a:tc>
                  <a:txBody>
                    <a:bodyPr/>
                    <a:lstStyle/>
                    <a:p>
                      <a:r>
                        <a:rPr lang="en-IN" dirty="0" smtClean="0"/>
                        <a:t>F           %</a:t>
                      </a:r>
                      <a:endParaRPr lang="en-IN" dirty="0"/>
                    </a:p>
                  </a:txBody>
                  <a:tcPr/>
                </a:tc>
                <a:tc>
                  <a:txBody>
                    <a:bodyPr/>
                    <a:lstStyle/>
                    <a:p>
                      <a:r>
                        <a:rPr lang="en-IN" dirty="0" smtClean="0"/>
                        <a:t>F           %</a:t>
                      </a:r>
                      <a:endParaRPr lang="en-IN" dirty="0"/>
                    </a:p>
                  </a:txBody>
                  <a:tcPr/>
                </a:tc>
                <a:tc>
                  <a:txBody>
                    <a:bodyPr/>
                    <a:lstStyle/>
                    <a:p>
                      <a:r>
                        <a:rPr lang="en-IN" dirty="0" smtClean="0"/>
                        <a:t>  F           %        </a:t>
                      </a:r>
                      <a:endParaRPr lang="en-IN" dirty="0"/>
                    </a:p>
                  </a:txBody>
                  <a:tcPr/>
                </a:tc>
                <a:tc>
                  <a:txBody>
                    <a:bodyPr/>
                    <a:lstStyle/>
                    <a:p>
                      <a:r>
                        <a:rPr lang="en-IN" dirty="0" smtClean="0"/>
                        <a:t>   F         %</a:t>
                      </a:r>
                      <a:endParaRPr lang="en-IN" dirty="0"/>
                    </a:p>
                  </a:txBody>
                  <a:tcPr/>
                </a:tc>
              </a:tr>
              <a:tr h="586563">
                <a:tc>
                  <a:txBody>
                    <a:bodyPr/>
                    <a:lstStyle/>
                    <a:p>
                      <a:r>
                        <a:rPr lang="en-IN" dirty="0" smtClean="0"/>
                        <a:t>1.</a:t>
                      </a:r>
                      <a:endParaRPr lang="en-IN" dirty="0"/>
                    </a:p>
                  </a:txBody>
                  <a:tcPr/>
                </a:tc>
                <a:tc>
                  <a:txBody>
                    <a:bodyPr/>
                    <a:lstStyle/>
                    <a:p>
                      <a:r>
                        <a:rPr lang="en-IN" dirty="0" smtClean="0"/>
                        <a:t>MILD PAIN</a:t>
                      </a:r>
                      <a:endParaRPr lang="en-IN" dirty="0"/>
                    </a:p>
                  </a:txBody>
                  <a:tcPr/>
                </a:tc>
                <a:tc>
                  <a:txBody>
                    <a:bodyPr/>
                    <a:lstStyle/>
                    <a:p>
                      <a:endParaRPr lang="en-IN" dirty="0"/>
                    </a:p>
                  </a:txBody>
                  <a:tcPr/>
                </a:tc>
                <a:tc>
                  <a:txBody>
                    <a:bodyPr/>
                    <a:lstStyle/>
                    <a:p>
                      <a:endParaRPr lang="en-IN"/>
                    </a:p>
                  </a:txBody>
                  <a:tcPr/>
                </a:tc>
                <a:tc>
                  <a:txBody>
                    <a:bodyPr/>
                    <a:lstStyle/>
                    <a:p>
                      <a:r>
                        <a:rPr lang="en-IN" dirty="0" smtClean="0"/>
                        <a:t>14       46.6</a:t>
                      </a:r>
                      <a:endParaRPr lang="en-IN" dirty="0"/>
                    </a:p>
                  </a:txBody>
                  <a:tcPr/>
                </a:tc>
                <a:tc>
                  <a:txBody>
                    <a:bodyPr/>
                    <a:lstStyle/>
                    <a:p>
                      <a:endParaRPr lang="en-IN"/>
                    </a:p>
                  </a:txBody>
                  <a:tcPr/>
                </a:tc>
              </a:tr>
              <a:tr h="1012423">
                <a:tc>
                  <a:txBody>
                    <a:bodyPr/>
                    <a:lstStyle/>
                    <a:p>
                      <a:r>
                        <a:rPr lang="en-IN" dirty="0" smtClean="0"/>
                        <a:t>2.</a:t>
                      </a:r>
                      <a:endParaRPr lang="en-IN" dirty="0"/>
                    </a:p>
                  </a:txBody>
                  <a:tcPr/>
                </a:tc>
                <a:tc>
                  <a:txBody>
                    <a:bodyPr/>
                    <a:lstStyle/>
                    <a:p>
                      <a:r>
                        <a:rPr lang="en-IN" dirty="0" smtClean="0"/>
                        <a:t>MODERATE PAIN</a:t>
                      </a:r>
                      <a:endParaRPr lang="en-IN" dirty="0"/>
                    </a:p>
                  </a:txBody>
                  <a:tcPr/>
                </a:tc>
                <a:tc>
                  <a:txBody>
                    <a:bodyPr/>
                    <a:lstStyle/>
                    <a:p>
                      <a:endParaRPr lang="en-IN"/>
                    </a:p>
                  </a:txBody>
                  <a:tcPr/>
                </a:tc>
                <a:tc>
                  <a:txBody>
                    <a:bodyPr/>
                    <a:lstStyle/>
                    <a:p>
                      <a:endParaRPr lang="en-IN"/>
                    </a:p>
                  </a:txBody>
                  <a:tcPr/>
                </a:tc>
                <a:tc>
                  <a:txBody>
                    <a:bodyPr/>
                    <a:lstStyle/>
                    <a:p>
                      <a:r>
                        <a:rPr lang="en-IN" dirty="0" smtClean="0"/>
                        <a:t>16       53.3</a:t>
                      </a:r>
                      <a:endParaRPr lang="en-IN" dirty="0"/>
                    </a:p>
                  </a:txBody>
                  <a:tcPr/>
                </a:tc>
                <a:tc>
                  <a:txBody>
                    <a:bodyPr/>
                    <a:lstStyle/>
                    <a:p>
                      <a:r>
                        <a:rPr lang="en-IN" dirty="0" smtClean="0"/>
                        <a:t>3          10</a:t>
                      </a:r>
                      <a:endParaRPr lang="en-IN" dirty="0"/>
                    </a:p>
                  </a:txBody>
                  <a:tcPr/>
                </a:tc>
              </a:tr>
              <a:tr h="586563">
                <a:tc>
                  <a:txBody>
                    <a:bodyPr/>
                    <a:lstStyle/>
                    <a:p>
                      <a:r>
                        <a:rPr lang="en-IN" dirty="0" smtClean="0"/>
                        <a:t>3.</a:t>
                      </a:r>
                      <a:endParaRPr lang="en-IN" dirty="0"/>
                    </a:p>
                  </a:txBody>
                  <a:tcPr/>
                </a:tc>
                <a:tc>
                  <a:txBody>
                    <a:bodyPr/>
                    <a:lstStyle/>
                    <a:p>
                      <a:r>
                        <a:rPr lang="en-IN" dirty="0" smtClean="0"/>
                        <a:t>SEVERE</a:t>
                      </a:r>
                      <a:r>
                        <a:rPr lang="en-IN" baseline="0" dirty="0" smtClean="0"/>
                        <a:t> PAIN</a:t>
                      </a:r>
                      <a:endParaRPr lang="en-IN" dirty="0"/>
                    </a:p>
                  </a:txBody>
                  <a:tcPr/>
                </a:tc>
                <a:tc>
                  <a:txBody>
                    <a:bodyPr/>
                    <a:lstStyle/>
                    <a:p>
                      <a:r>
                        <a:rPr lang="en-IN" dirty="0" smtClean="0"/>
                        <a:t>30        100</a:t>
                      </a:r>
                      <a:endParaRPr lang="en-IN" dirty="0"/>
                    </a:p>
                  </a:txBody>
                  <a:tcPr/>
                </a:tc>
                <a:tc>
                  <a:txBody>
                    <a:bodyPr/>
                    <a:lstStyle/>
                    <a:p>
                      <a:r>
                        <a:rPr lang="en-IN" dirty="0" smtClean="0"/>
                        <a:t>30        100</a:t>
                      </a:r>
                      <a:endParaRPr lang="en-IN" dirty="0"/>
                    </a:p>
                  </a:txBody>
                  <a:tcPr/>
                </a:tc>
                <a:tc>
                  <a:txBody>
                    <a:bodyPr/>
                    <a:lstStyle/>
                    <a:p>
                      <a:endParaRPr lang="en-IN" dirty="0"/>
                    </a:p>
                  </a:txBody>
                  <a:tcPr/>
                </a:tc>
                <a:tc>
                  <a:txBody>
                    <a:bodyPr/>
                    <a:lstStyle/>
                    <a:p>
                      <a:r>
                        <a:rPr lang="en-IN" dirty="0" smtClean="0"/>
                        <a:t>27         90</a:t>
                      </a:r>
                      <a:endParaRPr lang="en-IN" dirty="0"/>
                    </a:p>
                  </a:txBody>
                  <a:tcPr/>
                </a:tc>
              </a:tr>
            </a:tbl>
          </a:graphicData>
        </a:graphic>
      </p:graphicFrame>
      <p:cxnSp>
        <p:nvCxnSpPr>
          <p:cNvPr id="7" name="Straight Connector 6"/>
          <p:cNvCxnSpPr/>
          <p:nvPr/>
        </p:nvCxnSpPr>
        <p:spPr>
          <a:xfrm>
            <a:off x="5280338" y="3799268"/>
            <a:ext cx="12879" cy="278183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199290" y="3799268"/>
            <a:ext cx="64395" cy="278183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8950818" y="3799268"/>
            <a:ext cx="51514" cy="2781836"/>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0702344" y="3799268"/>
            <a:ext cx="38636" cy="278183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9370625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75008" y="1352282"/>
            <a:ext cx="10916992" cy="5505718"/>
          </a:xfrm>
        </p:spPr>
        <p:txBody>
          <a:bodyPr>
            <a:noAutofit/>
          </a:bodyPr>
          <a:lstStyle/>
          <a:p>
            <a:pPr>
              <a:lnSpc>
                <a:spcPct val="150000"/>
              </a:lnSpc>
            </a:pPr>
            <a:r>
              <a:rPr lang="en-IN" sz="2800" dirty="0" smtClean="0">
                <a:latin typeface="Times New Roman" panose="02020603050405020304" pitchFamily="18" charset="0"/>
                <a:cs typeface="Times New Roman" panose="02020603050405020304" pitchFamily="18" charset="0"/>
              </a:rPr>
              <a:t>The major findings of the study revealed that in study group, 46.6% had mild pain, 53.3% had moderate pain and none had severe pain after practicing paced breathing. </a:t>
            </a:r>
          </a:p>
          <a:p>
            <a:pPr>
              <a:lnSpc>
                <a:spcPct val="150000"/>
              </a:lnSpc>
            </a:pPr>
            <a:r>
              <a:rPr lang="en-IN" sz="2800" dirty="0" smtClean="0">
                <a:latin typeface="Times New Roman" panose="02020603050405020304" pitchFamily="18" charset="0"/>
                <a:cs typeface="Times New Roman" panose="02020603050405020304" pitchFamily="18" charset="0"/>
              </a:rPr>
              <a:t>In control group, 90% had severe pain, 10% had moderate pain and none had mild pain.</a:t>
            </a:r>
          </a:p>
          <a:p>
            <a:pPr>
              <a:lnSpc>
                <a:spcPct val="150000"/>
              </a:lnSpc>
            </a:pPr>
            <a:endParaRPr lang="en-I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851261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0"/>
            <a:ext cx="8911687" cy="875763"/>
          </a:xfrm>
        </p:spPr>
        <p:txBody>
          <a:bodyPr/>
          <a:lstStyle/>
          <a:p>
            <a:r>
              <a:rPr lang="en-IN" dirty="0" smtClean="0"/>
              <a:t>Table 2</a:t>
            </a:r>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xmlns="" val="3313850108"/>
              </p:ext>
            </p:extLst>
          </p:nvPr>
        </p:nvGraphicFramePr>
        <p:xfrm>
          <a:off x="300446" y="745791"/>
          <a:ext cx="11612513" cy="5578103"/>
        </p:xfrm>
        <a:graphic>
          <a:graphicData uri="http://schemas.openxmlformats.org/drawingml/2006/table">
            <a:tbl>
              <a:tblPr firstRow="1" bandRow="1">
                <a:tableStyleId>{00A15C55-8517-42AA-B614-E9B94910E393}</a:tableStyleId>
              </a:tblPr>
              <a:tblGrid>
                <a:gridCol w="850410"/>
                <a:gridCol w="1700824"/>
                <a:gridCol w="3255022"/>
                <a:gridCol w="1935419"/>
                <a:gridCol w="1935419"/>
                <a:gridCol w="1935419"/>
              </a:tblGrid>
              <a:tr h="1391764">
                <a:tc>
                  <a:txBody>
                    <a:bodyPr/>
                    <a:lstStyle/>
                    <a:p>
                      <a:pPr algn="ctr"/>
                      <a:r>
                        <a:rPr lang="en-IN" dirty="0" smtClean="0">
                          <a:solidFill>
                            <a:schemeClr val="bg1"/>
                          </a:solidFill>
                        </a:rPr>
                        <a:t>Sr. no</a:t>
                      </a:r>
                      <a:endParaRPr lang="en-IN" dirty="0">
                        <a:solidFill>
                          <a:schemeClr val="bg1"/>
                        </a:solidFill>
                      </a:endParaRPr>
                    </a:p>
                  </a:txBody>
                  <a:tcPr/>
                </a:tc>
                <a:tc>
                  <a:txBody>
                    <a:bodyPr/>
                    <a:lstStyle/>
                    <a:p>
                      <a:pPr algn="ctr"/>
                      <a:r>
                        <a:rPr lang="en-IN" dirty="0" smtClean="0">
                          <a:solidFill>
                            <a:schemeClr val="bg1"/>
                          </a:solidFill>
                        </a:rPr>
                        <a:t>GROUP</a:t>
                      </a:r>
                      <a:endParaRPr lang="en-IN" dirty="0">
                        <a:solidFill>
                          <a:schemeClr val="bg1"/>
                        </a:solidFill>
                      </a:endParaRPr>
                    </a:p>
                  </a:txBody>
                  <a:tcPr/>
                </a:tc>
                <a:tc>
                  <a:txBody>
                    <a:bodyPr/>
                    <a:lstStyle/>
                    <a:p>
                      <a:pPr algn="ctr"/>
                      <a:r>
                        <a:rPr lang="en-IN" dirty="0" smtClean="0">
                          <a:solidFill>
                            <a:schemeClr val="bg1"/>
                          </a:solidFill>
                        </a:rPr>
                        <a:t>MEAN</a:t>
                      </a:r>
                      <a:endParaRPr lang="en-IN" dirty="0">
                        <a:solidFill>
                          <a:schemeClr val="bg1"/>
                        </a:solidFill>
                      </a:endParaRPr>
                    </a:p>
                  </a:txBody>
                  <a:tcPr/>
                </a:tc>
                <a:tc>
                  <a:txBody>
                    <a:bodyPr/>
                    <a:lstStyle/>
                    <a:p>
                      <a:pPr algn="ctr"/>
                      <a:r>
                        <a:rPr lang="en-IN" dirty="0" smtClean="0">
                          <a:solidFill>
                            <a:schemeClr val="bg1"/>
                          </a:solidFill>
                        </a:rPr>
                        <a:t>     SD</a:t>
                      </a:r>
                      <a:endParaRPr lang="en-IN" dirty="0">
                        <a:solidFill>
                          <a:schemeClr val="bg1"/>
                        </a:solidFill>
                      </a:endParaRPr>
                    </a:p>
                  </a:txBody>
                  <a:tcPr/>
                </a:tc>
                <a:tc>
                  <a:txBody>
                    <a:bodyPr/>
                    <a:lstStyle/>
                    <a:p>
                      <a:pPr algn="ctr"/>
                      <a:r>
                        <a:rPr lang="en-IN" dirty="0" smtClean="0">
                          <a:solidFill>
                            <a:schemeClr val="bg1"/>
                          </a:solidFill>
                        </a:rPr>
                        <a:t>MEAN DIFFERENCE</a:t>
                      </a:r>
                      <a:endParaRPr lang="en-IN" dirty="0">
                        <a:solidFill>
                          <a:schemeClr val="bg1"/>
                        </a:solidFill>
                      </a:endParaRPr>
                    </a:p>
                  </a:txBody>
                  <a:tcPr/>
                </a:tc>
                <a:tc>
                  <a:txBody>
                    <a:bodyPr/>
                    <a:lstStyle/>
                    <a:p>
                      <a:pPr algn="ctr"/>
                      <a:r>
                        <a:rPr lang="en-IN" dirty="0" smtClean="0">
                          <a:solidFill>
                            <a:schemeClr val="bg1"/>
                          </a:solidFill>
                        </a:rPr>
                        <a:t>t</a:t>
                      </a:r>
                      <a:r>
                        <a:rPr lang="en-IN" baseline="0" dirty="0" smtClean="0">
                          <a:solidFill>
                            <a:schemeClr val="bg1"/>
                          </a:solidFill>
                        </a:rPr>
                        <a:t> VALUE</a:t>
                      </a:r>
                      <a:endParaRPr lang="en-IN" dirty="0">
                        <a:solidFill>
                          <a:schemeClr val="bg1"/>
                        </a:solidFill>
                      </a:endParaRPr>
                    </a:p>
                  </a:txBody>
                  <a:tcPr/>
                </a:tc>
              </a:tr>
              <a:tr h="806340">
                <a:tc>
                  <a:txBody>
                    <a:bodyPr/>
                    <a:lstStyle/>
                    <a:p>
                      <a:endParaRPr lang="en-IN" dirty="0"/>
                    </a:p>
                  </a:txBody>
                  <a:tcPr/>
                </a:tc>
                <a:tc>
                  <a:txBody>
                    <a:bodyPr/>
                    <a:lstStyle/>
                    <a:p>
                      <a:endParaRPr lang="en-IN" dirty="0"/>
                    </a:p>
                  </a:txBody>
                  <a:tcPr/>
                </a:tc>
                <a:tc>
                  <a:txBody>
                    <a:bodyPr/>
                    <a:lstStyle/>
                    <a:p>
                      <a:r>
                        <a:rPr lang="en-IN" b="1" dirty="0" smtClean="0"/>
                        <a:t>Pre test          post </a:t>
                      </a:r>
                      <a:r>
                        <a:rPr lang="en-IN" b="1" baseline="0" dirty="0" smtClean="0"/>
                        <a:t> test</a:t>
                      </a:r>
                      <a:endParaRPr lang="en-IN" b="1" dirty="0"/>
                    </a:p>
                  </a:txBody>
                  <a:tcPr/>
                </a:tc>
                <a:tc>
                  <a:txBody>
                    <a:bodyPr/>
                    <a:lstStyle/>
                    <a:p>
                      <a:endParaRPr lang="en-IN"/>
                    </a:p>
                  </a:txBody>
                  <a:tcPr/>
                </a:tc>
                <a:tc>
                  <a:txBody>
                    <a:bodyPr/>
                    <a:lstStyle/>
                    <a:p>
                      <a:endParaRPr lang="en-IN"/>
                    </a:p>
                  </a:txBody>
                  <a:tcPr/>
                </a:tc>
                <a:tc>
                  <a:txBody>
                    <a:bodyPr/>
                    <a:lstStyle/>
                    <a:p>
                      <a:endParaRPr lang="en-IN" dirty="0"/>
                    </a:p>
                  </a:txBody>
                  <a:tcPr/>
                </a:tc>
              </a:tr>
              <a:tr h="1988235">
                <a:tc>
                  <a:txBody>
                    <a:bodyPr/>
                    <a:lstStyle/>
                    <a:p>
                      <a:r>
                        <a:rPr lang="en-IN" dirty="0" smtClean="0"/>
                        <a:t>1.</a:t>
                      </a:r>
                      <a:endParaRPr lang="en-IN" dirty="0"/>
                    </a:p>
                  </a:txBody>
                  <a:tcPr/>
                </a:tc>
                <a:tc>
                  <a:txBody>
                    <a:bodyPr/>
                    <a:lstStyle/>
                    <a:p>
                      <a:r>
                        <a:rPr lang="en-IN" dirty="0" smtClean="0"/>
                        <a:t>Study group</a:t>
                      </a:r>
                    </a:p>
                    <a:p>
                      <a:endParaRPr lang="en-IN" dirty="0"/>
                    </a:p>
                  </a:txBody>
                  <a:tcPr/>
                </a:tc>
                <a:tc>
                  <a:txBody>
                    <a:bodyPr/>
                    <a:lstStyle/>
                    <a:p>
                      <a:r>
                        <a:rPr lang="en-IN" dirty="0" smtClean="0"/>
                        <a:t>8.4                  3.5</a:t>
                      </a:r>
                      <a:endParaRPr lang="en-IN" dirty="0"/>
                    </a:p>
                  </a:txBody>
                  <a:tcPr/>
                </a:tc>
                <a:tc>
                  <a:txBody>
                    <a:bodyPr/>
                    <a:lstStyle/>
                    <a:p>
                      <a:r>
                        <a:rPr lang="en-IN" dirty="0" smtClean="0"/>
                        <a:t>0.83</a:t>
                      </a:r>
                      <a:endParaRPr lang="en-IN" dirty="0"/>
                    </a:p>
                  </a:txBody>
                  <a:tcPr/>
                </a:tc>
                <a:tc>
                  <a:txBody>
                    <a:bodyPr/>
                    <a:lstStyle/>
                    <a:p>
                      <a:r>
                        <a:rPr lang="en-IN" dirty="0" smtClean="0"/>
                        <a:t>4.9</a:t>
                      </a:r>
                      <a:endParaRPr lang="en-IN" dirty="0"/>
                    </a:p>
                  </a:txBody>
                  <a:tcPr/>
                </a:tc>
                <a:tc>
                  <a:txBody>
                    <a:bodyPr/>
                    <a:lstStyle/>
                    <a:p>
                      <a:r>
                        <a:rPr lang="en-IN" dirty="0" smtClean="0"/>
                        <a:t>32.66</a:t>
                      </a:r>
                      <a:endParaRPr lang="en-IN" dirty="0"/>
                    </a:p>
                  </a:txBody>
                  <a:tcPr/>
                </a:tc>
              </a:tr>
              <a:tr h="1391764">
                <a:tc>
                  <a:txBody>
                    <a:bodyPr/>
                    <a:lstStyle/>
                    <a:p>
                      <a:r>
                        <a:rPr lang="en-IN" dirty="0" smtClean="0"/>
                        <a:t>2.</a:t>
                      </a:r>
                      <a:endParaRPr lang="en-IN" dirty="0"/>
                    </a:p>
                  </a:txBody>
                  <a:tcPr/>
                </a:tc>
                <a:tc>
                  <a:txBody>
                    <a:bodyPr/>
                    <a:lstStyle/>
                    <a:p>
                      <a:r>
                        <a:rPr lang="en-IN" dirty="0" smtClean="0"/>
                        <a:t>Control group</a:t>
                      </a:r>
                      <a:endParaRPr lang="en-IN" dirty="0"/>
                    </a:p>
                  </a:txBody>
                  <a:tcPr/>
                </a:tc>
                <a:tc>
                  <a:txBody>
                    <a:bodyPr/>
                    <a:lstStyle/>
                    <a:p>
                      <a:r>
                        <a:rPr lang="en-IN" dirty="0" smtClean="0"/>
                        <a:t>7.8</a:t>
                      </a:r>
                      <a:r>
                        <a:rPr lang="en-IN" baseline="0" dirty="0" smtClean="0"/>
                        <a:t>                  7.6</a:t>
                      </a:r>
                      <a:endParaRPr lang="en-IN" dirty="0"/>
                    </a:p>
                  </a:txBody>
                  <a:tcPr/>
                </a:tc>
                <a:tc>
                  <a:txBody>
                    <a:bodyPr/>
                    <a:lstStyle/>
                    <a:p>
                      <a:r>
                        <a:rPr lang="en-IN" dirty="0" smtClean="0"/>
                        <a:t>0.61</a:t>
                      </a:r>
                      <a:endParaRPr lang="en-IN" dirty="0"/>
                    </a:p>
                  </a:txBody>
                  <a:tcPr/>
                </a:tc>
                <a:tc>
                  <a:txBody>
                    <a:bodyPr/>
                    <a:lstStyle/>
                    <a:p>
                      <a:r>
                        <a:rPr lang="en-IN" dirty="0" smtClean="0"/>
                        <a:t>0.20</a:t>
                      </a:r>
                      <a:endParaRPr lang="en-IN" dirty="0"/>
                    </a:p>
                  </a:txBody>
                  <a:tcPr/>
                </a:tc>
                <a:tc>
                  <a:txBody>
                    <a:bodyPr/>
                    <a:lstStyle/>
                    <a:p>
                      <a:r>
                        <a:rPr lang="en-IN" dirty="0" smtClean="0"/>
                        <a:t>1.71</a:t>
                      </a:r>
                      <a:endParaRPr lang="en-IN" dirty="0"/>
                    </a:p>
                  </a:txBody>
                  <a:tcPr/>
                </a:tc>
              </a:tr>
            </a:tbl>
          </a:graphicData>
        </a:graphic>
      </p:graphicFrame>
      <p:cxnSp>
        <p:nvCxnSpPr>
          <p:cNvPr id="6" name="Straight Connector 5"/>
          <p:cNvCxnSpPr/>
          <p:nvPr/>
        </p:nvCxnSpPr>
        <p:spPr>
          <a:xfrm flipH="1">
            <a:off x="4027776" y="2163835"/>
            <a:ext cx="25759" cy="4185634"/>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1101588" y="437881"/>
            <a:ext cx="816249" cy="369332"/>
          </a:xfrm>
          <a:prstGeom prst="rect">
            <a:avLst/>
          </a:prstGeom>
          <a:noFill/>
        </p:spPr>
        <p:txBody>
          <a:bodyPr wrap="none" rtlCol="0">
            <a:spAutoFit/>
          </a:bodyPr>
          <a:lstStyle/>
          <a:p>
            <a:r>
              <a:rPr lang="en-IN" dirty="0" smtClean="0"/>
              <a:t>N=60 </a:t>
            </a:r>
            <a:endParaRPr lang="en-IN" dirty="0"/>
          </a:p>
        </p:txBody>
      </p:sp>
    </p:spTree>
    <p:extLst>
      <p:ext uri="{BB962C8B-B14F-4D97-AF65-F5344CB8AC3E}">
        <p14:creationId xmlns:p14="http://schemas.microsoft.com/office/powerpoint/2010/main" xmlns="" val="31480688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03120" y="180304"/>
            <a:ext cx="9401492" cy="6063742"/>
          </a:xfrm>
        </p:spPr>
        <p:txBody>
          <a:bodyPr>
            <a:normAutofit fontScale="92500" lnSpcReduction="10000"/>
          </a:bodyPr>
          <a:lstStyle/>
          <a:p>
            <a:pPr>
              <a:lnSpc>
                <a:spcPct val="150000"/>
              </a:lnSpc>
            </a:pPr>
            <a:r>
              <a:rPr lang="en-IN" sz="3200" dirty="0" smtClean="0">
                <a:latin typeface="Times New Roman" pitchFamily="18" charset="0"/>
                <a:cs typeface="Times New Roman" pitchFamily="18" charset="0"/>
              </a:rPr>
              <a:t>The obtained study group pre test mean value 8.4 was higher than the post test value 3.5. The mean difference between study group pre test and post test value was 32.66 which was significant(p&gt;0.05)</a:t>
            </a:r>
          </a:p>
          <a:p>
            <a:pPr>
              <a:lnSpc>
                <a:spcPct val="150000"/>
              </a:lnSpc>
            </a:pPr>
            <a:r>
              <a:rPr lang="en-IN" sz="3200" dirty="0" smtClean="0">
                <a:latin typeface="Times New Roman" pitchFamily="18" charset="0"/>
                <a:cs typeface="Times New Roman" pitchFamily="18" charset="0"/>
              </a:rPr>
              <a:t>During post test, the obtained study group mean value was 3.5 which was lower than the control group value 7.6. The mean difference between study and control group was 4.1 and the obtained ‘t’ value was 17.88 and it was found significant</a:t>
            </a:r>
            <a:r>
              <a:rPr lang="en-IN" dirty="0" smtClean="0"/>
              <a:t>. </a:t>
            </a:r>
          </a:p>
        </p:txBody>
      </p:sp>
    </p:spTree>
    <p:extLst>
      <p:ext uri="{BB962C8B-B14F-4D97-AF65-F5344CB8AC3E}">
        <p14:creationId xmlns:p14="http://schemas.microsoft.com/office/powerpoint/2010/main" xmlns="" val="2957262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nSpc>
                <a:spcPct val="150000"/>
              </a:lnSpc>
            </a:pPr>
            <a:r>
              <a:rPr lang="en-IN" sz="4000" dirty="0" smtClean="0">
                <a:latin typeface="Times New Roman" panose="02020603050405020304" pitchFamily="18" charset="0"/>
                <a:cs typeface="Times New Roman" panose="02020603050405020304" pitchFamily="18" charset="0"/>
              </a:rPr>
              <a:t>There </a:t>
            </a:r>
            <a:r>
              <a:rPr lang="en-IN" sz="4000" dirty="0">
                <a:latin typeface="Times New Roman" panose="02020603050405020304" pitchFamily="18" charset="0"/>
                <a:cs typeface="Times New Roman" panose="02020603050405020304" pitchFamily="18" charset="0"/>
              </a:rPr>
              <a:t>was no significant association in the level of pain perception with the selected demographic variables</a:t>
            </a:r>
            <a:r>
              <a:rPr lang="en-IN" dirty="0" smtClean="0"/>
              <a:t>.</a:t>
            </a:r>
            <a:endParaRPr lang="en-IN" dirty="0"/>
          </a:p>
        </p:txBody>
      </p:sp>
    </p:spTree>
    <p:extLst>
      <p:ext uri="{BB962C8B-B14F-4D97-AF65-F5344CB8AC3E}">
        <p14:creationId xmlns:p14="http://schemas.microsoft.com/office/powerpoint/2010/main" xmlns="" val="39071248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f-ZA" sz="6600" b="1" dirty="0" smtClean="0">
                <a:solidFill>
                  <a:srgbClr val="C00000"/>
                </a:solidFill>
                <a:latin typeface="Times New Roman" pitchFamily="18" charset="0"/>
                <a:cs typeface="Times New Roman" pitchFamily="18" charset="0"/>
              </a:rPr>
              <a:t>conclusion</a:t>
            </a:r>
            <a:endParaRPr lang="en-GB" sz="66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r>
              <a:rPr lang="af-ZA" sz="2400" b="1" dirty="0" smtClean="0">
                <a:latin typeface="Times New Roman" pitchFamily="18" charset="0"/>
                <a:cs typeface="Times New Roman" pitchFamily="18" charset="0"/>
              </a:rPr>
              <a:t>Meeting the needs of the new mother and family is one of the primary responsibility of the midwife. it’s like a ghost which haunts every first prenancy,making more frequent apperances as the due date approaches.</a:t>
            </a:r>
          </a:p>
          <a:p>
            <a:r>
              <a:rPr lang="af-ZA" sz="2400" b="1" dirty="0" smtClean="0">
                <a:latin typeface="Times New Roman" pitchFamily="18" charset="0"/>
                <a:cs typeface="Times New Roman" pitchFamily="18" charset="0"/>
              </a:rPr>
              <a:t>Relaxation really is the key to managing birth pain,as a frightened mind and tense body will not easily open up to release the baby.</a:t>
            </a:r>
          </a:p>
          <a:p>
            <a:r>
              <a:rPr lang="af-ZA" sz="2400" b="1" dirty="0" smtClean="0">
                <a:latin typeface="Times New Roman" pitchFamily="18" charset="0"/>
                <a:cs typeface="Times New Roman" pitchFamily="18" charset="0"/>
              </a:rPr>
              <a:t>Breathing often reflect a state of relaxation or excitation . Breathing techniques are helpful to many woman in labor .this study statically proved that effect of paced  breathing at 5% significant level.</a:t>
            </a:r>
            <a:endParaRPr lang="en-GB"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f-ZA" sz="6600" b="1" dirty="0" smtClean="0">
                <a:solidFill>
                  <a:srgbClr val="C00000"/>
                </a:solidFill>
                <a:latin typeface="Times New Roman" pitchFamily="18" charset="0"/>
                <a:cs typeface="Times New Roman" pitchFamily="18" charset="0"/>
              </a:rPr>
              <a:t>Implication</a:t>
            </a:r>
            <a:endParaRPr lang="en-GB" sz="66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2589212" y="2133600"/>
            <a:ext cx="8915400" cy="2595154"/>
          </a:xfrm>
        </p:spPr>
        <p:txBody>
          <a:bodyPr>
            <a:noAutofit/>
          </a:bodyPr>
          <a:lstStyle/>
          <a:p>
            <a:r>
              <a:rPr lang="af-ZA" sz="3600" dirty="0" smtClean="0">
                <a:latin typeface="Times New Roman" pitchFamily="18" charset="0"/>
                <a:cs typeface="Times New Roman" pitchFamily="18" charset="0"/>
              </a:rPr>
              <a:t>In hospital during the mother’s stay at antenatal and intranatal ward, it </a:t>
            </a:r>
            <a:r>
              <a:rPr lang="af-ZA" sz="3600" dirty="0" smtClean="0">
                <a:latin typeface="Times New Roman" pitchFamily="18" charset="0"/>
                <a:cs typeface="Times New Roman" pitchFamily="18" charset="0"/>
              </a:rPr>
              <a:t>is </a:t>
            </a:r>
            <a:r>
              <a:rPr lang="af-ZA" sz="3600" dirty="0" smtClean="0">
                <a:latin typeface="Times New Roman" pitchFamily="18" charset="0"/>
                <a:cs typeface="Times New Roman" pitchFamily="18" charset="0"/>
              </a:rPr>
              <a:t>the prime responsibility of the nurses to provide adequate information  to the mother about paced breathing exercise . This could be achieved by giving  incidental teaching.</a:t>
            </a:r>
            <a:endParaRPr lang="en-GB"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6600" b="1" dirty="0" smtClean="0">
                <a:solidFill>
                  <a:schemeClr val="accent1">
                    <a:lumMod val="75000"/>
                  </a:schemeClr>
                </a:solidFill>
              </a:rPr>
              <a:t>Criticism</a:t>
            </a:r>
            <a:r>
              <a:rPr lang="en-IN" sz="8000" b="1" dirty="0" smtClean="0"/>
              <a:t> </a:t>
            </a:r>
            <a:endParaRPr lang="en-IN" sz="8000" b="1" dirty="0"/>
          </a:p>
        </p:txBody>
      </p:sp>
      <p:sp>
        <p:nvSpPr>
          <p:cNvPr id="3" name="Content Placeholder 2"/>
          <p:cNvSpPr>
            <a:spLocks noGrp="1"/>
          </p:cNvSpPr>
          <p:nvPr>
            <p:ph idx="1"/>
          </p:nvPr>
        </p:nvSpPr>
        <p:spPr>
          <a:xfrm>
            <a:off x="1515291" y="2133600"/>
            <a:ext cx="10676709" cy="3836126"/>
          </a:xfrm>
        </p:spPr>
        <p:txBody>
          <a:bodyPr>
            <a:normAutofit fontScale="85000" lnSpcReduction="20000"/>
          </a:bodyPr>
          <a:lstStyle/>
          <a:p>
            <a:r>
              <a:rPr lang="en-IN" sz="5400" dirty="0" smtClean="0">
                <a:latin typeface="Times New Roman" pitchFamily="18" charset="0"/>
                <a:cs typeface="Times New Roman" pitchFamily="18" charset="0"/>
              </a:rPr>
              <a:t>Demographic variables have </a:t>
            </a:r>
            <a:r>
              <a:rPr lang="en-IN" sz="5400" smtClean="0">
                <a:latin typeface="Times New Roman" pitchFamily="18" charset="0"/>
                <a:cs typeface="Times New Roman" pitchFamily="18" charset="0"/>
              </a:rPr>
              <a:t>not mentioned. </a:t>
            </a:r>
            <a:endParaRPr lang="en-IN" sz="5400" dirty="0" smtClean="0">
              <a:latin typeface="Times New Roman" pitchFamily="18" charset="0"/>
              <a:cs typeface="Times New Roman" pitchFamily="18" charset="0"/>
            </a:endParaRPr>
          </a:p>
          <a:p>
            <a:r>
              <a:rPr lang="en-IN" sz="5400" dirty="0" smtClean="0">
                <a:latin typeface="Times New Roman" pitchFamily="18" charset="0"/>
                <a:cs typeface="Times New Roman" pitchFamily="18" charset="0"/>
              </a:rPr>
              <a:t>Inclusion and exclusion criteria was not mentioned. </a:t>
            </a:r>
          </a:p>
          <a:p>
            <a:r>
              <a:rPr lang="en-IN" sz="5400" dirty="0" smtClean="0">
                <a:latin typeface="Times New Roman" pitchFamily="18" charset="0"/>
                <a:cs typeface="Times New Roman" pitchFamily="18" charset="0"/>
              </a:rPr>
              <a:t>The t value for control group is incorrect in table 2</a:t>
            </a:r>
          </a:p>
          <a:p>
            <a:endParaRPr lang="en-IN" dirty="0"/>
          </a:p>
        </p:txBody>
      </p:sp>
    </p:spTree>
    <p:extLst>
      <p:ext uri="{BB962C8B-B14F-4D97-AF65-F5344CB8AC3E}">
        <p14:creationId xmlns:p14="http://schemas.microsoft.com/office/powerpoint/2010/main" xmlns="" val="30384240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4" y="1776549"/>
            <a:ext cx="6041625" cy="3291839"/>
          </a:xfrm>
        </p:spPr>
        <p:txBody>
          <a:bodyPr>
            <a:normAutofit fontScale="90000"/>
          </a:bodyPr>
          <a:lstStyle/>
          <a:p>
            <a:pPr algn="ctr"/>
            <a:r>
              <a:rPr lang="en-GB" sz="13900" kern="10" dirty="0" smtClean="0">
                <a:ln w="38100">
                  <a:solidFill>
                    <a:srgbClr val="CC0066"/>
                  </a:solidFill>
                  <a:round/>
                  <a:headEnd/>
                  <a:tailEnd/>
                </a:ln>
                <a:blipFill dpi="0" rotWithShape="0">
                  <a:blip r:embed="rId2"/>
                  <a:srcRect/>
                  <a:tile tx="0" ty="0" sx="100000" sy="100000" flip="none" algn="tl"/>
                </a:blipFill>
                <a:effectLst>
                  <a:outerShdw dist="563972" dir="14049741" sx="125000" sy="125000" algn="tl" rotWithShape="0">
                    <a:srgbClr val="C7DFD3">
                      <a:alpha val="79999"/>
                    </a:srgbClr>
                  </a:outerShdw>
                </a:effectLst>
                <a:latin typeface="Times New Roman"/>
                <a:cs typeface="Times New Roman"/>
              </a:rPr>
              <a:t>THANKYOU</a:t>
            </a:r>
            <a:r>
              <a:rPr lang="en-GB" sz="5400" kern="10" dirty="0" smtClean="0">
                <a:ln w="38100">
                  <a:solidFill>
                    <a:srgbClr val="CC0066"/>
                  </a:solidFill>
                  <a:round/>
                  <a:headEnd/>
                  <a:tailEnd/>
                </a:ln>
                <a:blipFill dpi="0" rotWithShape="0">
                  <a:blip r:embed="rId2"/>
                  <a:srcRect/>
                  <a:tile tx="0" ty="0" sx="100000" sy="100000" flip="none" algn="tl"/>
                </a:blipFill>
                <a:effectLst>
                  <a:outerShdw dist="563972" dir="14049741" sx="125000" sy="125000" algn="tl" rotWithShape="0">
                    <a:srgbClr val="C7DFD3">
                      <a:alpha val="79999"/>
                    </a:srgbClr>
                  </a:outerShdw>
                </a:effectLst>
                <a:latin typeface="Times New Roman"/>
                <a:cs typeface="Times New Roman"/>
              </a:rPr>
              <a:t>  </a:t>
            </a:r>
            <a:endParaRPr lang="en-GB" sz="5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073499" y="1236372"/>
            <a:ext cx="9431113" cy="3541009"/>
          </a:xfrm>
        </p:spPr>
        <p:txBody>
          <a:bodyPr>
            <a:normAutofit fontScale="90000"/>
          </a:bodyPr>
          <a:lstStyle/>
          <a:p>
            <a:r>
              <a:rPr lang="en-IN" sz="4000" dirty="0" smtClean="0"/>
              <a:t>A true experimental study to evaluate the  </a:t>
            </a:r>
            <a:r>
              <a:rPr lang="en-IN" sz="4000" dirty="0"/>
              <a:t>e</a:t>
            </a:r>
            <a:r>
              <a:rPr lang="en-IN" sz="4000" dirty="0" smtClean="0"/>
              <a:t>ffectiveness of paced breathing on labour pain perception among primi mothers during first stage of labour in a selected Hospital, Kanyakumari District</a:t>
            </a:r>
            <a:r>
              <a:rPr lang="en-IN" dirty="0" smtClean="0"/>
              <a:t>.</a:t>
            </a:r>
            <a:endParaRPr lang="en-IN" dirty="0"/>
          </a:p>
        </p:txBody>
      </p:sp>
    </p:spTree>
    <p:extLst>
      <p:ext uri="{BB962C8B-B14F-4D97-AF65-F5344CB8AC3E}">
        <p14:creationId xmlns:p14="http://schemas.microsoft.com/office/powerpoint/2010/main" xmlns="" val="14856739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9257" y="624110"/>
            <a:ext cx="9405356" cy="1280890"/>
          </a:xfrm>
        </p:spPr>
        <p:txBody>
          <a:bodyPr>
            <a:normAutofit/>
          </a:bodyPr>
          <a:lstStyle/>
          <a:p>
            <a:r>
              <a:rPr lang="en-IN" sz="4400" b="1" dirty="0" smtClean="0">
                <a:solidFill>
                  <a:schemeClr val="accent1">
                    <a:lumMod val="75000"/>
                  </a:schemeClr>
                </a:solidFill>
              </a:rPr>
              <a:t>Objectives </a:t>
            </a:r>
            <a:endParaRPr lang="en-IN" sz="4400" b="1" dirty="0">
              <a:solidFill>
                <a:schemeClr val="accent1">
                  <a:lumMod val="75000"/>
                </a:schemeClr>
              </a:solidFill>
            </a:endParaRPr>
          </a:p>
        </p:txBody>
      </p:sp>
      <p:sp>
        <p:nvSpPr>
          <p:cNvPr id="3" name="Content Placeholder 2"/>
          <p:cNvSpPr>
            <a:spLocks noGrp="1"/>
          </p:cNvSpPr>
          <p:nvPr>
            <p:ph idx="1"/>
          </p:nvPr>
        </p:nvSpPr>
        <p:spPr>
          <a:xfrm>
            <a:off x="811369" y="2133599"/>
            <a:ext cx="10693243" cy="4511899"/>
          </a:xfrm>
        </p:spPr>
        <p:txBody>
          <a:bodyPr>
            <a:normAutofit/>
          </a:bodyPr>
          <a:lstStyle/>
          <a:p>
            <a:r>
              <a:rPr lang="en-IN" sz="2800" dirty="0" smtClean="0"/>
              <a:t>1. To assess and compare the level of pain perception before and after paced breathing in the study group &amp; control group.</a:t>
            </a:r>
          </a:p>
          <a:p>
            <a:r>
              <a:rPr lang="en-IN" sz="2800" dirty="0" smtClean="0"/>
              <a:t>2. To evaluate the effectiveness of paced breathing on the level of labour pain perception among primi mothers in the  study group.</a:t>
            </a:r>
          </a:p>
          <a:p>
            <a:r>
              <a:rPr lang="en-IN" sz="2800" dirty="0" smtClean="0"/>
              <a:t>3. To associate the post test level of labour pain perception with selected demographic variable in study group and control group</a:t>
            </a:r>
            <a:endParaRPr lang="en-IN" sz="2800" dirty="0"/>
          </a:p>
        </p:txBody>
      </p:sp>
    </p:spTree>
    <p:extLst>
      <p:ext uri="{BB962C8B-B14F-4D97-AF65-F5344CB8AC3E}">
        <p14:creationId xmlns:p14="http://schemas.microsoft.com/office/powerpoint/2010/main" xmlns="" val="877821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2891" y="624110"/>
            <a:ext cx="9791722" cy="1280890"/>
          </a:xfrm>
        </p:spPr>
        <p:txBody>
          <a:bodyPr>
            <a:normAutofit/>
          </a:bodyPr>
          <a:lstStyle/>
          <a:p>
            <a:r>
              <a:rPr lang="en-IN" sz="4400" b="1" dirty="0" smtClean="0">
                <a:solidFill>
                  <a:schemeClr val="accent1">
                    <a:lumMod val="75000"/>
                  </a:schemeClr>
                </a:solidFill>
                <a:latin typeface="Times New Roman" panose="02020603050405020304" pitchFamily="18" charset="0"/>
                <a:cs typeface="Times New Roman" panose="02020603050405020304" pitchFamily="18" charset="0"/>
              </a:rPr>
              <a:t>Hypothesis</a:t>
            </a:r>
            <a:endParaRPr lang="en-IN" sz="4400" b="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19707" y="2133599"/>
            <a:ext cx="9984905" cy="4434625"/>
          </a:xfrm>
        </p:spPr>
        <p:txBody>
          <a:bodyPr>
            <a:noAutofit/>
          </a:bodyPr>
          <a:lstStyle/>
          <a:p>
            <a:r>
              <a:rPr lang="en-IN" sz="3600" dirty="0" smtClean="0">
                <a:latin typeface="Times New Roman" panose="02020603050405020304" pitchFamily="18" charset="0"/>
                <a:cs typeface="Times New Roman" panose="02020603050405020304" pitchFamily="18" charset="0"/>
              </a:rPr>
              <a:t>H1: There is a significant difference in the pre and post test level of pain perception among primi mothers between the study group and control group.</a:t>
            </a:r>
          </a:p>
          <a:p>
            <a:r>
              <a:rPr lang="en-IN" sz="3600" dirty="0" smtClean="0">
                <a:latin typeface="Times New Roman" panose="02020603050405020304" pitchFamily="18" charset="0"/>
                <a:cs typeface="Times New Roman" panose="02020603050405020304" pitchFamily="18" charset="0"/>
              </a:rPr>
              <a:t>H2: There is a significant association between the post test level of pain perception with the selected demographic variables of primi mothers in study and control group.</a:t>
            </a:r>
            <a:endParaRPr lang="en-IN"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8435252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solidFill>
                  <a:schemeClr val="accent1">
                    <a:lumMod val="75000"/>
                  </a:schemeClr>
                </a:solidFill>
              </a:rPr>
              <a:t>METHODOLOGY</a:t>
            </a:r>
            <a:endParaRPr lang="en-IN" b="1" dirty="0">
              <a:solidFill>
                <a:schemeClr val="accent1">
                  <a:lumMod val="75000"/>
                </a:schemeClr>
              </a:solidFill>
            </a:endParaRPr>
          </a:p>
        </p:txBody>
      </p:sp>
      <p:sp>
        <p:nvSpPr>
          <p:cNvPr id="3" name="Content Placeholder 2"/>
          <p:cNvSpPr>
            <a:spLocks noGrp="1"/>
          </p:cNvSpPr>
          <p:nvPr>
            <p:ph idx="1"/>
          </p:nvPr>
        </p:nvSpPr>
        <p:spPr>
          <a:xfrm>
            <a:off x="1661933" y="1695718"/>
            <a:ext cx="10147994" cy="4859628"/>
          </a:xfrm>
        </p:spPr>
        <p:txBody>
          <a:bodyPr>
            <a:normAutofit fontScale="92500"/>
          </a:bodyPr>
          <a:lstStyle/>
          <a:p>
            <a:pPr>
              <a:lnSpc>
                <a:spcPct val="150000"/>
              </a:lnSpc>
            </a:pPr>
            <a:r>
              <a:rPr lang="en-IN" sz="2800" b="1" u="sng" dirty="0" smtClean="0">
                <a:latin typeface="Times New Roman" panose="02020603050405020304" pitchFamily="18" charset="0"/>
                <a:cs typeface="Times New Roman" panose="02020603050405020304" pitchFamily="18" charset="0"/>
              </a:rPr>
              <a:t>Research design</a:t>
            </a:r>
            <a:r>
              <a:rPr lang="en-IN" sz="2800" dirty="0" smtClean="0">
                <a:latin typeface="Times New Roman" panose="02020603050405020304" pitchFamily="18" charset="0"/>
                <a:cs typeface="Times New Roman" panose="02020603050405020304" pitchFamily="18" charset="0"/>
              </a:rPr>
              <a:t>:- True experimental pre-test post test control group design.</a:t>
            </a:r>
          </a:p>
          <a:p>
            <a:pPr>
              <a:lnSpc>
                <a:spcPct val="150000"/>
              </a:lnSpc>
            </a:pPr>
            <a:r>
              <a:rPr lang="en-IN" sz="2800" b="1" u="sng" dirty="0" smtClean="0">
                <a:latin typeface="Times New Roman" panose="02020603050405020304" pitchFamily="18" charset="0"/>
                <a:cs typeface="Times New Roman" panose="02020603050405020304" pitchFamily="18" charset="0"/>
              </a:rPr>
              <a:t>Research setting</a:t>
            </a:r>
            <a:r>
              <a:rPr lang="en-IN" sz="2800" dirty="0" smtClean="0">
                <a:latin typeface="Times New Roman" panose="02020603050405020304" pitchFamily="18" charset="0"/>
                <a:cs typeface="Times New Roman" panose="02020603050405020304" pitchFamily="18" charset="0"/>
              </a:rPr>
              <a:t>:- PPK Hospital, Marthandam, Kanyakumari district.</a:t>
            </a:r>
          </a:p>
          <a:p>
            <a:pPr>
              <a:lnSpc>
                <a:spcPct val="150000"/>
              </a:lnSpc>
            </a:pPr>
            <a:r>
              <a:rPr lang="en-IN" sz="2800" b="1" u="sng" dirty="0" smtClean="0">
                <a:latin typeface="Times New Roman" panose="02020603050405020304" pitchFamily="18" charset="0"/>
                <a:cs typeface="Times New Roman" panose="02020603050405020304" pitchFamily="18" charset="0"/>
              </a:rPr>
              <a:t>Population</a:t>
            </a:r>
            <a:r>
              <a:rPr lang="en-IN" sz="2800" dirty="0" smtClean="0">
                <a:latin typeface="Times New Roman" panose="02020603050405020304" pitchFamily="18" charset="0"/>
                <a:cs typeface="Times New Roman" panose="02020603050405020304" pitchFamily="18" charset="0"/>
              </a:rPr>
              <a:t>:- Primigravida women admitted in the labour room.</a:t>
            </a:r>
          </a:p>
          <a:p>
            <a:pPr>
              <a:lnSpc>
                <a:spcPct val="150000"/>
              </a:lnSpc>
            </a:pPr>
            <a:r>
              <a:rPr lang="en-IN" sz="2800" b="1" u="sng" dirty="0" smtClean="0">
                <a:latin typeface="Times New Roman" panose="02020603050405020304" pitchFamily="18" charset="0"/>
                <a:cs typeface="Times New Roman" panose="02020603050405020304" pitchFamily="18" charset="0"/>
              </a:rPr>
              <a:t>Sampling techniques</a:t>
            </a:r>
            <a:r>
              <a:rPr lang="en-IN" sz="2800" dirty="0" smtClean="0">
                <a:latin typeface="Times New Roman" panose="02020603050405020304" pitchFamily="18" charset="0"/>
                <a:cs typeface="Times New Roman" panose="02020603050405020304" pitchFamily="18" charset="0"/>
              </a:rPr>
              <a:t>:- Simple random sampling techniques.</a:t>
            </a:r>
          </a:p>
          <a:p>
            <a:pPr>
              <a:lnSpc>
                <a:spcPct val="150000"/>
              </a:lnSpc>
            </a:pPr>
            <a:r>
              <a:rPr lang="en-IN" sz="2800" b="1" u="sng" dirty="0" smtClean="0">
                <a:latin typeface="Times New Roman" panose="02020603050405020304" pitchFamily="18" charset="0"/>
                <a:cs typeface="Times New Roman" panose="02020603050405020304" pitchFamily="18" charset="0"/>
              </a:rPr>
              <a:t>Sample size</a:t>
            </a:r>
            <a:r>
              <a:rPr lang="en-IN" sz="2800" dirty="0" smtClean="0">
                <a:latin typeface="Times New Roman" panose="02020603050405020304" pitchFamily="18" charset="0"/>
                <a:cs typeface="Times New Roman" panose="02020603050405020304" pitchFamily="18" charset="0"/>
              </a:rPr>
              <a:t>:- 60 primigravida women who fulfilled the inclusion criteria</a:t>
            </a:r>
            <a:r>
              <a:rPr lang="en-IN" dirty="0" smtClean="0"/>
              <a:t>.</a:t>
            </a:r>
            <a:endParaRPr lang="en-IN" dirty="0"/>
          </a:p>
        </p:txBody>
      </p:sp>
    </p:spTree>
    <p:extLst>
      <p:ext uri="{BB962C8B-B14F-4D97-AF65-F5344CB8AC3E}">
        <p14:creationId xmlns:p14="http://schemas.microsoft.com/office/powerpoint/2010/main" xmlns="" val="42871159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5400" b="1" dirty="0" smtClean="0">
                <a:solidFill>
                  <a:schemeClr val="accent1">
                    <a:lumMod val="75000"/>
                  </a:schemeClr>
                </a:solidFill>
              </a:rPr>
              <a:t>TOOLS</a:t>
            </a:r>
            <a:endParaRPr lang="en-IN" sz="5400" b="1" dirty="0">
              <a:solidFill>
                <a:schemeClr val="accent1">
                  <a:lumMod val="75000"/>
                </a:schemeClr>
              </a:solidFill>
            </a:endParaRPr>
          </a:p>
        </p:txBody>
      </p:sp>
      <p:sp>
        <p:nvSpPr>
          <p:cNvPr id="3" name="Content Placeholder 2"/>
          <p:cNvSpPr>
            <a:spLocks noGrp="1"/>
          </p:cNvSpPr>
          <p:nvPr>
            <p:ph idx="1"/>
          </p:nvPr>
        </p:nvSpPr>
        <p:spPr>
          <a:xfrm>
            <a:off x="1803042" y="2133600"/>
            <a:ext cx="9701570" cy="3777622"/>
          </a:xfrm>
        </p:spPr>
        <p:txBody>
          <a:bodyPr>
            <a:normAutofit/>
          </a:bodyPr>
          <a:lstStyle/>
          <a:p>
            <a:r>
              <a:rPr lang="en-IN" sz="3600" u="sng" dirty="0" smtClean="0">
                <a:latin typeface="Times New Roman" panose="02020603050405020304" pitchFamily="18" charset="0"/>
                <a:cs typeface="Times New Roman" panose="02020603050405020304" pitchFamily="18" charset="0"/>
              </a:rPr>
              <a:t>Section A</a:t>
            </a:r>
            <a:r>
              <a:rPr lang="en-IN" sz="3600" dirty="0" smtClean="0">
                <a:latin typeface="Times New Roman" panose="02020603050405020304" pitchFamily="18" charset="0"/>
                <a:cs typeface="Times New Roman" panose="02020603050405020304" pitchFamily="18" charset="0"/>
              </a:rPr>
              <a:t>: Deals with the demographic variables of the mother.</a:t>
            </a:r>
          </a:p>
          <a:p>
            <a:r>
              <a:rPr lang="en-IN" sz="3600" u="sng" dirty="0" smtClean="0">
                <a:latin typeface="Times New Roman" panose="02020603050405020304" pitchFamily="18" charset="0"/>
                <a:cs typeface="Times New Roman" panose="02020603050405020304" pitchFamily="18" charset="0"/>
              </a:rPr>
              <a:t>Section B</a:t>
            </a:r>
            <a:r>
              <a:rPr lang="en-IN" sz="3600" dirty="0" smtClean="0">
                <a:latin typeface="Times New Roman" panose="02020603050405020304" pitchFamily="18" charset="0"/>
                <a:cs typeface="Times New Roman" panose="02020603050405020304" pitchFamily="18" charset="0"/>
              </a:rPr>
              <a:t>: Numerical pain scale for measuring the level of pain perception</a:t>
            </a:r>
            <a:r>
              <a:rPr lang="en-IN" dirty="0" smtClean="0"/>
              <a:t>.</a:t>
            </a:r>
          </a:p>
        </p:txBody>
      </p:sp>
    </p:spTree>
    <p:extLst>
      <p:ext uri="{BB962C8B-B14F-4D97-AF65-F5344CB8AC3E}">
        <p14:creationId xmlns:p14="http://schemas.microsoft.com/office/powerpoint/2010/main" xmlns="" val="2332648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0"/>
            <a:ext cx="8911687" cy="1120462"/>
          </a:xfrm>
        </p:spPr>
        <p:txBody>
          <a:bodyPr>
            <a:normAutofit/>
          </a:bodyPr>
          <a:lstStyle/>
          <a:p>
            <a:r>
              <a:rPr lang="en-IN" sz="4000" b="1" dirty="0" smtClean="0">
                <a:solidFill>
                  <a:schemeClr val="accent1">
                    <a:lumMod val="75000"/>
                  </a:schemeClr>
                </a:solidFill>
              </a:rPr>
              <a:t>DATA COLLECTION</a:t>
            </a:r>
            <a:endParaRPr lang="en-IN" sz="4000" b="1" dirty="0">
              <a:solidFill>
                <a:schemeClr val="accent1">
                  <a:lumMod val="75000"/>
                </a:schemeClr>
              </a:solidFill>
            </a:endParaRPr>
          </a:p>
        </p:txBody>
      </p:sp>
      <p:sp>
        <p:nvSpPr>
          <p:cNvPr id="3" name="Content Placeholder 2"/>
          <p:cNvSpPr>
            <a:spLocks noGrp="1"/>
          </p:cNvSpPr>
          <p:nvPr>
            <p:ph idx="1"/>
          </p:nvPr>
        </p:nvSpPr>
        <p:spPr>
          <a:xfrm>
            <a:off x="1468192" y="1120462"/>
            <a:ext cx="10723808" cy="5344732"/>
          </a:xfrm>
        </p:spPr>
        <p:txBody>
          <a:bodyPr>
            <a:normAutofit fontScale="92500" lnSpcReduction="10000"/>
          </a:bodyPr>
          <a:lstStyle/>
          <a:p>
            <a:pPr>
              <a:lnSpc>
                <a:spcPct val="150000"/>
              </a:lnSpc>
            </a:pPr>
            <a:r>
              <a:rPr lang="en-IN" sz="2400" dirty="0">
                <a:latin typeface="Times New Roman" panose="02020603050405020304" pitchFamily="18" charset="0"/>
                <a:cs typeface="Times New Roman" panose="02020603050405020304" pitchFamily="18" charset="0"/>
              </a:rPr>
              <a:t>Pre-test was conducted to both the study and control groups and numerical pain scale was used to assess the level of pain perception. </a:t>
            </a:r>
          </a:p>
          <a:p>
            <a:pPr>
              <a:lnSpc>
                <a:spcPct val="150000"/>
              </a:lnSpc>
            </a:pPr>
            <a:r>
              <a:rPr lang="en-IN" sz="2400" dirty="0">
                <a:latin typeface="Times New Roman" panose="02020603050405020304" pitchFamily="18" charset="0"/>
                <a:cs typeface="Times New Roman" panose="02020603050405020304" pitchFamily="18" charset="0"/>
              </a:rPr>
              <a:t>Study group received intervention of paced breathing exercise that is a type of breathing exercise in which constant, steady, deep breaths are taken through the nose and exhaled slowly through the mouth. Mothers were asked to practice this exercise in the active phase of labour starting with a deep cleansing breath at the beginning of each contraction, then inhaled through the nose, keeping the shoulders relaxed and exhaled through the mouth loud enough that others can </a:t>
            </a:r>
            <a:r>
              <a:rPr lang="en-IN" sz="2400" dirty="0" smtClean="0">
                <a:latin typeface="Times New Roman" panose="02020603050405020304" pitchFamily="18" charset="0"/>
                <a:cs typeface="Times New Roman" panose="02020603050405020304" pitchFamily="18" charset="0"/>
              </a:rPr>
              <a:t>hear </a:t>
            </a:r>
            <a:r>
              <a:rPr lang="en-IN" sz="2400" dirty="0">
                <a:latin typeface="Times New Roman" panose="02020603050405020304" pitchFamily="18" charset="0"/>
                <a:cs typeface="Times New Roman" panose="02020603050405020304" pitchFamily="18" charset="0"/>
              </a:rPr>
              <a:t>the exhale</a:t>
            </a:r>
          </a:p>
          <a:p>
            <a:pPr>
              <a:lnSpc>
                <a:spcPct val="150000"/>
              </a:lnSpc>
            </a:pPr>
            <a:r>
              <a:rPr lang="en-IN" sz="2400" dirty="0">
                <a:latin typeface="Times New Roman" panose="02020603050405020304" pitchFamily="18" charset="0"/>
                <a:cs typeface="Times New Roman" panose="02020603050405020304" pitchFamily="18" charset="0"/>
              </a:rPr>
              <a:t>The observations at the interval of every 15 minutes were recorded using Numerical Pain Scale for 2 hours. Women in both the groups were phase for every 15 minutes for 2 hours. </a:t>
            </a:r>
          </a:p>
          <a:p>
            <a:pPr>
              <a:lnSpc>
                <a:spcPct val="150000"/>
              </a:lnSpc>
            </a:pP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3801524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3669" y="624110"/>
            <a:ext cx="9910943" cy="4156896"/>
          </a:xfrm>
        </p:spPr>
        <p:txBody>
          <a:bodyPr anchor="ctr">
            <a:normAutofit/>
          </a:bodyPr>
          <a:lstStyle/>
          <a:p>
            <a:pPr algn="ctr"/>
            <a:r>
              <a:rPr lang="af-ZA" sz="9600" dirty="0" smtClean="0">
                <a:solidFill>
                  <a:schemeClr val="accent1">
                    <a:lumMod val="75000"/>
                  </a:schemeClr>
                </a:solidFill>
                <a:latin typeface="Algerian" pitchFamily="82" charset="0"/>
              </a:rPr>
              <a:t>FINDINGS</a:t>
            </a:r>
            <a:endParaRPr lang="en-GB" sz="9600" dirty="0">
              <a:solidFill>
                <a:schemeClr val="accent1">
                  <a:lumMod val="75000"/>
                </a:schemeClr>
              </a:solidFill>
              <a:latin typeface="Algerian" pitchFamily="82"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8648" y="2133600"/>
            <a:ext cx="9765964" cy="3777622"/>
          </a:xfrm>
        </p:spPr>
        <p:txBody>
          <a:bodyPr/>
          <a:lstStyle/>
          <a:p>
            <a:pPr>
              <a:lnSpc>
                <a:spcPct val="150000"/>
              </a:lnSpc>
            </a:pPr>
            <a:r>
              <a:rPr lang="en-IN" sz="4400" b="1" dirty="0" smtClean="0">
                <a:solidFill>
                  <a:schemeClr val="accent1">
                    <a:lumMod val="75000"/>
                  </a:schemeClr>
                </a:solidFill>
                <a:latin typeface="Times New Roman" panose="02020603050405020304" pitchFamily="18" charset="0"/>
                <a:cs typeface="Times New Roman" panose="02020603050405020304" pitchFamily="18" charset="0"/>
              </a:rPr>
              <a:t>Analysis</a:t>
            </a:r>
            <a:r>
              <a:rPr lang="en-IN" sz="4400" dirty="0" smtClean="0">
                <a:latin typeface="Times New Roman" panose="02020603050405020304" pitchFamily="18" charset="0"/>
                <a:cs typeface="Times New Roman" panose="02020603050405020304" pitchFamily="18" charset="0"/>
              </a:rPr>
              <a:t>:- Descriptive and Inferential statistical methods were used to analyse the data</a:t>
            </a:r>
            <a:r>
              <a:rPr lang="en-IN" dirty="0" smtClean="0"/>
              <a:t>.</a:t>
            </a:r>
            <a:endParaRPr lang="en-IN" dirty="0"/>
          </a:p>
        </p:txBody>
      </p:sp>
    </p:spTree>
    <p:extLst>
      <p:ext uri="{BB962C8B-B14F-4D97-AF65-F5344CB8AC3E}">
        <p14:creationId xmlns:p14="http://schemas.microsoft.com/office/powerpoint/2010/main" xmlns="" val="2459347292"/>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232</TotalTime>
  <Words>830</Words>
  <Application>Microsoft Office PowerPoint</Application>
  <PresentationFormat>Custom</PresentationFormat>
  <Paragraphs>92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Wisp</vt:lpstr>
      <vt:lpstr>JOURNAL CLUB </vt:lpstr>
      <vt:lpstr>A true experimental study to evaluate the  effectiveness of paced breathing on labour pain perception among primi mothers during first stage of labour in a selected Hospital, Kanyakumari District.</vt:lpstr>
      <vt:lpstr>Objectives </vt:lpstr>
      <vt:lpstr>Hypothesis</vt:lpstr>
      <vt:lpstr>METHODOLOGY</vt:lpstr>
      <vt:lpstr>TOOLS</vt:lpstr>
      <vt:lpstr>DATA COLLECTION</vt:lpstr>
      <vt:lpstr>FINDINGS</vt:lpstr>
      <vt:lpstr>Slide 9</vt:lpstr>
      <vt:lpstr>Slide 10</vt:lpstr>
      <vt:lpstr>Slide 11</vt:lpstr>
      <vt:lpstr>Table 2</vt:lpstr>
      <vt:lpstr>Slide 13</vt:lpstr>
      <vt:lpstr>Slide 14</vt:lpstr>
      <vt:lpstr>conclusion</vt:lpstr>
      <vt:lpstr>Implication</vt:lpstr>
      <vt:lpstr>Criticism </vt:lpstr>
      <vt:lpstr>THANKYOU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JOURNAL CLUB </dc:title>
  <dc:creator>Rename</dc:creator>
  <cp:lastModifiedBy>dell-pc</cp:lastModifiedBy>
  <cp:revision>50</cp:revision>
  <dcterms:created xsi:type="dcterms:W3CDTF">2015-12-07T12:39:05Z</dcterms:created>
  <dcterms:modified xsi:type="dcterms:W3CDTF">2015-12-11T08:50:32Z</dcterms:modified>
</cp:coreProperties>
</file>