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58" r:id="rId4"/>
    <p:sldId id="259" r:id="rId5"/>
    <p:sldId id="276" r:id="rId6"/>
    <p:sldId id="260" r:id="rId7"/>
    <p:sldId id="277" r:id="rId8"/>
    <p:sldId id="261" r:id="rId9"/>
    <p:sldId id="262" r:id="rId10"/>
    <p:sldId id="278" r:id="rId11"/>
    <p:sldId id="263" r:id="rId12"/>
    <p:sldId id="264" r:id="rId13"/>
    <p:sldId id="265" r:id="rId14"/>
    <p:sldId id="266" r:id="rId15"/>
    <p:sldId id="267" r:id="rId16"/>
    <p:sldId id="268" r:id="rId17"/>
    <p:sldId id="269" r:id="rId18"/>
    <p:sldId id="27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CDE8B4-B380-4F8D-BBBA-6B6A48C8F7EF}" type="datetimeFigureOut">
              <a:rPr lang="en-US" smtClean="0"/>
              <a:pPr/>
              <a:t>5/11/2020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0C150F-577A-43D7-B53A-B673B1D0ADB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0C150F-577A-43D7-B53A-B673B1D0ADB0}"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1D8BD707-D9CF-40AE-B4C6-C98DA3205C09}" type="datetimeFigureOut">
              <a:rPr lang="en-US" smtClean="0"/>
              <a:pPr/>
              <a:t>5/11/2020</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1D8BD707-D9CF-40AE-B4C6-C98DA3205C09}" type="datetimeFigureOut">
              <a:rPr lang="en-US" smtClean="0"/>
              <a:pPr/>
              <a:t>5/11/2020</a:t>
            </a:fld>
            <a:endParaRPr lang="en-US"/>
          </a:p>
        </p:txBody>
      </p:sp>
      <p:sp>
        <p:nvSpPr>
          <p:cNvPr id="27" name="Slide Number Placeholder 26"/>
          <p:cNvSpPr>
            <a:spLocks noGrp="1"/>
          </p:cNvSpPr>
          <p:nvPr>
            <p:ph type="sldNum" sz="quarter" idx="11"/>
          </p:nvPr>
        </p:nvSpPr>
        <p:spPr/>
        <p:txBody>
          <a:bodyPr rtlCol="0"/>
          <a:lstStyle/>
          <a:p>
            <a:fld id="{B6F15528-21DE-4FAA-801E-634DDDAF4B2B}"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1D8BD707-D9CF-40AE-B4C6-C98DA3205C09}" type="datetimeFigureOut">
              <a:rPr lang="en-US" smtClean="0"/>
              <a:pPr/>
              <a:t>5/11/2020</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D8BD707-D9CF-40AE-B4C6-C98DA3205C09}" type="datetimeFigureOut">
              <a:rPr lang="en-US" smtClean="0"/>
              <a:pPr/>
              <a:t>5/11/2020</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01775"/>
            <a:ext cx="8458200" cy="1470025"/>
          </a:xfrm>
        </p:spPr>
        <p:txBody>
          <a:bodyPr>
            <a:noAutofit/>
          </a:bodyPr>
          <a:lstStyle/>
          <a:p>
            <a:pPr algn="ctr"/>
            <a:r>
              <a:rPr lang="en-US" sz="6600" dirty="0" smtClean="0"/>
              <a:t>Cognitive Behavior </a:t>
            </a:r>
            <a:r>
              <a:rPr lang="en-US" sz="6600" dirty="0" smtClean="0"/>
              <a:t>Therapy (CBT)</a:t>
            </a:r>
            <a:endParaRPr lang="en-US" sz="6600" dirty="0"/>
          </a:p>
        </p:txBody>
      </p:sp>
      <p:sp>
        <p:nvSpPr>
          <p:cNvPr id="3" name="Subtitle 2"/>
          <p:cNvSpPr>
            <a:spLocks noGrp="1"/>
          </p:cNvSpPr>
          <p:nvPr>
            <p:ph type="subTitle" idx="1"/>
          </p:nvPr>
        </p:nvSpPr>
        <p:spPr>
          <a:xfrm>
            <a:off x="3962400" y="4419600"/>
            <a:ext cx="4953000" cy="1752600"/>
          </a:xfrm>
        </p:spPr>
        <p:txBody>
          <a:bodyPr>
            <a:normAutofit fontScale="92500"/>
          </a:bodyPr>
          <a:lstStyle/>
          <a:p>
            <a:pPr algn="r"/>
            <a:r>
              <a:rPr lang="en-US" b="1" dirty="0" smtClean="0">
                <a:solidFill>
                  <a:schemeClr val="tx1"/>
                </a:solidFill>
              </a:rPr>
              <a:t>Presented by:</a:t>
            </a:r>
          </a:p>
          <a:p>
            <a:pPr algn="r"/>
            <a:r>
              <a:rPr lang="en-US" dirty="0" smtClean="0">
                <a:solidFill>
                  <a:schemeClr val="tx1"/>
                </a:solidFill>
              </a:rPr>
              <a:t>Komal Rana</a:t>
            </a:r>
          </a:p>
          <a:p>
            <a:pPr algn="r"/>
            <a:r>
              <a:rPr lang="en-US" dirty="0" smtClean="0">
                <a:solidFill>
                  <a:schemeClr val="tx1"/>
                </a:solidFill>
              </a:rPr>
              <a:t>Nursing </a:t>
            </a:r>
            <a:r>
              <a:rPr lang="en-US" dirty="0" smtClean="0">
                <a:solidFill>
                  <a:schemeClr val="tx1"/>
                </a:solidFill>
              </a:rPr>
              <a:t>Tutor/Nursing Coordinator</a:t>
            </a:r>
            <a:endParaRPr lang="en-US" dirty="0" smtClean="0">
              <a:solidFill>
                <a:schemeClr val="tx1"/>
              </a:solidFill>
            </a:endParaRPr>
          </a:p>
          <a:p>
            <a:pPr algn="r"/>
            <a:r>
              <a:rPr lang="en-US" dirty="0" smtClean="0">
                <a:solidFill>
                  <a:schemeClr val="tx1"/>
                </a:solidFill>
              </a:rPr>
              <a:t>Akal College </a:t>
            </a:r>
            <a:r>
              <a:rPr lang="en-US" smtClean="0">
                <a:solidFill>
                  <a:schemeClr val="tx1"/>
                </a:solidFill>
              </a:rPr>
              <a:t>of </a:t>
            </a:r>
            <a:r>
              <a:rPr lang="en-US" smtClean="0">
                <a:solidFill>
                  <a:schemeClr val="tx1"/>
                </a:solidFill>
              </a:rPr>
              <a:t>Nursing/ADDAC</a:t>
            </a:r>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8229600" cy="1066800"/>
          </a:xfrm>
        </p:spPr>
        <p:txBody>
          <a:bodyPr>
            <a:normAutofit/>
          </a:bodyPr>
          <a:lstStyle/>
          <a:p>
            <a:r>
              <a:rPr lang="en-US" sz="5400" b="1" dirty="0" smtClean="0"/>
              <a:t>Learning tools for CBT</a:t>
            </a:r>
            <a:endParaRPr lang="en-US" sz="5400" b="1" dirty="0"/>
          </a:p>
        </p:txBody>
      </p:sp>
      <p:sp>
        <p:nvSpPr>
          <p:cNvPr id="3" name="Content Placeholder 2"/>
          <p:cNvSpPr>
            <a:spLocks noGrp="1"/>
          </p:cNvSpPr>
          <p:nvPr>
            <p:ph idx="1"/>
          </p:nvPr>
        </p:nvSpPr>
        <p:spPr>
          <a:xfrm>
            <a:off x="0" y="1447800"/>
            <a:ext cx="9144000" cy="5410200"/>
          </a:xfrm>
        </p:spPr>
        <p:txBody>
          <a:bodyPr>
            <a:normAutofit fontScale="85000" lnSpcReduction="20000"/>
          </a:bodyPr>
          <a:lstStyle/>
          <a:p>
            <a:pPr algn="just">
              <a:lnSpc>
                <a:spcPct val="150000"/>
              </a:lnSpc>
            </a:pPr>
            <a:r>
              <a:rPr lang="en-US" dirty="0" smtClean="0"/>
              <a:t>Regular one-to-one or group discussion sessions, or a combination of both</a:t>
            </a:r>
          </a:p>
          <a:p>
            <a:pPr algn="just">
              <a:lnSpc>
                <a:spcPct val="150000"/>
              </a:lnSpc>
            </a:pPr>
            <a:r>
              <a:rPr lang="en-US" dirty="0" smtClean="0"/>
              <a:t>Frequent feedback</a:t>
            </a:r>
          </a:p>
          <a:p>
            <a:pPr algn="just">
              <a:lnSpc>
                <a:spcPct val="150000"/>
              </a:lnSpc>
            </a:pPr>
            <a:r>
              <a:rPr lang="en-US" dirty="0" smtClean="0"/>
              <a:t>Role-playing activities</a:t>
            </a:r>
          </a:p>
          <a:p>
            <a:pPr algn="just">
              <a:lnSpc>
                <a:spcPct val="150000"/>
              </a:lnSpc>
            </a:pPr>
            <a:r>
              <a:rPr lang="en-US" dirty="0" smtClean="0"/>
              <a:t>Ways to calm the mind and body</a:t>
            </a:r>
          </a:p>
          <a:p>
            <a:pPr algn="just">
              <a:lnSpc>
                <a:spcPct val="150000"/>
              </a:lnSpc>
            </a:pPr>
            <a:r>
              <a:rPr lang="en-US" dirty="0" smtClean="0"/>
              <a:t>Gradually increasing exposure to things that cause fear</a:t>
            </a:r>
          </a:p>
          <a:p>
            <a:pPr algn="just">
              <a:lnSpc>
                <a:spcPct val="150000"/>
              </a:lnSpc>
            </a:pPr>
            <a:r>
              <a:rPr lang="en-US" dirty="0" smtClean="0"/>
              <a:t>Homework assignments</a:t>
            </a:r>
          </a:p>
          <a:p>
            <a:pPr algn="just">
              <a:lnSpc>
                <a:spcPct val="150000"/>
              </a:lnSpc>
            </a:pPr>
            <a:r>
              <a:rPr lang="en-US" dirty="0" smtClean="0"/>
              <a:t>Keeping a cognitive behavioral diary</a:t>
            </a:r>
          </a:p>
          <a:p>
            <a:pPr algn="just">
              <a:lnSpc>
                <a:spcPct val="150000"/>
              </a:lnSpc>
            </a:pPr>
            <a:r>
              <a:rPr lang="en-US" dirty="0" smtClean="0"/>
              <a:t>Practicing the skills learned to promote positive behavioral change and growth</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8229600" cy="1066800"/>
          </a:xfrm>
        </p:spPr>
        <p:txBody>
          <a:bodyPr>
            <a:normAutofit/>
          </a:bodyPr>
          <a:lstStyle/>
          <a:p>
            <a:r>
              <a:rPr lang="en-US" sz="5400" b="1" dirty="0" smtClean="0"/>
              <a:t>Sessions of CBT</a:t>
            </a:r>
            <a:endParaRPr lang="en-US" sz="5400" b="1" dirty="0"/>
          </a:p>
        </p:txBody>
      </p:sp>
      <p:sp>
        <p:nvSpPr>
          <p:cNvPr id="3" name="Content Placeholder 2"/>
          <p:cNvSpPr>
            <a:spLocks noGrp="1"/>
          </p:cNvSpPr>
          <p:nvPr>
            <p:ph idx="1"/>
          </p:nvPr>
        </p:nvSpPr>
        <p:spPr>
          <a:xfrm>
            <a:off x="0" y="1676400"/>
            <a:ext cx="9144000" cy="5181600"/>
          </a:xfrm>
        </p:spPr>
        <p:txBody>
          <a:bodyPr>
            <a:normAutofit/>
          </a:bodyPr>
          <a:lstStyle/>
          <a:p>
            <a:pPr algn="just">
              <a:lnSpc>
                <a:spcPct val="150000"/>
              </a:lnSpc>
            </a:pPr>
            <a:r>
              <a:rPr lang="en-US" dirty="0" smtClean="0"/>
              <a:t>Cognitive behavioral therapy may be done one-on-one or in groups with family members or with people who have similar issues.</a:t>
            </a:r>
          </a:p>
          <a:p>
            <a:pPr algn="just">
              <a:lnSpc>
                <a:spcPct val="150000"/>
              </a:lnSpc>
            </a:pPr>
            <a:r>
              <a:rPr lang="en-US" dirty="0" smtClean="0"/>
              <a:t>CBT often includes:</a:t>
            </a:r>
          </a:p>
          <a:p>
            <a:pPr lvl="1" algn="just">
              <a:lnSpc>
                <a:spcPct val="150000"/>
              </a:lnSpc>
            </a:pPr>
            <a:r>
              <a:rPr lang="en-US" dirty="0" smtClean="0">
                <a:solidFill>
                  <a:schemeClr val="accent6">
                    <a:lumMod val="75000"/>
                  </a:schemeClr>
                </a:solidFill>
              </a:rPr>
              <a:t>Learning about your mental health condition</a:t>
            </a:r>
          </a:p>
          <a:p>
            <a:pPr lvl="1" algn="just">
              <a:lnSpc>
                <a:spcPct val="150000"/>
              </a:lnSpc>
            </a:pPr>
            <a:r>
              <a:rPr lang="en-US" dirty="0" smtClean="0">
                <a:solidFill>
                  <a:schemeClr val="accent6">
                    <a:lumMod val="75000"/>
                  </a:schemeClr>
                </a:solidFill>
              </a:rPr>
              <a:t>Learning and practicing techniques such as relaxation, coping, resilience, stress management and assertiveness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8229600" cy="1066800"/>
          </a:xfrm>
        </p:spPr>
        <p:txBody>
          <a:bodyPr>
            <a:normAutofit/>
          </a:bodyPr>
          <a:lstStyle/>
          <a:p>
            <a:r>
              <a:rPr lang="en-US" sz="5400" b="1" dirty="0" smtClean="0"/>
              <a:t>Session 1</a:t>
            </a:r>
            <a:endParaRPr lang="en-US" sz="5400" b="1" dirty="0"/>
          </a:p>
        </p:txBody>
      </p:sp>
      <p:pic>
        <p:nvPicPr>
          <p:cNvPr id="4" name="Content Placeholder 3" descr="psychologist-therapy-counseling-illustration-psychology-psychiatry_33099-658.jpg"/>
          <p:cNvPicPr>
            <a:picLocks noGrp="1" noChangeAspect="1"/>
          </p:cNvPicPr>
          <p:nvPr>
            <p:ph idx="1"/>
          </p:nvPr>
        </p:nvPicPr>
        <p:blipFill>
          <a:blip r:embed="rId2"/>
          <a:stretch>
            <a:fillRect/>
          </a:stretch>
        </p:blipFill>
        <p:spPr>
          <a:xfrm>
            <a:off x="0" y="1676399"/>
            <a:ext cx="9144000" cy="5181601"/>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8229600" cy="1066800"/>
          </a:xfrm>
        </p:spPr>
        <p:txBody>
          <a:bodyPr>
            <a:normAutofit/>
          </a:bodyPr>
          <a:lstStyle/>
          <a:p>
            <a:r>
              <a:rPr lang="en-US" sz="5400" b="1" dirty="0" smtClean="0"/>
              <a:t>Session 2</a:t>
            </a:r>
            <a:endParaRPr lang="en-US" sz="5400" b="1" dirty="0"/>
          </a:p>
        </p:txBody>
      </p:sp>
      <p:pic>
        <p:nvPicPr>
          <p:cNvPr id="4" name="Content Placeholder 3" descr="91211494-stock-vector-female-psychiatrist-consulting-medical-practitioner-treating-patient-on-behavioral-mental-health-pro.jpg"/>
          <p:cNvPicPr>
            <a:picLocks noGrp="1" noChangeAspect="1"/>
          </p:cNvPicPr>
          <p:nvPr>
            <p:ph idx="1"/>
          </p:nvPr>
        </p:nvPicPr>
        <p:blipFill>
          <a:blip r:embed="rId2"/>
          <a:stretch>
            <a:fillRect/>
          </a:stretch>
        </p:blipFill>
        <p:spPr>
          <a:xfrm>
            <a:off x="0" y="1676400"/>
            <a:ext cx="9144000" cy="5181600"/>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8229600" cy="1066800"/>
          </a:xfrm>
        </p:spPr>
        <p:txBody>
          <a:bodyPr>
            <a:normAutofit/>
          </a:bodyPr>
          <a:lstStyle/>
          <a:p>
            <a:r>
              <a:rPr lang="en-US" sz="5400" b="1" dirty="0" smtClean="0"/>
              <a:t>Further Sessions</a:t>
            </a:r>
            <a:endParaRPr lang="en-US" sz="5400" b="1" dirty="0"/>
          </a:p>
        </p:txBody>
      </p:sp>
      <p:pic>
        <p:nvPicPr>
          <p:cNvPr id="4" name="Content Placeholder 3" descr="104067840-stock-vector-psychotherapy-concept-illustration.jpg"/>
          <p:cNvPicPr>
            <a:picLocks noGrp="1" noChangeAspect="1"/>
          </p:cNvPicPr>
          <p:nvPr>
            <p:ph idx="1"/>
          </p:nvPr>
        </p:nvPicPr>
        <p:blipFill>
          <a:blip r:embed="rId2"/>
          <a:stretch>
            <a:fillRect/>
          </a:stretch>
        </p:blipFill>
        <p:spPr>
          <a:xfrm>
            <a:off x="0" y="1371600"/>
            <a:ext cx="9144000" cy="5486400"/>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8229600" cy="1066800"/>
          </a:xfrm>
        </p:spPr>
        <p:txBody>
          <a:bodyPr>
            <a:normAutofit/>
          </a:bodyPr>
          <a:lstStyle/>
          <a:p>
            <a:r>
              <a:rPr lang="en-US" sz="5400" b="1" dirty="0" smtClean="0"/>
              <a:t>Steps in CBT</a:t>
            </a:r>
            <a:endParaRPr lang="en-US" sz="5400" b="1" dirty="0"/>
          </a:p>
        </p:txBody>
      </p:sp>
      <p:sp>
        <p:nvSpPr>
          <p:cNvPr id="3" name="Content Placeholder 2"/>
          <p:cNvSpPr>
            <a:spLocks noGrp="1"/>
          </p:cNvSpPr>
          <p:nvPr>
            <p:ph idx="1"/>
          </p:nvPr>
        </p:nvSpPr>
        <p:spPr>
          <a:xfrm>
            <a:off x="0" y="1600200"/>
            <a:ext cx="9144000" cy="5257800"/>
          </a:xfrm>
        </p:spPr>
        <p:txBody>
          <a:bodyPr>
            <a:normAutofit lnSpcReduction="10000"/>
          </a:bodyPr>
          <a:lstStyle/>
          <a:p>
            <a:pPr algn="just">
              <a:lnSpc>
                <a:spcPct val="200000"/>
              </a:lnSpc>
            </a:pPr>
            <a:r>
              <a:rPr lang="en-US" dirty="0" smtClean="0"/>
              <a:t>Identify the troubling situations or conditions in life.</a:t>
            </a:r>
            <a:endParaRPr lang="en-US" dirty="0"/>
          </a:p>
          <a:p>
            <a:pPr algn="just">
              <a:lnSpc>
                <a:spcPct val="200000"/>
              </a:lnSpc>
            </a:pPr>
            <a:r>
              <a:rPr lang="en-US" dirty="0" smtClean="0"/>
              <a:t>Making person aware of his/her thoughts, emotions and beliefs about these problems.</a:t>
            </a:r>
          </a:p>
          <a:p>
            <a:pPr algn="just">
              <a:lnSpc>
                <a:spcPct val="200000"/>
              </a:lnSpc>
            </a:pPr>
            <a:r>
              <a:rPr lang="en-US" dirty="0" smtClean="0"/>
              <a:t>Helping person in identifying negative or inaccurate thinking.</a:t>
            </a:r>
          </a:p>
          <a:p>
            <a:pPr algn="just">
              <a:lnSpc>
                <a:spcPct val="200000"/>
              </a:lnSpc>
            </a:pPr>
            <a:r>
              <a:rPr lang="en-US" dirty="0" smtClean="0"/>
              <a:t>Reshape negative or inaccurate thinking.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8229600" cy="1066800"/>
          </a:xfrm>
        </p:spPr>
        <p:txBody>
          <a:bodyPr>
            <a:normAutofit/>
          </a:bodyPr>
          <a:lstStyle/>
          <a:p>
            <a:r>
              <a:rPr lang="en-US" sz="5400" b="1" dirty="0" smtClean="0"/>
              <a:t>Length of CBT</a:t>
            </a:r>
            <a:endParaRPr lang="en-US" sz="5400" b="1" dirty="0"/>
          </a:p>
        </p:txBody>
      </p:sp>
      <p:sp>
        <p:nvSpPr>
          <p:cNvPr id="3" name="Content Placeholder 2"/>
          <p:cNvSpPr>
            <a:spLocks noGrp="1"/>
          </p:cNvSpPr>
          <p:nvPr>
            <p:ph idx="1"/>
          </p:nvPr>
        </p:nvSpPr>
        <p:spPr>
          <a:xfrm>
            <a:off x="0" y="1752600"/>
            <a:ext cx="9144000" cy="4821936"/>
          </a:xfrm>
        </p:spPr>
        <p:txBody>
          <a:bodyPr/>
          <a:lstStyle/>
          <a:p>
            <a:pPr algn="just">
              <a:lnSpc>
                <a:spcPct val="250000"/>
              </a:lnSpc>
            </a:pPr>
            <a:r>
              <a:rPr lang="en-US" dirty="0" smtClean="0"/>
              <a:t>Usually ranging from 5 – 20 therapy sessions but depends upon the problems and condition of the individual.</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8229600" cy="1066800"/>
          </a:xfrm>
        </p:spPr>
        <p:txBody>
          <a:bodyPr>
            <a:normAutofit/>
          </a:bodyPr>
          <a:lstStyle/>
          <a:p>
            <a:r>
              <a:rPr lang="en-US" sz="5400" b="1" dirty="0" smtClean="0"/>
              <a:t>Conclusion </a:t>
            </a:r>
            <a:endParaRPr lang="en-US" sz="5400" b="1" dirty="0"/>
          </a:p>
        </p:txBody>
      </p:sp>
      <p:sp>
        <p:nvSpPr>
          <p:cNvPr id="3" name="Content Placeholder 2"/>
          <p:cNvSpPr>
            <a:spLocks noGrp="1"/>
          </p:cNvSpPr>
          <p:nvPr>
            <p:ph idx="1"/>
          </p:nvPr>
        </p:nvSpPr>
        <p:spPr>
          <a:xfrm>
            <a:off x="0" y="1371600"/>
            <a:ext cx="9144000" cy="5486400"/>
          </a:xfrm>
        </p:spPr>
        <p:txBody>
          <a:bodyPr>
            <a:normAutofit fontScale="92500"/>
          </a:bodyPr>
          <a:lstStyle/>
          <a:p>
            <a:pPr algn="just">
              <a:lnSpc>
                <a:spcPct val="150000"/>
              </a:lnSpc>
            </a:pPr>
            <a:r>
              <a:rPr lang="en-US" dirty="0" smtClean="0"/>
              <a:t>CBT is a form of psychotherapy where a person learns to change their perceptions, and how they see things in their life. This can have a positive effect on behavior and mood.</a:t>
            </a:r>
          </a:p>
          <a:p>
            <a:pPr algn="just">
              <a:lnSpc>
                <a:spcPct val="150000"/>
              </a:lnSpc>
            </a:pPr>
            <a:r>
              <a:rPr lang="en-US" dirty="0" smtClean="0"/>
              <a:t>CBT can help people with many problems, ranging from depression to chronic pain.</a:t>
            </a:r>
          </a:p>
          <a:p>
            <a:pPr algn="just">
              <a:lnSpc>
                <a:spcPct val="150000"/>
              </a:lnSpc>
            </a:pPr>
            <a:r>
              <a:rPr lang="en-US" dirty="0" smtClean="0"/>
              <a:t>A counselor and client work together to identify goals and expected outcomes. The individual must be an active participant to benefit.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thank-you-lettering_1262-6963.jpg"/>
          <p:cNvPicPr>
            <a:picLocks noGrp="1" noChangeAspect="1"/>
          </p:cNvPicPr>
          <p:nvPr>
            <p:ph idx="1"/>
          </p:nvPr>
        </p:nvPicPr>
        <p:blipFill>
          <a:blip r:embed="rId2"/>
          <a:stretch>
            <a:fillRect/>
          </a:stretch>
        </p:blipFill>
        <p:spPr>
          <a:xfrm>
            <a:off x="0" y="1"/>
            <a:ext cx="9144000" cy="68580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1066800"/>
          </a:xfrm>
        </p:spPr>
        <p:txBody>
          <a:bodyPr>
            <a:normAutofit/>
          </a:bodyPr>
          <a:lstStyle/>
          <a:p>
            <a:r>
              <a:rPr lang="en-US" sz="5400" b="1" dirty="0" smtClean="0"/>
              <a:t>Introduction</a:t>
            </a:r>
            <a:endParaRPr lang="en-US" sz="5400" b="1" dirty="0"/>
          </a:p>
        </p:txBody>
      </p:sp>
      <p:sp>
        <p:nvSpPr>
          <p:cNvPr id="3" name="Content Placeholder 2"/>
          <p:cNvSpPr>
            <a:spLocks noGrp="1"/>
          </p:cNvSpPr>
          <p:nvPr>
            <p:ph idx="1"/>
          </p:nvPr>
        </p:nvSpPr>
        <p:spPr>
          <a:xfrm>
            <a:off x="228600" y="1752600"/>
            <a:ext cx="8686800" cy="4821936"/>
          </a:xfrm>
        </p:spPr>
        <p:txBody>
          <a:bodyPr>
            <a:normAutofit/>
          </a:bodyPr>
          <a:lstStyle/>
          <a:p>
            <a:pPr algn="just">
              <a:lnSpc>
                <a:spcPct val="150000"/>
              </a:lnSpc>
            </a:pPr>
            <a:r>
              <a:rPr lang="en-US" dirty="0" smtClean="0"/>
              <a:t>CBT emerged during the 1960s and originated in the work of psychiatrist Aaron Beck, who noted that certain types of thinking contributed to emotional problems. Beck labeled these 'automatic negative thoughts' and developed the process of cognitive therapy.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839200" cy="5867400"/>
          </a:xfrm>
        </p:spPr>
        <p:txBody>
          <a:bodyPr/>
          <a:lstStyle/>
          <a:p>
            <a:pPr algn="just">
              <a:lnSpc>
                <a:spcPct val="150000"/>
              </a:lnSpc>
            </a:pPr>
            <a:r>
              <a:rPr lang="en-US" dirty="0" smtClean="0"/>
              <a:t>Where earlier behavior therapies had focused almost exclusively on associations, reinforcements, and punishments to modify behavior, the cognitive approach addressed how thoughts and feelings affect behaviors. Since then, CBT has emerged as an effective first-line treatment for a wide range of disorders and conditions.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8229600" cy="1066800"/>
          </a:xfrm>
        </p:spPr>
        <p:txBody>
          <a:bodyPr/>
          <a:lstStyle/>
          <a:p>
            <a:r>
              <a:rPr lang="en-US" sz="5400" b="1" dirty="0" smtClean="0"/>
              <a:t>Definition</a:t>
            </a:r>
            <a:r>
              <a:rPr lang="en-US" dirty="0" smtClean="0"/>
              <a:t> </a:t>
            </a:r>
            <a:endParaRPr lang="en-US" dirty="0"/>
          </a:p>
        </p:txBody>
      </p:sp>
      <p:sp>
        <p:nvSpPr>
          <p:cNvPr id="3" name="Content Placeholder 2"/>
          <p:cNvSpPr>
            <a:spLocks noGrp="1"/>
          </p:cNvSpPr>
          <p:nvPr>
            <p:ph idx="1"/>
          </p:nvPr>
        </p:nvSpPr>
        <p:spPr>
          <a:xfrm>
            <a:off x="0" y="1676400"/>
            <a:ext cx="9144000" cy="5181600"/>
          </a:xfrm>
        </p:spPr>
        <p:txBody>
          <a:bodyPr>
            <a:normAutofit fontScale="85000" lnSpcReduction="10000"/>
          </a:bodyPr>
          <a:lstStyle/>
          <a:p>
            <a:pPr algn="just">
              <a:lnSpc>
                <a:spcPct val="200000"/>
              </a:lnSpc>
            </a:pPr>
            <a:r>
              <a:rPr lang="en-US" dirty="0" smtClean="0"/>
              <a:t>CBT is a form of psychotherapy that integrates theories of cognition and learning with treatment techniques derived from </a:t>
            </a:r>
            <a:r>
              <a:rPr lang="en-US" b="1" dirty="0" smtClean="0"/>
              <a:t>cognitive therapy</a:t>
            </a:r>
            <a:r>
              <a:rPr lang="en-US" dirty="0" smtClean="0"/>
              <a:t> and behavior </a:t>
            </a:r>
            <a:r>
              <a:rPr lang="en-US" b="1" dirty="0" smtClean="0"/>
              <a:t>therapy</a:t>
            </a:r>
            <a:r>
              <a:rPr lang="en-US" dirty="0" smtClean="0"/>
              <a:t>. </a:t>
            </a:r>
            <a:r>
              <a:rPr lang="en-US" b="1" dirty="0" smtClean="0"/>
              <a:t>CBT</a:t>
            </a:r>
            <a:r>
              <a:rPr lang="en-US" dirty="0" smtClean="0"/>
              <a:t> assumes that </a:t>
            </a:r>
            <a:r>
              <a:rPr lang="en-US" b="1" dirty="0" smtClean="0"/>
              <a:t>cognitive</a:t>
            </a:r>
            <a:r>
              <a:rPr lang="en-US" dirty="0" smtClean="0"/>
              <a:t>, emotional, and </a:t>
            </a:r>
            <a:r>
              <a:rPr lang="en-US" b="1" dirty="0" smtClean="0"/>
              <a:t>behavioral</a:t>
            </a:r>
            <a:r>
              <a:rPr lang="en-US" dirty="0" smtClean="0"/>
              <a:t> variables are functionally interrelated.</a:t>
            </a:r>
          </a:p>
          <a:p>
            <a:pPr>
              <a:lnSpc>
                <a:spcPct val="200000"/>
              </a:lnSpc>
              <a:buNone/>
            </a:pPr>
            <a:r>
              <a:rPr lang="en-US" dirty="0" smtClean="0"/>
              <a:t>									</a:t>
            </a:r>
            <a:r>
              <a:rPr lang="en-US" sz="3500" b="1" dirty="0" smtClean="0"/>
              <a:t>- APA</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normAutofit/>
          </a:bodyPr>
          <a:lstStyle/>
          <a:p>
            <a:r>
              <a:rPr lang="en-US" sz="5400" b="1" dirty="0" smtClean="0"/>
              <a:t>Principles</a:t>
            </a:r>
            <a:endParaRPr lang="en-US" sz="5400" b="1" dirty="0"/>
          </a:p>
        </p:txBody>
      </p:sp>
      <p:sp>
        <p:nvSpPr>
          <p:cNvPr id="3" name="Content Placeholder 2"/>
          <p:cNvSpPr>
            <a:spLocks noGrp="1"/>
          </p:cNvSpPr>
          <p:nvPr>
            <p:ph idx="1"/>
          </p:nvPr>
        </p:nvSpPr>
        <p:spPr>
          <a:xfrm>
            <a:off x="152400" y="1219200"/>
            <a:ext cx="8839200" cy="5486400"/>
          </a:xfrm>
        </p:spPr>
        <p:txBody>
          <a:bodyPr>
            <a:normAutofit/>
          </a:bodyPr>
          <a:lstStyle/>
          <a:p>
            <a:pPr algn="just" fontAlgn="t">
              <a:lnSpc>
                <a:spcPct val="150000"/>
              </a:lnSpc>
            </a:pPr>
            <a:r>
              <a:rPr lang="en-US" dirty="0" smtClean="0"/>
              <a:t>Psychological problems are based, in part, on faulty or unhelpful ways of thinking.</a:t>
            </a:r>
          </a:p>
          <a:p>
            <a:pPr algn="just" fontAlgn="t">
              <a:lnSpc>
                <a:spcPct val="150000"/>
              </a:lnSpc>
            </a:pPr>
            <a:r>
              <a:rPr lang="en-US" dirty="0" smtClean="0"/>
              <a:t>Psychological problems are based, in part, on learned patterns of unhelpful behavior.</a:t>
            </a:r>
          </a:p>
          <a:p>
            <a:pPr algn="just" fontAlgn="t">
              <a:lnSpc>
                <a:spcPct val="150000"/>
              </a:lnSpc>
            </a:pPr>
            <a:r>
              <a:rPr lang="en-US" dirty="0" smtClean="0"/>
              <a:t>People suffering from psychological problems can learn better ways of coping with them, thereby relieving their symptoms and becoming more effective in their lives.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sz="5400" b="1" dirty="0" smtClean="0"/>
              <a:t>Indications </a:t>
            </a:r>
            <a:endParaRPr lang="en-US" sz="5400" b="1" dirty="0"/>
          </a:p>
        </p:txBody>
      </p:sp>
      <p:sp>
        <p:nvSpPr>
          <p:cNvPr id="4" name="Content Placeholder 3"/>
          <p:cNvSpPr>
            <a:spLocks noGrp="1"/>
          </p:cNvSpPr>
          <p:nvPr>
            <p:ph sz="half" idx="1"/>
          </p:nvPr>
        </p:nvSpPr>
        <p:spPr>
          <a:xfrm>
            <a:off x="457200" y="1371600"/>
            <a:ext cx="3886200" cy="5334000"/>
          </a:xfrm>
        </p:spPr>
        <p:txBody>
          <a:bodyPr>
            <a:noAutofit/>
          </a:bodyPr>
          <a:lstStyle/>
          <a:p>
            <a:pPr>
              <a:lnSpc>
                <a:spcPct val="150000"/>
              </a:lnSpc>
            </a:pPr>
            <a:r>
              <a:rPr lang="en-US" sz="2600" dirty="0" smtClean="0"/>
              <a:t>Panic Disorder</a:t>
            </a:r>
          </a:p>
          <a:p>
            <a:pPr>
              <a:lnSpc>
                <a:spcPct val="150000"/>
              </a:lnSpc>
            </a:pPr>
            <a:r>
              <a:rPr lang="en-US" sz="2600" dirty="0" smtClean="0"/>
              <a:t>Post-traumatic Stress Disorder (PTSD)</a:t>
            </a:r>
          </a:p>
          <a:p>
            <a:pPr>
              <a:lnSpc>
                <a:spcPct val="150000"/>
              </a:lnSpc>
            </a:pPr>
            <a:r>
              <a:rPr lang="en-US" sz="2600" dirty="0" smtClean="0"/>
              <a:t>Insomnia</a:t>
            </a:r>
          </a:p>
          <a:p>
            <a:pPr>
              <a:lnSpc>
                <a:spcPct val="150000"/>
              </a:lnSpc>
            </a:pPr>
            <a:r>
              <a:rPr lang="en-US" sz="2600" dirty="0" smtClean="0"/>
              <a:t>Social Phobia</a:t>
            </a:r>
          </a:p>
          <a:p>
            <a:pPr>
              <a:lnSpc>
                <a:spcPct val="150000"/>
              </a:lnSpc>
            </a:pPr>
            <a:r>
              <a:rPr lang="en-US" sz="2600" dirty="0" smtClean="0"/>
              <a:t>Childhood Depression</a:t>
            </a:r>
          </a:p>
          <a:p>
            <a:pPr>
              <a:lnSpc>
                <a:spcPct val="160000"/>
              </a:lnSpc>
            </a:pPr>
            <a:r>
              <a:rPr lang="en-US" sz="2600" dirty="0" smtClean="0"/>
              <a:t>Dental Phobia</a:t>
            </a:r>
          </a:p>
          <a:p>
            <a:pPr>
              <a:lnSpc>
                <a:spcPct val="160000"/>
              </a:lnSpc>
            </a:pPr>
            <a:r>
              <a:rPr lang="en-US" sz="2600" dirty="0" smtClean="0"/>
              <a:t>Eating Disorders</a:t>
            </a:r>
          </a:p>
        </p:txBody>
      </p:sp>
      <p:sp>
        <p:nvSpPr>
          <p:cNvPr id="5" name="Content Placeholder 4"/>
          <p:cNvSpPr>
            <a:spLocks noGrp="1"/>
          </p:cNvSpPr>
          <p:nvPr>
            <p:ph sz="half" idx="2"/>
          </p:nvPr>
        </p:nvSpPr>
        <p:spPr>
          <a:xfrm>
            <a:off x="4419600" y="1371600"/>
            <a:ext cx="4724400" cy="5334000"/>
          </a:xfrm>
        </p:spPr>
        <p:txBody>
          <a:bodyPr>
            <a:normAutofit/>
          </a:bodyPr>
          <a:lstStyle/>
          <a:p>
            <a:pPr>
              <a:lnSpc>
                <a:spcPct val="160000"/>
              </a:lnSpc>
            </a:pPr>
            <a:r>
              <a:rPr lang="en-US" sz="2600" dirty="0" smtClean="0"/>
              <a:t>Anger</a:t>
            </a:r>
          </a:p>
          <a:p>
            <a:pPr>
              <a:lnSpc>
                <a:spcPct val="160000"/>
              </a:lnSpc>
            </a:pPr>
            <a:r>
              <a:rPr lang="en-US" sz="2600" dirty="0" smtClean="0"/>
              <a:t>Marital Conflict</a:t>
            </a:r>
          </a:p>
          <a:p>
            <a:pPr>
              <a:lnSpc>
                <a:spcPct val="160000"/>
              </a:lnSpc>
            </a:pPr>
            <a:r>
              <a:rPr lang="en-US" sz="2600" dirty="0" smtClean="0"/>
              <a:t>Substance Abuse And Addiction</a:t>
            </a:r>
          </a:p>
          <a:p>
            <a:pPr>
              <a:lnSpc>
                <a:spcPct val="160000"/>
              </a:lnSpc>
            </a:pPr>
            <a:r>
              <a:rPr lang="en-US" sz="2600" dirty="0" smtClean="0"/>
              <a:t>Borderline Personality</a:t>
            </a:r>
          </a:p>
          <a:p>
            <a:pPr>
              <a:lnSpc>
                <a:spcPct val="160000"/>
              </a:lnSpc>
            </a:pPr>
            <a:r>
              <a:rPr lang="en-US" sz="2600" dirty="0" smtClean="0"/>
              <a:t>Generalized Anxiety Disorder (GAD)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609600"/>
            <a:ext cx="8610600" cy="1066800"/>
          </a:xfrm>
        </p:spPr>
        <p:txBody>
          <a:bodyPr>
            <a:normAutofit/>
          </a:bodyPr>
          <a:lstStyle/>
          <a:p>
            <a:r>
              <a:rPr lang="en-US" sz="5400" b="1" dirty="0" smtClean="0"/>
              <a:t>Who can be a therapist?</a:t>
            </a:r>
            <a:endParaRPr lang="en-US" sz="5400" b="1" dirty="0"/>
          </a:p>
        </p:txBody>
      </p:sp>
      <p:sp>
        <p:nvSpPr>
          <p:cNvPr id="6" name="Content Placeholder 5"/>
          <p:cNvSpPr>
            <a:spLocks noGrp="1"/>
          </p:cNvSpPr>
          <p:nvPr>
            <p:ph idx="1"/>
          </p:nvPr>
        </p:nvSpPr>
        <p:spPr>
          <a:xfrm>
            <a:off x="0" y="1600200"/>
            <a:ext cx="9144000" cy="5257800"/>
          </a:xfrm>
        </p:spPr>
        <p:txBody>
          <a:bodyPr>
            <a:normAutofit fontScale="92500" lnSpcReduction="20000"/>
          </a:bodyPr>
          <a:lstStyle/>
          <a:p>
            <a:pPr algn="just">
              <a:lnSpc>
                <a:spcPct val="200000"/>
              </a:lnSpc>
            </a:pPr>
            <a:r>
              <a:rPr lang="en-US" dirty="0" smtClean="0"/>
              <a:t>Psychotherapist is a general term, rather than a job title or indication of education, training or licensure. Examples of psychotherapists include psychiatrists, psychologists, licensed professional counselors, licensed social workers, licensed marriage and family therapists, psychiatric nurses, or other licensed professionals with mental health training.</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1066800"/>
          </a:xfrm>
        </p:spPr>
        <p:txBody>
          <a:bodyPr>
            <a:noAutofit/>
          </a:bodyPr>
          <a:lstStyle/>
          <a:p>
            <a:r>
              <a:rPr lang="en-US" sz="4400" b="1" dirty="0" smtClean="0"/>
              <a:t>Strategies used to change thinking</a:t>
            </a:r>
            <a:endParaRPr lang="en-US" sz="4400" b="1" dirty="0"/>
          </a:p>
        </p:txBody>
      </p:sp>
      <p:sp>
        <p:nvSpPr>
          <p:cNvPr id="3" name="Content Placeholder 2"/>
          <p:cNvSpPr>
            <a:spLocks noGrp="1"/>
          </p:cNvSpPr>
          <p:nvPr>
            <p:ph idx="1"/>
          </p:nvPr>
        </p:nvSpPr>
        <p:spPr>
          <a:xfrm>
            <a:off x="0" y="1905000"/>
            <a:ext cx="9144000" cy="4953000"/>
          </a:xfrm>
        </p:spPr>
        <p:txBody>
          <a:bodyPr>
            <a:normAutofit fontScale="92500" lnSpcReduction="20000"/>
          </a:bodyPr>
          <a:lstStyle/>
          <a:p>
            <a:pPr algn="just" fontAlgn="t">
              <a:lnSpc>
                <a:spcPct val="150000"/>
              </a:lnSpc>
            </a:pPr>
            <a:r>
              <a:rPr lang="en-US" dirty="0" smtClean="0"/>
              <a:t>Learning to recognize one's distortions in thinking that are creating problems, and then to reevaluate them in light of reality.</a:t>
            </a:r>
          </a:p>
          <a:p>
            <a:pPr algn="just" fontAlgn="t">
              <a:lnSpc>
                <a:spcPct val="150000"/>
              </a:lnSpc>
            </a:pPr>
            <a:r>
              <a:rPr lang="en-US" dirty="0" smtClean="0"/>
              <a:t>Gaining a better understanding of the behavior and motivation of others.</a:t>
            </a:r>
          </a:p>
          <a:p>
            <a:pPr algn="just" fontAlgn="t">
              <a:lnSpc>
                <a:spcPct val="150000"/>
              </a:lnSpc>
            </a:pPr>
            <a:r>
              <a:rPr lang="en-US" dirty="0" smtClean="0"/>
              <a:t>Using problem-solving skills to cope with difficult situations.</a:t>
            </a:r>
          </a:p>
          <a:p>
            <a:pPr algn="just" fontAlgn="t">
              <a:lnSpc>
                <a:spcPct val="150000"/>
              </a:lnSpc>
            </a:pPr>
            <a:r>
              <a:rPr lang="en-US" dirty="0" smtClean="0"/>
              <a:t>Learning to develop a greater sense of confidence is one's own abilities.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1066800"/>
          </a:xfrm>
        </p:spPr>
        <p:txBody>
          <a:bodyPr>
            <a:normAutofit fontScale="90000"/>
          </a:bodyPr>
          <a:lstStyle/>
          <a:p>
            <a:r>
              <a:rPr lang="en-US" b="1" dirty="0" smtClean="0"/>
              <a:t>Strategies used to change behavioral patterns</a:t>
            </a:r>
            <a:endParaRPr lang="en-US" dirty="0"/>
          </a:p>
        </p:txBody>
      </p:sp>
      <p:sp>
        <p:nvSpPr>
          <p:cNvPr id="3" name="Content Placeholder 2"/>
          <p:cNvSpPr>
            <a:spLocks noGrp="1"/>
          </p:cNvSpPr>
          <p:nvPr>
            <p:ph idx="1"/>
          </p:nvPr>
        </p:nvSpPr>
        <p:spPr>
          <a:xfrm>
            <a:off x="0" y="1752600"/>
            <a:ext cx="9144000" cy="5105400"/>
          </a:xfrm>
        </p:spPr>
        <p:txBody>
          <a:bodyPr/>
          <a:lstStyle/>
          <a:p>
            <a:pPr algn="just" fontAlgn="t">
              <a:lnSpc>
                <a:spcPct val="150000"/>
              </a:lnSpc>
            </a:pPr>
            <a:r>
              <a:rPr lang="en-US" dirty="0" smtClean="0"/>
              <a:t>Facing one's fears instead of avoiding them.</a:t>
            </a:r>
          </a:p>
          <a:p>
            <a:pPr algn="just" fontAlgn="t">
              <a:lnSpc>
                <a:spcPct val="150000"/>
              </a:lnSpc>
            </a:pPr>
            <a:r>
              <a:rPr lang="en-US" dirty="0" smtClean="0"/>
              <a:t>Using role playing to prepare for potentially problematic interactions with others.</a:t>
            </a:r>
          </a:p>
          <a:p>
            <a:pPr algn="just" fontAlgn="t">
              <a:lnSpc>
                <a:spcPct val="150000"/>
              </a:lnSpc>
            </a:pPr>
            <a:r>
              <a:rPr lang="en-US" dirty="0" smtClean="0"/>
              <a:t>Learning to calm one's mind and relax one's body.</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82</TotalTime>
  <Words>604</Words>
  <Application>Microsoft Office PowerPoint</Application>
  <PresentationFormat>On-screen Show (4:3)</PresentationFormat>
  <Paragraphs>68</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Urban</vt:lpstr>
      <vt:lpstr>Cognitive Behavior Therapy (CBT)</vt:lpstr>
      <vt:lpstr>Introduction</vt:lpstr>
      <vt:lpstr>Slide 3</vt:lpstr>
      <vt:lpstr>Definition </vt:lpstr>
      <vt:lpstr>Principles</vt:lpstr>
      <vt:lpstr>Indications </vt:lpstr>
      <vt:lpstr>Who can be a therapist?</vt:lpstr>
      <vt:lpstr>Strategies used to change thinking</vt:lpstr>
      <vt:lpstr>Strategies used to change behavioral patterns</vt:lpstr>
      <vt:lpstr>Learning tools for CBT</vt:lpstr>
      <vt:lpstr>Sessions of CBT</vt:lpstr>
      <vt:lpstr>Session 1</vt:lpstr>
      <vt:lpstr>Session 2</vt:lpstr>
      <vt:lpstr>Further Sessions</vt:lpstr>
      <vt:lpstr>Steps in CBT</vt:lpstr>
      <vt:lpstr>Length of CBT</vt:lpstr>
      <vt:lpstr>Conclusion </vt:lpstr>
      <vt:lpstr>Slide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Cognitive Behavior Therapy</dc:title>
  <dc:creator>Komal</dc:creator>
  <cp:lastModifiedBy>Komal</cp:lastModifiedBy>
  <cp:revision>4</cp:revision>
  <dcterms:created xsi:type="dcterms:W3CDTF">2006-08-16T00:00:00Z</dcterms:created>
  <dcterms:modified xsi:type="dcterms:W3CDTF">2020-05-11T04:21:18Z</dcterms:modified>
</cp:coreProperties>
</file>