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sldIdLst>
    <p:sldId id="256" r:id="rId2"/>
    <p:sldId id="260" r:id="rId3"/>
    <p:sldId id="257" r:id="rId4"/>
    <p:sldId id="261" r:id="rId5"/>
    <p:sldId id="263" r:id="rId6"/>
    <p:sldId id="269" r:id="rId7"/>
    <p:sldId id="264" r:id="rId8"/>
    <p:sldId id="305" r:id="rId9"/>
    <p:sldId id="306" r:id="rId10"/>
    <p:sldId id="262" r:id="rId11"/>
    <p:sldId id="270" r:id="rId12"/>
    <p:sldId id="271" r:id="rId13"/>
    <p:sldId id="272" r:id="rId14"/>
    <p:sldId id="273" r:id="rId15"/>
    <p:sldId id="292" r:id="rId16"/>
    <p:sldId id="293" r:id="rId17"/>
    <p:sldId id="294" r:id="rId18"/>
    <p:sldId id="295" r:id="rId19"/>
    <p:sldId id="296" r:id="rId20"/>
    <p:sldId id="323" r:id="rId21"/>
    <p:sldId id="298" r:id="rId22"/>
    <p:sldId id="299" r:id="rId23"/>
    <p:sldId id="300" r:id="rId24"/>
    <p:sldId id="276" r:id="rId25"/>
    <p:sldId id="301" r:id="rId26"/>
    <p:sldId id="304" r:id="rId27"/>
    <p:sldId id="277" r:id="rId28"/>
    <p:sldId id="319" r:id="rId29"/>
    <p:sldId id="315" r:id="rId30"/>
    <p:sldId id="316" r:id="rId31"/>
    <p:sldId id="317" r:id="rId32"/>
    <p:sldId id="278" r:id="rId33"/>
    <p:sldId id="322" r:id="rId34"/>
    <p:sldId id="320" r:id="rId35"/>
    <p:sldId id="321" r:id="rId36"/>
    <p:sldId id="310" r:id="rId37"/>
    <p:sldId id="309" r:id="rId38"/>
    <p:sldId id="32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B9312-61B0-4B93-8D46-456F224E36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9373E8-C824-4E39-A60A-C74881F26BE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Dec 2019 Wuhan reported first case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5FDA0-8543-4717-B139-248937F4634E}" type="parTrans" cxnId="{3A830942-8546-492B-958B-A1CA32D01AEE}">
      <dgm:prSet/>
      <dgm:spPr/>
      <dgm:t>
        <a:bodyPr/>
        <a:lstStyle/>
        <a:p>
          <a:endParaRPr lang="en-US"/>
        </a:p>
      </dgm:t>
    </dgm:pt>
    <dgm:pt modelId="{069E5BC1-B2D6-4910-9709-E0FAC1B85E6C}" type="sibTrans" cxnId="{3A830942-8546-492B-958B-A1CA32D01AEE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50287-764F-4154-AE54-8328DF305C8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 Dec Chinese authorities alerted WHO about cases of Pneumonia of unknown etiology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A64F1-43BE-4A75-B95A-502459370A1E}" type="parTrans" cxnId="{4C4BB127-FC09-4269-97C3-3BA520701A32}">
      <dgm:prSet/>
      <dgm:spPr/>
      <dgm:t>
        <a:bodyPr/>
        <a:lstStyle/>
        <a:p>
          <a:endParaRPr lang="en-US"/>
        </a:p>
      </dgm:t>
    </dgm:pt>
    <dgm:pt modelId="{7EFA04A4-AFC7-4F65-8B91-C60A9D5CEE90}" type="sibTrans" cxnId="{4C4BB127-FC09-4269-97C3-3BA520701A32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F12D-A34F-4F3E-9EA5-B8089C4B46EE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2020 Wuhan seafood Market Closed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9CB52-105A-4C44-A07E-D9DB959B8798}" type="parTrans" cxnId="{4293AC97-0A7D-47A2-89B3-1130ACF652CA}">
      <dgm:prSet/>
      <dgm:spPr/>
      <dgm:t>
        <a:bodyPr/>
        <a:lstStyle/>
        <a:p>
          <a:endParaRPr lang="en-US"/>
        </a:p>
      </dgm:t>
    </dgm:pt>
    <dgm:pt modelId="{2C89DC69-6EE5-4A78-81D4-2FFE8D2FBABC}" type="sibTrans" cxnId="{4293AC97-0A7D-47A2-89B3-1130ACF652CA}">
      <dgm:prSet/>
      <dgm:spPr/>
      <dgm:t>
        <a:bodyPr/>
        <a:lstStyle/>
        <a:p>
          <a:endParaRPr lang="en-US"/>
        </a:p>
      </dgm:t>
    </dgm:pt>
    <dgm:pt modelId="{D3543AD2-9530-4305-A9F9-2B760FF8A503}" type="pres">
      <dgm:prSet presAssocID="{D6DB9312-61B0-4B93-8D46-456F224E36D3}" presName="Name0" presStyleCnt="0">
        <dgm:presLayoutVars>
          <dgm:dir/>
          <dgm:resizeHandles val="exact"/>
        </dgm:presLayoutVars>
      </dgm:prSet>
      <dgm:spPr/>
    </dgm:pt>
    <dgm:pt modelId="{C015E418-91DD-4986-9F96-8F1F974B4780}" type="pres">
      <dgm:prSet presAssocID="{959373E8-C824-4E39-A60A-C74881F26B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41A8-5606-48D9-BE46-9193130D61F4}" type="pres">
      <dgm:prSet presAssocID="{069E5BC1-B2D6-4910-9709-E0FAC1B85E6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44AFFD0-855E-479A-8E82-92CDB4482A5D}" type="pres">
      <dgm:prSet presAssocID="{069E5BC1-B2D6-4910-9709-E0FAC1B85E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A27925B-FC04-4534-B6AC-9B4687110D67}" type="pres">
      <dgm:prSet presAssocID="{21650287-764F-4154-AE54-8328DF305C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E235F-AD12-40E1-A313-08F2D739E3E2}" type="pres">
      <dgm:prSet presAssocID="{7EFA04A4-AFC7-4F65-8B91-C60A9D5CEE9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EAF12E5-4A43-467F-B335-05C90BF53A6B}" type="pres">
      <dgm:prSet presAssocID="{7EFA04A4-AFC7-4F65-8B91-C60A9D5CEE9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01126B7-AF8D-41B9-A589-E9357F559EB0}" type="pres">
      <dgm:prSet presAssocID="{8A40F12D-A34F-4F3E-9EA5-B8089C4B46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C9B09-BF07-45E3-8182-C2CB7FFF01F2}" type="presOf" srcId="{7EFA04A4-AFC7-4F65-8B91-C60A9D5CEE90}" destId="{9EAF12E5-4A43-467F-B335-05C90BF53A6B}" srcOrd="1" destOrd="0" presId="urn:microsoft.com/office/officeart/2005/8/layout/process1"/>
    <dgm:cxn modelId="{11E5E5D8-614C-43BF-9D94-CF775CC57B0F}" type="presOf" srcId="{069E5BC1-B2D6-4910-9709-E0FAC1B85E6C}" destId="{844AFFD0-855E-479A-8E82-92CDB4482A5D}" srcOrd="1" destOrd="0" presId="urn:microsoft.com/office/officeart/2005/8/layout/process1"/>
    <dgm:cxn modelId="{4C4BB127-FC09-4269-97C3-3BA520701A32}" srcId="{D6DB9312-61B0-4B93-8D46-456F224E36D3}" destId="{21650287-764F-4154-AE54-8328DF305C84}" srcOrd="1" destOrd="0" parTransId="{437A64F1-43BE-4A75-B95A-502459370A1E}" sibTransId="{7EFA04A4-AFC7-4F65-8B91-C60A9D5CEE90}"/>
    <dgm:cxn modelId="{3A830942-8546-492B-958B-A1CA32D01AEE}" srcId="{D6DB9312-61B0-4B93-8D46-456F224E36D3}" destId="{959373E8-C824-4E39-A60A-C74881F26BE4}" srcOrd="0" destOrd="0" parTransId="{2035FDA0-8543-4717-B139-248937F4634E}" sibTransId="{069E5BC1-B2D6-4910-9709-E0FAC1B85E6C}"/>
    <dgm:cxn modelId="{F36D3B3C-5139-4CDF-AA51-27C38E29B5BE}" type="presOf" srcId="{959373E8-C824-4E39-A60A-C74881F26BE4}" destId="{C015E418-91DD-4986-9F96-8F1F974B4780}" srcOrd="0" destOrd="0" presId="urn:microsoft.com/office/officeart/2005/8/layout/process1"/>
    <dgm:cxn modelId="{E4B84027-1850-46B0-80AE-3EA5F494EAF8}" type="presOf" srcId="{8A40F12D-A34F-4F3E-9EA5-B8089C4B46EE}" destId="{701126B7-AF8D-41B9-A589-E9357F559EB0}" srcOrd="0" destOrd="0" presId="urn:microsoft.com/office/officeart/2005/8/layout/process1"/>
    <dgm:cxn modelId="{20779641-EEF1-4246-AF56-977C664BA8B3}" type="presOf" srcId="{D6DB9312-61B0-4B93-8D46-456F224E36D3}" destId="{D3543AD2-9530-4305-A9F9-2B760FF8A503}" srcOrd="0" destOrd="0" presId="urn:microsoft.com/office/officeart/2005/8/layout/process1"/>
    <dgm:cxn modelId="{E9DFFD5C-09DC-459E-8ACE-59E5CD2973EF}" type="presOf" srcId="{069E5BC1-B2D6-4910-9709-E0FAC1B85E6C}" destId="{70EA41A8-5606-48D9-BE46-9193130D61F4}" srcOrd="0" destOrd="0" presId="urn:microsoft.com/office/officeart/2005/8/layout/process1"/>
    <dgm:cxn modelId="{41946DE4-E8BC-4434-992C-058F15C90BDA}" type="presOf" srcId="{21650287-764F-4154-AE54-8328DF305C84}" destId="{3A27925B-FC04-4534-B6AC-9B4687110D67}" srcOrd="0" destOrd="0" presId="urn:microsoft.com/office/officeart/2005/8/layout/process1"/>
    <dgm:cxn modelId="{4293AC97-0A7D-47A2-89B3-1130ACF652CA}" srcId="{D6DB9312-61B0-4B93-8D46-456F224E36D3}" destId="{8A40F12D-A34F-4F3E-9EA5-B8089C4B46EE}" srcOrd="2" destOrd="0" parTransId="{BB59CB52-105A-4C44-A07E-D9DB959B8798}" sibTransId="{2C89DC69-6EE5-4A78-81D4-2FFE8D2FBABC}"/>
    <dgm:cxn modelId="{FF54DE27-939B-40B0-968F-8768D96326AC}" type="presOf" srcId="{7EFA04A4-AFC7-4F65-8B91-C60A9D5CEE90}" destId="{D7AE235F-AD12-40E1-A313-08F2D739E3E2}" srcOrd="0" destOrd="0" presId="urn:microsoft.com/office/officeart/2005/8/layout/process1"/>
    <dgm:cxn modelId="{12C0FD42-270D-403E-B282-B2FDF7110445}" type="presParOf" srcId="{D3543AD2-9530-4305-A9F9-2B760FF8A503}" destId="{C015E418-91DD-4986-9F96-8F1F974B4780}" srcOrd="0" destOrd="0" presId="urn:microsoft.com/office/officeart/2005/8/layout/process1"/>
    <dgm:cxn modelId="{B137DBAC-58D8-483E-A893-270CCF93A55F}" type="presParOf" srcId="{D3543AD2-9530-4305-A9F9-2B760FF8A503}" destId="{70EA41A8-5606-48D9-BE46-9193130D61F4}" srcOrd="1" destOrd="0" presId="urn:microsoft.com/office/officeart/2005/8/layout/process1"/>
    <dgm:cxn modelId="{E849572B-773D-4944-9193-C1EE14630838}" type="presParOf" srcId="{70EA41A8-5606-48D9-BE46-9193130D61F4}" destId="{844AFFD0-855E-479A-8E82-92CDB4482A5D}" srcOrd="0" destOrd="0" presId="urn:microsoft.com/office/officeart/2005/8/layout/process1"/>
    <dgm:cxn modelId="{672F6598-C1CD-48BE-9054-9C7BBE0C9635}" type="presParOf" srcId="{D3543AD2-9530-4305-A9F9-2B760FF8A503}" destId="{3A27925B-FC04-4534-B6AC-9B4687110D67}" srcOrd="2" destOrd="0" presId="urn:microsoft.com/office/officeart/2005/8/layout/process1"/>
    <dgm:cxn modelId="{215E62A6-C565-4150-8F7C-A68EA101CBA4}" type="presParOf" srcId="{D3543AD2-9530-4305-A9F9-2B760FF8A503}" destId="{D7AE235F-AD12-40E1-A313-08F2D739E3E2}" srcOrd="3" destOrd="0" presId="urn:microsoft.com/office/officeart/2005/8/layout/process1"/>
    <dgm:cxn modelId="{F62E925D-F505-4A5D-BBCF-B1387B08045B}" type="presParOf" srcId="{D7AE235F-AD12-40E1-A313-08F2D739E3E2}" destId="{9EAF12E5-4A43-467F-B335-05C90BF53A6B}" srcOrd="0" destOrd="0" presId="urn:microsoft.com/office/officeart/2005/8/layout/process1"/>
    <dgm:cxn modelId="{48DABE83-8AF1-4A32-90D2-240B6F06B966}" type="presParOf" srcId="{D3543AD2-9530-4305-A9F9-2B760FF8A503}" destId="{701126B7-AF8D-41B9-A589-E9357F559E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B9312-61B0-4B93-8D46-456F224E36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9373E8-C824-4E39-A60A-C74881F26BE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rd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India notified By WHO Declared PHEIC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5FDA0-8543-4717-B139-248937F4634E}" type="parTrans" cxnId="{3A830942-8546-492B-958B-A1CA32D01AEE}">
      <dgm:prSet/>
      <dgm:spPr/>
      <dgm:t>
        <a:bodyPr/>
        <a:lstStyle/>
        <a:p>
          <a:endParaRPr lang="en-US"/>
        </a:p>
      </dgm:t>
    </dgm:pt>
    <dgm:pt modelId="{069E5BC1-B2D6-4910-9709-E0FAC1B85E6C}" type="sibTrans" cxnId="{3A830942-8546-492B-958B-A1CA32D01AEE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50287-764F-4154-AE54-8328DF305C8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2020 –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nCov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Identified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A64F1-43BE-4A75-B95A-502459370A1E}" type="parTrans" cxnId="{4C4BB127-FC09-4269-97C3-3BA520701A32}">
      <dgm:prSet/>
      <dgm:spPr/>
      <dgm:t>
        <a:bodyPr/>
        <a:lstStyle/>
        <a:p>
          <a:endParaRPr lang="en-US"/>
        </a:p>
      </dgm:t>
    </dgm:pt>
    <dgm:pt modelId="{7EFA04A4-AFC7-4F65-8B91-C60A9D5CEE90}" type="sibTrans" cxnId="{4C4BB127-FC09-4269-97C3-3BA520701A32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F12D-A34F-4F3E-9EA5-B8089C4B46EE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Wuhan’s first death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9CB52-105A-4C44-A07E-D9DB959B8798}" type="parTrans" cxnId="{4293AC97-0A7D-47A2-89B3-1130ACF652CA}">
      <dgm:prSet/>
      <dgm:spPr/>
      <dgm:t>
        <a:bodyPr/>
        <a:lstStyle/>
        <a:p>
          <a:endParaRPr lang="en-US"/>
        </a:p>
      </dgm:t>
    </dgm:pt>
    <dgm:pt modelId="{2C89DC69-6EE5-4A78-81D4-2FFE8D2FBABC}" type="sibTrans" cxnId="{4293AC97-0A7D-47A2-89B3-1130ACF652CA}">
      <dgm:prSet/>
      <dgm:spPr/>
      <dgm:t>
        <a:bodyPr/>
        <a:lstStyle/>
        <a:p>
          <a:endParaRPr lang="en-US"/>
        </a:p>
      </dgm:t>
    </dgm:pt>
    <dgm:pt modelId="{D3543AD2-9530-4305-A9F9-2B760FF8A503}" type="pres">
      <dgm:prSet presAssocID="{D6DB9312-61B0-4B93-8D46-456F224E36D3}" presName="Name0" presStyleCnt="0">
        <dgm:presLayoutVars>
          <dgm:dir/>
          <dgm:resizeHandles val="exact"/>
        </dgm:presLayoutVars>
      </dgm:prSet>
      <dgm:spPr/>
    </dgm:pt>
    <dgm:pt modelId="{C015E418-91DD-4986-9F96-8F1F974B4780}" type="pres">
      <dgm:prSet presAssocID="{959373E8-C824-4E39-A60A-C74881F26B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41A8-5606-48D9-BE46-9193130D61F4}" type="pres">
      <dgm:prSet presAssocID="{069E5BC1-B2D6-4910-9709-E0FAC1B85E6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44AFFD0-855E-479A-8E82-92CDB4482A5D}" type="pres">
      <dgm:prSet presAssocID="{069E5BC1-B2D6-4910-9709-E0FAC1B85E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A27925B-FC04-4534-B6AC-9B4687110D67}" type="pres">
      <dgm:prSet presAssocID="{21650287-764F-4154-AE54-8328DF305C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E235F-AD12-40E1-A313-08F2D739E3E2}" type="pres">
      <dgm:prSet presAssocID="{7EFA04A4-AFC7-4F65-8B91-C60A9D5CEE9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EAF12E5-4A43-467F-B335-05C90BF53A6B}" type="pres">
      <dgm:prSet presAssocID="{7EFA04A4-AFC7-4F65-8B91-C60A9D5CEE9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01126B7-AF8D-41B9-A589-E9357F559EB0}" type="pres">
      <dgm:prSet presAssocID="{8A40F12D-A34F-4F3E-9EA5-B8089C4B46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9256-C24C-43BD-AB37-817915B19C58}" type="presOf" srcId="{069E5BC1-B2D6-4910-9709-E0FAC1B85E6C}" destId="{844AFFD0-855E-479A-8E82-92CDB4482A5D}" srcOrd="1" destOrd="0" presId="urn:microsoft.com/office/officeart/2005/8/layout/process1"/>
    <dgm:cxn modelId="{38D8C471-47B3-4147-8F77-09A23A4EEB8C}" type="presOf" srcId="{7EFA04A4-AFC7-4F65-8B91-C60A9D5CEE90}" destId="{9EAF12E5-4A43-467F-B335-05C90BF53A6B}" srcOrd="1" destOrd="0" presId="urn:microsoft.com/office/officeart/2005/8/layout/process1"/>
    <dgm:cxn modelId="{756449E5-1BB9-406D-BDCA-E4A5898A6BBC}" type="presOf" srcId="{21650287-764F-4154-AE54-8328DF305C84}" destId="{3A27925B-FC04-4534-B6AC-9B4687110D67}" srcOrd="0" destOrd="0" presId="urn:microsoft.com/office/officeart/2005/8/layout/process1"/>
    <dgm:cxn modelId="{98D3A06E-6F41-4B1F-ADD7-F328799AA4A3}" type="presOf" srcId="{959373E8-C824-4E39-A60A-C74881F26BE4}" destId="{C015E418-91DD-4986-9F96-8F1F974B4780}" srcOrd="0" destOrd="0" presId="urn:microsoft.com/office/officeart/2005/8/layout/process1"/>
    <dgm:cxn modelId="{3A830942-8546-492B-958B-A1CA32D01AEE}" srcId="{D6DB9312-61B0-4B93-8D46-456F224E36D3}" destId="{959373E8-C824-4E39-A60A-C74881F26BE4}" srcOrd="0" destOrd="0" parTransId="{2035FDA0-8543-4717-B139-248937F4634E}" sibTransId="{069E5BC1-B2D6-4910-9709-E0FAC1B85E6C}"/>
    <dgm:cxn modelId="{4C4BB127-FC09-4269-97C3-3BA520701A32}" srcId="{D6DB9312-61B0-4B93-8D46-456F224E36D3}" destId="{21650287-764F-4154-AE54-8328DF305C84}" srcOrd="1" destOrd="0" parTransId="{437A64F1-43BE-4A75-B95A-502459370A1E}" sibTransId="{7EFA04A4-AFC7-4F65-8B91-C60A9D5CEE90}"/>
    <dgm:cxn modelId="{6747E580-67DE-4CDA-B79B-0B3CF9AE6975}" type="presOf" srcId="{7EFA04A4-AFC7-4F65-8B91-C60A9D5CEE90}" destId="{D7AE235F-AD12-40E1-A313-08F2D739E3E2}" srcOrd="0" destOrd="0" presId="urn:microsoft.com/office/officeart/2005/8/layout/process1"/>
    <dgm:cxn modelId="{70FB125A-61BA-413F-B805-B6473493FE81}" type="presOf" srcId="{D6DB9312-61B0-4B93-8D46-456F224E36D3}" destId="{D3543AD2-9530-4305-A9F9-2B760FF8A503}" srcOrd="0" destOrd="0" presId="urn:microsoft.com/office/officeart/2005/8/layout/process1"/>
    <dgm:cxn modelId="{6307BFC1-A9A2-4CFF-BB02-B8857D56B6DE}" type="presOf" srcId="{8A40F12D-A34F-4F3E-9EA5-B8089C4B46EE}" destId="{701126B7-AF8D-41B9-A589-E9357F559EB0}" srcOrd="0" destOrd="0" presId="urn:microsoft.com/office/officeart/2005/8/layout/process1"/>
    <dgm:cxn modelId="{F3CF223C-A6D4-4898-801F-32878F6EDCE4}" type="presOf" srcId="{069E5BC1-B2D6-4910-9709-E0FAC1B85E6C}" destId="{70EA41A8-5606-48D9-BE46-9193130D61F4}" srcOrd="0" destOrd="0" presId="urn:microsoft.com/office/officeart/2005/8/layout/process1"/>
    <dgm:cxn modelId="{4293AC97-0A7D-47A2-89B3-1130ACF652CA}" srcId="{D6DB9312-61B0-4B93-8D46-456F224E36D3}" destId="{8A40F12D-A34F-4F3E-9EA5-B8089C4B46EE}" srcOrd="2" destOrd="0" parTransId="{BB59CB52-105A-4C44-A07E-D9DB959B8798}" sibTransId="{2C89DC69-6EE5-4A78-81D4-2FFE8D2FBABC}"/>
    <dgm:cxn modelId="{E13B1608-9049-4CB6-A817-056EA15B2635}" type="presParOf" srcId="{D3543AD2-9530-4305-A9F9-2B760FF8A503}" destId="{C015E418-91DD-4986-9F96-8F1F974B4780}" srcOrd="0" destOrd="0" presId="urn:microsoft.com/office/officeart/2005/8/layout/process1"/>
    <dgm:cxn modelId="{7CBB4727-A4DC-43A3-A67D-5E89ED540288}" type="presParOf" srcId="{D3543AD2-9530-4305-A9F9-2B760FF8A503}" destId="{70EA41A8-5606-48D9-BE46-9193130D61F4}" srcOrd="1" destOrd="0" presId="urn:microsoft.com/office/officeart/2005/8/layout/process1"/>
    <dgm:cxn modelId="{06F00D58-8ABD-4AEA-BB2C-7ABA3D4891D6}" type="presParOf" srcId="{70EA41A8-5606-48D9-BE46-9193130D61F4}" destId="{844AFFD0-855E-479A-8E82-92CDB4482A5D}" srcOrd="0" destOrd="0" presId="urn:microsoft.com/office/officeart/2005/8/layout/process1"/>
    <dgm:cxn modelId="{8A26444A-D3F7-442F-B6E7-1FEFA0FCF6B8}" type="presParOf" srcId="{D3543AD2-9530-4305-A9F9-2B760FF8A503}" destId="{3A27925B-FC04-4534-B6AC-9B4687110D67}" srcOrd="2" destOrd="0" presId="urn:microsoft.com/office/officeart/2005/8/layout/process1"/>
    <dgm:cxn modelId="{2E328618-A7E9-4781-9D8C-C2E1A5A7639D}" type="presParOf" srcId="{D3543AD2-9530-4305-A9F9-2B760FF8A503}" destId="{D7AE235F-AD12-40E1-A313-08F2D739E3E2}" srcOrd="3" destOrd="0" presId="urn:microsoft.com/office/officeart/2005/8/layout/process1"/>
    <dgm:cxn modelId="{9C89D6A9-9064-4C87-B4D6-F034B8F0AD81}" type="presParOf" srcId="{D7AE235F-AD12-40E1-A313-08F2D739E3E2}" destId="{9EAF12E5-4A43-467F-B335-05C90BF53A6B}" srcOrd="0" destOrd="0" presId="urn:microsoft.com/office/officeart/2005/8/layout/process1"/>
    <dgm:cxn modelId="{6E3698D2-6D6D-4577-8EFF-BEDF99A616F4}" type="presParOf" srcId="{D3543AD2-9530-4305-A9F9-2B760FF8A503}" destId="{701126B7-AF8D-41B9-A589-E9357F559E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DB9312-61B0-4B93-8D46-456F224E36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9373E8-C824-4E39-A60A-C74881F26BE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Thailand Confirm first case outside china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5FDA0-8543-4717-B139-248937F4634E}" type="parTrans" cxnId="{3A830942-8546-492B-958B-A1CA32D01AEE}">
      <dgm:prSet/>
      <dgm:spPr/>
      <dgm:t>
        <a:bodyPr/>
        <a:lstStyle/>
        <a:p>
          <a:endParaRPr lang="en-US"/>
        </a:p>
      </dgm:t>
    </dgm:pt>
    <dgm:pt modelId="{069E5BC1-B2D6-4910-9709-E0FAC1B85E6C}" type="sibTrans" cxnId="{3A830942-8546-492B-958B-A1CA32D01AEE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50287-764F-4154-AE54-8328DF305C8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Jan 21 Washington state reported the first case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A64F1-43BE-4A75-B95A-502459370A1E}" type="parTrans" cxnId="{4C4BB127-FC09-4269-97C3-3BA520701A32}">
      <dgm:prSet/>
      <dgm:spPr/>
      <dgm:t>
        <a:bodyPr/>
        <a:lstStyle/>
        <a:p>
          <a:endParaRPr lang="en-US"/>
        </a:p>
      </dgm:t>
    </dgm:pt>
    <dgm:pt modelId="{7EFA04A4-AFC7-4F65-8B91-C60A9D5CEE90}" type="sibTrans" cxnId="{4C4BB127-FC09-4269-97C3-3BA520701A32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F12D-A34F-4F3E-9EA5-B8089C4B46EE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India confirm first case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9CB52-105A-4C44-A07E-D9DB959B8798}" type="parTrans" cxnId="{4293AC97-0A7D-47A2-89B3-1130ACF652CA}">
      <dgm:prSet/>
      <dgm:spPr/>
      <dgm:t>
        <a:bodyPr/>
        <a:lstStyle/>
        <a:p>
          <a:endParaRPr lang="en-US"/>
        </a:p>
      </dgm:t>
    </dgm:pt>
    <dgm:pt modelId="{2C89DC69-6EE5-4A78-81D4-2FFE8D2FBABC}" type="sibTrans" cxnId="{4293AC97-0A7D-47A2-89B3-1130ACF652CA}">
      <dgm:prSet/>
      <dgm:spPr/>
      <dgm:t>
        <a:bodyPr/>
        <a:lstStyle/>
        <a:p>
          <a:endParaRPr lang="en-US"/>
        </a:p>
      </dgm:t>
    </dgm:pt>
    <dgm:pt modelId="{D3543AD2-9530-4305-A9F9-2B760FF8A503}" type="pres">
      <dgm:prSet presAssocID="{D6DB9312-61B0-4B93-8D46-456F224E36D3}" presName="Name0" presStyleCnt="0">
        <dgm:presLayoutVars>
          <dgm:dir/>
          <dgm:resizeHandles val="exact"/>
        </dgm:presLayoutVars>
      </dgm:prSet>
      <dgm:spPr/>
    </dgm:pt>
    <dgm:pt modelId="{C015E418-91DD-4986-9F96-8F1F974B4780}" type="pres">
      <dgm:prSet presAssocID="{959373E8-C824-4E39-A60A-C74881F26B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41A8-5606-48D9-BE46-9193130D61F4}" type="pres">
      <dgm:prSet presAssocID="{069E5BC1-B2D6-4910-9709-E0FAC1B85E6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44AFFD0-855E-479A-8E82-92CDB4482A5D}" type="pres">
      <dgm:prSet presAssocID="{069E5BC1-B2D6-4910-9709-E0FAC1B85E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A27925B-FC04-4534-B6AC-9B4687110D67}" type="pres">
      <dgm:prSet presAssocID="{21650287-764F-4154-AE54-8328DF305C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E235F-AD12-40E1-A313-08F2D739E3E2}" type="pres">
      <dgm:prSet presAssocID="{7EFA04A4-AFC7-4F65-8B91-C60A9D5CEE9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EAF12E5-4A43-467F-B335-05C90BF53A6B}" type="pres">
      <dgm:prSet presAssocID="{7EFA04A4-AFC7-4F65-8B91-C60A9D5CEE9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01126B7-AF8D-41B9-A589-E9357F559EB0}" type="pres">
      <dgm:prSet presAssocID="{8A40F12D-A34F-4F3E-9EA5-B8089C4B46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F3E7E0-AC92-4FA6-AB7F-47A2CC459A67}" type="presOf" srcId="{21650287-764F-4154-AE54-8328DF305C84}" destId="{3A27925B-FC04-4534-B6AC-9B4687110D67}" srcOrd="0" destOrd="0" presId="urn:microsoft.com/office/officeart/2005/8/layout/process1"/>
    <dgm:cxn modelId="{9734C8CB-5227-45D0-957E-A42960A20877}" type="presOf" srcId="{8A40F12D-A34F-4F3E-9EA5-B8089C4B46EE}" destId="{701126B7-AF8D-41B9-A589-E9357F559EB0}" srcOrd="0" destOrd="0" presId="urn:microsoft.com/office/officeart/2005/8/layout/process1"/>
    <dgm:cxn modelId="{906ACAA4-5487-40BF-B17F-0D9234D0C377}" type="presOf" srcId="{959373E8-C824-4E39-A60A-C74881F26BE4}" destId="{C015E418-91DD-4986-9F96-8F1F974B4780}" srcOrd="0" destOrd="0" presId="urn:microsoft.com/office/officeart/2005/8/layout/process1"/>
    <dgm:cxn modelId="{162923EC-7D28-471A-827F-438CF63E7A6A}" type="presOf" srcId="{7EFA04A4-AFC7-4F65-8B91-C60A9D5CEE90}" destId="{D7AE235F-AD12-40E1-A313-08F2D739E3E2}" srcOrd="0" destOrd="0" presId="urn:microsoft.com/office/officeart/2005/8/layout/process1"/>
    <dgm:cxn modelId="{3A830942-8546-492B-958B-A1CA32D01AEE}" srcId="{D6DB9312-61B0-4B93-8D46-456F224E36D3}" destId="{959373E8-C824-4E39-A60A-C74881F26BE4}" srcOrd="0" destOrd="0" parTransId="{2035FDA0-8543-4717-B139-248937F4634E}" sibTransId="{069E5BC1-B2D6-4910-9709-E0FAC1B85E6C}"/>
    <dgm:cxn modelId="{91DCFDA4-B550-4650-AFE5-DA035C5A12D2}" type="presOf" srcId="{069E5BC1-B2D6-4910-9709-E0FAC1B85E6C}" destId="{844AFFD0-855E-479A-8E82-92CDB4482A5D}" srcOrd="1" destOrd="0" presId="urn:microsoft.com/office/officeart/2005/8/layout/process1"/>
    <dgm:cxn modelId="{E5CD573C-A1BB-4A5A-A2D8-EE26B8D5DBC0}" type="presOf" srcId="{069E5BC1-B2D6-4910-9709-E0FAC1B85E6C}" destId="{70EA41A8-5606-48D9-BE46-9193130D61F4}" srcOrd="0" destOrd="0" presId="urn:microsoft.com/office/officeart/2005/8/layout/process1"/>
    <dgm:cxn modelId="{4293AC97-0A7D-47A2-89B3-1130ACF652CA}" srcId="{D6DB9312-61B0-4B93-8D46-456F224E36D3}" destId="{8A40F12D-A34F-4F3E-9EA5-B8089C4B46EE}" srcOrd="2" destOrd="0" parTransId="{BB59CB52-105A-4C44-A07E-D9DB959B8798}" sibTransId="{2C89DC69-6EE5-4A78-81D4-2FFE8D2FBABC}"/>
    <dgm:cxn modelId="{78EA5A71-E556-44F7-8809-21F8E96AE348}" type="presOf" srcId="{7EFA04A4-AFC7-4F65-8B91-C60A9D5CEE90}" destId="{9EAF12E5-4A43-467F-B335-05C90BF53A6B}" srcOrd="1" destOrd="0" presId="urn:microsoft.com/office/officeart/2005/8/layout/process1"/>
    <dgm:cxn modelId="{4C4BB127-FC09-4269-97C3-3BA520701A32}" srcId="{D6DB9312-61B0-4B93-8D46-456F224E36D3}" destId="{21650287-764F-4154-AE54-8328DF305C84}" srcOrd="1" destOrd="0" parTransId="{437A64F1-43BE-4A75-B95A-502459370A1E}" sibTransId="{7EFA04A4-AFC7-4F65-8B91-C60A9D5CEE90}"/>
    <dgm:cxn modelId="{AABEFBEC-0EBD-4C07-BD9C-B161DB57DD78}" type="presOf" srcId="{D6DB9312-61B0-4B93-8D46-456F224E36D3}" destId="{D3543AD2-9530-4305-A9F9-2B760FF8A503}" srcOrd="0" destOrd="0" presId="urn:microsoft.com/office/officeart/2005/8/layout/process1"/>
    <dgm:cxn modelId="{FE7A7927-CE27-4D39-9BD0-ED252DB6BB57}" type="presParOf" srcId="{D3543AD2-9530-4305-A9F9-2B760FF8A503}" destId="{C015E418-91DD-4986-9F96-8F1F974B4780}" srcOrd="0" destOrd="0" presId="urn:microsoft.com/office/officeart/2005/8/layout/process1"/>
    <dgm:cxn modelId="{571F61A1-4908-4AB3-9976-85F49F938727}" type="presParOf" srcId="{D3543AD2-9530-4305-A9F9-2B760FF8A503}" destId="{70EA41A8-5606-48D9-BE46-9193130D61F4}" srcOrd="1" destOrd="0" presId="urn:microsoft.com/office/officeart/2005/8/layout/process1"/>
    <dgm:cxn modelId="{F66D56C9-DF95-4117-A0CC-E9BFCAB537F1}" type="presParOf" srcId="{70EA41A8-5606-48D9-BE46-9193130D61F4}" destId="{844AFFD0-855E-479A-8E82-92CDB4482A5D}" srcOrd="0" destOrd="0" presId="urn:microsoft.com/office/officeart/2005/8/layout/process1"/>
    <dgm:cxn modelId="{6A827811-CEE8-47D9-B074-B7A057F68B84}" type="presParOf" srcId="{D3543AD2-9530-4305-A9F9-2B760FF8A503}" destId="{3A27925B-FC04-4534-B6AC-9B4687110D67}" srcOrd="2" destOrd="0" presId="urn:microsoft.com/office/officeart/2005/8/layout/process1"/>
    <dgm:cxn modelId="{E090EAB2-6AF1-494E-B845-B3BC68869334}" type="presParOf" srcId="{D3543AD2-9530-4305-A9F9-2B760FF8A503}" destId="{D7AE235F-AD12-40E1-A313-08F2D739E3E2}" srcOrd="3" destOrd="0" presId="urn:microsoft.com/office/officeart/2005/8/layout/process1"/>
    <dgm:cxn modelId="{F667F391-DAB1-44BF-AFF6-0F989CFF4A8A}" type="presParOf" srcId="{D7AE235F-AD12-40E1-A313-08F2D739E3E2}" destId="{9EAF12E5-4A43-467F-B335-05C90BF53A6B}" srcOrd="0" destOrd="0" presId="urn:microsoft.com/office/officeart/2005/8/layout/process1"/>
    <dgm:cxn modelId="{E27CC8BC-BF1B-4F9F-BB58-AF612BC23EA7}" type="presParOf" srcId="{D3543AD2-9530-4305-A9F9-2B760FF8A503}" destId="{701126B7-AF8D-41B9-A589-E9357F559E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B9312-61B0-4B93-8D46-456F224E36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9373E8-C824-4E39-A60A-C74881F26BE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en-US" sz="1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Feb Virus renamed SARS-CoV-2 and diseases COVID-19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5FDA0-8543-4717-B139-248937F4634E}" type="parTrans" cxnId="{3A830942-8546-492B-958B-A1CA32D01AEE}">
      <dgm:prSet/>
      <dgm:spPr/>
      <dgm:t>
        <a:bodyPr/>
        <a:lstStyle/>
        <a:p>
          <a:endParaRPr lang="en-US"/>
        </a:p>
      </dgm:t>
    </dgm:pt>
    <dgm:pt modelId="{069E5BC1-B2D6-4910-9709-E0FAC1B85E6C}" type="sibTrans" cxnId="{3A830942-8546-492B-958B-A1CA32D01AEE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50287-764F-4154-AE54-8328DF305C8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28Feb</a:t>
          </a:r>
          <a:r>
            <a:rPr lang="en-US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WHO regional global risk Very high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A64F1-43BE-4A75-B95A-502459370A1E}" type="parTrans" cxnId="{4C4BB127-FC09-4269-97C3-3BA520701A32}">
      <dgm:prSet/>
      <dgm:spPr/>
      <dgm:t>
        <a:bodyPr/>
        <a:lstStyle/>
        <a:p>
          <a:endParaRPr lang="en-US"/>
        </a:p>
      </dgm:t>
    </dgm:pt>
    <dgm:pt modelId="{7EFA04A4-AFC7-4F65-8B91-C60A9D5CEE90}" type="sibTrans" cxnId="{4C4BB127-FC09-4269-97C3-3BA520701A32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F12D-A34F-4F3E-9EA5-B8089C4B46EE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March 11 WHO declares COVID-19 as Pandemic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9CB52-105A-4C44-A07E-D9DB959B8798}" type="parTrans" cxnId="{4293AC97-0A7D-47A2-89B3-1130ACF652CA}">
      <dgm:prSet/>
      <dgm:spPr/>
      <dgm:t>
        <a:bodyPr/>
        <a:lstStyle/>
        <a:p>
          <a:endParaRPr lang="en-US"/>
        </a:p>
      </dgm:t>
    </dgm:pt>
    <dgm:pt modelId="{2C89DC69-6EE5-4A78-81D4-2FFE8D2FBABC}" type="sibTrans" cxnId="{4293AC97-0A7D-47A2-89B3-1130ACF652CA}">
      <dgm:prSet/>
      <dgm:spPr/>
      <dgm:t>
        <a:bodyPr/>
        <a:lstStyle/>
        <a:p>
          <a:endParaRPr lang="en-US"/>
        </a:p>
      </dgm:t>
    </dgm:pt>
    <dgm:pt modelId="{D3543AD2-9530-4305-A9F9-2B760FF8A503}" type="pres">
      <dgm:prSet presAssocID="{D6DB9312-61B0-4B93-8D46-456F224E36D3}" presName="Name0" presStyleCnt="0">
        <dgm:presLayoutVars>
          <dgm:dir/>
          <dgm:resizeHandles val="exact"/>
        </dgm:presLayoutVars>
      </dgm:prSet>
      <dgm:spPr/>
    </dgm:pt>
    <dgm:pt modelId="{C015E418-91DD-4986-9F96-8F1F974B4780}" type="pres">
      <dgm:prSet presAssocID="{959373E8-C824-4E39-A60A-C74881F26B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41A8-5606-48D9-BE46-9193130D61F4}" type="pres">
      <dgm:prSet presAssocID="{069E5BC1-B2D6-4910-9709-E0FAC1B85E6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44AFFD0-855E-479A-8E82-92CDB4482A5D}" type="pres">
      <dgm:prSet presAssocID="{069E5BC1-B2D6-4910-9709-E0FAC1B85E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A27925B-FC04-4534-B6AC-9B4687110D67}" type="pres">
      <dgm:prSet presAssocID="{21650287-764F-4154-AE54-8328DF305C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E235F-AD12-40E1-A313-08F2D739E3E2}" type="pres">
      <dgm:prSet presAssocID="{7EFA04A4-AFC7-4F65-8B91-C60A9D5CEE9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EAF12E5-4A43-467F-B335-05C90BF53A6B}" type="pres">
      <dgm:prSet presAssocID="{7EFA04A4-AFC7-4F65-8B91-C60A9D5CEE9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01126B7-AF8D-41B9-A589-E9357F559EB0}" type="pres">
      <dgm:prSet presAssocID="{8A40F12D-A34F-4F3E-9EA5-B8089C4B46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49A02-9B4F-4770-ABB4-D02F057ACE40}" type="presOf" srcId="{D6DB9312-61B0-4B93-8D46-456F224E36D3}" destId="{D3543AD2-9530-4305-A9F9-2B760FF8A503}" srcOrd="0" destOrd="0" presId="urn:microsoft.com/office/officeart/2005/8/layout/process1"/>
    <dgm:cxn modelId="{F36A2AB9-0352-41F1-B7AD-144D4FB9781C}" type="presOf" srcId="{069E5BC1-B2D6-4910-9709-E0FAC1B85E6C}" destId="{844AFFD0-855E-479A-8E82-92CDB4482A5D}" srcOrd="1" destOrd="0" presId="urn:microsoft.com/office/officeart/2005/8/layout/process1"/>
    <dgm:cxn modelId="{42D504C4-6D98-49CE-A94A-D69DC9CEE358}" type="presOf" srcId="{069E5BC1-B2D6-4910-9709-E0FAC1B85E6C}" destId="{70EA41A8-5606-48D9-BE46-9193130D61F4}" srcOrd="0" destOrd="0" presId="urn:microsoft.com/office/officeart/2005/8/layout/process1"/>
    <dgm:cxn modelId="{3CFCCCE4-5DE4-4DFF-97CA-FECCAB5E5EF1}" type="presOf" srcId="{21650287-764F-4154-AE54-8328DF305C84}" destId="{3A27925B-FC04-4534-B6AC-9B4687110D67}" srcOrd="0" destOrd="0" presId="urn:microsoft.com/office/officeart/2005/8/layout/process1"/>
    <dgm:cxn modelId="{737184D7-68DF-49DF-AAAA-394C65158453}" type="presOf" srcId="{7EFA04A4-AFC7-4F65-8B91-C60A9D5CEE90}" destId="{9EAF12E5-4A43-467F-B335-05C90BF53A6B}" srcOrd="1" destOrd="0" presId="urn:microsoft.com/office/officeart/2005/8/layout/process1"/>
    <dgm:cxn modelId="{345F8E5E-379E-4E03-A549-E0BA3CCD0CE6}" type="presOf" srcId="{7EFA04A4-AFC7-4F65-8B91-C60A9D5CEE90}" destId="{D7AE235F-AD12-40E1-A313-08F2D739E3E2}" srcOrd="0" destOrd="0" presId="urn:microsoft.com/office/officeart/2005/8/layout/process1"/>
    <dgm:cxn modelId="{3A830942-8546-492B-958B-A1CA32D01AEE}" srcId="{D6DB9312-61B0-4B93-8D46-456F224E36D3}" destId="{959373E8-C824-4E39-A60A-C74881F26BE4}" srcOrd="0" destOrd="0" parTransId="{2035FDA0-8543-4717-B139-248937F4634E}" sibTransId="{069E5BC1-B2D6-4910-9709-E0FAC1B85E6C}"/>
    <dgm:cxn modelId="{4293AC97-0A7D-47A2-89B3-1130ACF652CA}" srcId="{D6DB9312-61B0-4B93-8D46-456F224E36D3}" destId="{8A40F12D-A34F-4F3E-9EA5-B8089C4B46EE}" srcOrd="2" destOrd="0" parTransId="{BB59CB52-105A-4C44-A07E-D9DB959B8798}" sibTransId="{2C89DC69-6EE5-4A78-81D4-2FFE8D2FBABC}"/>
    <dgm:cxn modelId="{A74BE0DC-F236-489B-A684-95858CB57F76}" type="presOf" srcId="{8A40F12D-A34F-4F3E-9EA5-B8089C4B46EE}" destId="{701126B7-AF8D-41B9-A589-E9357F559EB0}" srcOrd="0" destOrd="0" presId="urn:microsoft.com/office/officeart/2005/8/layout/process1"/>
    <dgm:cxn modelId="{4C4BB127-FC09-4269-97C3-3BA520701A32}" srcId="{D6DB9312-61B0-4B93-8D46-456F224E36D3}" destId="{21650287-764F-4154-AE54-8328DF305C84}" srcOrd="1" destOrd="0" parTransId="{437A64F1-43BE-4A75-B95A-502459370A1E}" sibTransId="{7EFA04A4-AFC7-4F65-8B91-C60A9D5CEE90}"/>
    <dgm:cxn modelId="{B0115EEA-93F8-4D04-B730-1B66827FEA35}" type="presOf" srcId="{959373E8-C824-4E39-A60A-C74881F26BE4}" destId="{C015E418-91DD-4986-9F96-8F1F974B4780}" srcOrd="0" destOrd="0" presId="urn:microsoft.com/office/officeart/2005/8/layout/process1"/>
    <dgm:cxn modelId="{CF28C000-F46E-4FF5-B0D2-6AA2F6EB2384}" type="presParOf" srcId="{D3543AD2-9530-4305-A9F9-2B760FF8A503}" destId="{C015E418-91DD-4986-9F96-8F1F974B4780}" srcOrd="0" destOrd="0" presId="urn:microsoft.com/office/officeart/2005/8/layout/process1"/>
    <dgm:cxn modelId="{EA249542-EA6E-4264-9F8E-F1B73B0DC404}" type="presParOf" srcId="{D3543AD2-9530-4305-A9F9-2B760FF8A503}" destId="{70EA41A8-5606-48D9-BE46-9193130D61F4}" srcOrd="1" destOrd="0" presId="urn:microsoft.com/office/officeart/2005/8/layout/process1"/>
    <dgm:cxn modelId="{FBD4937A-2B45-4029-977B-018E83EE8BE1}" type="presParOf" srcId="{70EA41A8-5606-48D9-BE46-9193130D61F4}" destId="{844AFFD0-855E-479A-8E82-92CDB4482A5D}" srcOrd="0" destOrd="0" presId="urn:microsoft.com/office/officeart/2005/8/layout/process1"/>
    <dgm:cxn modelId="{DC30BA20-30AD-4642-9E3B-531BA7BB8C72}" type="presParOf" srcId="{D3543AD2-9530-4305-A9F9-2B760FF8A503}" destId="{3A27925B-FC04-4534-B6AC-9B4687110D67}" srcOrd="2" destOrd="0" presId="urn:microsoft.com/office/officeart/2005/8/layout/process1"/>
    <dgm:cxn modelId="{2DA65FA4-55A1-435E-85D8-7A672EC53E36}" type="presParOf" srcId="{D3543AD2-9530-4305-A9F9-2B760FF8A503}" destId="{D7AE235F-AD12-40E1-A313-08F2D739E3E2}" srcOrd="3" destOrd="0" presId="urn:microsoft.com/office/officeart/2005/8/layout/process1"/>
    <dgm:cxn modelId="{DFA5D52F-BD7E-413A-AD46-F4AC94EF6E2D}" type="presParOf" srcId="{D7AE235F-AD12-40E1-A313-08F2D739E3E2}" destId="{9EAF12E5-4A43-467F-B335-05C90BF53A6B}" srcOrd="0" destOrd="0" presId="urn:microsoft.com/office/officeart/2005/8/layout/process1"/>
    <dgm:cxn modelId="{3281A00F-AED3-4D1A-A00F-6499E1A99313}" type="presParOf" srcId="{D3543AD2-9530-4305-A9F9-2B760FF8A503}" destId="{701126B7-AF8D-41B9-A589-E9357F559E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E418-91DD-4986-9F96-8F1F974B4780}">
      <dsp:nvSpPr>
        <dsp:cNvPr id="0" name=""/>
        <dsp:cNvSpPr/>
      </dsp:nvSpPr>
      <dsp:spPr>
        <a:xfrm>
          <a:off x="7701" y="39028"/>
          <a:ext cx="2301999" cy="1445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Dec 2019 Wuhan reported first case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51" y="81378"/>
        <a:ext cx="2217299" cy="1361243"/>
      </dsp:txXfrm>
    </dsp:sp>
    <dsp:sp modelId="{70EA41A8-5606-48D9-BE46-9193130D61F4}">
      <dsp:nvSpPr>
        <dsp:cNvPr id="0" name=""/>
        <dsp:cNvSpPr/>
      </dsp:nvSpPr>
      <dsp:spPr>
        <a:xfrm>
          <a:off x="2539900" y="4765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9900" y="590731"/>
        <a:ext cx="341616" cy="342537"/>
      </dsp:txXfrm>
    </dsp:sp>
    <dsp:sp modelId="{3A27925B-FC04-4534-B6AC-9B4687110D67}">
      <dsp:nvSpPr>
        <dsp:cNvPr id="0" name=""/>
        <dsp:cNvSpPr/>
      </dsp:nvSpPr>
      <dsp:spPr>
        <a:xfrm>
          <a:off x="3230500" y="39028"/>
          <a:ext cx="2301999" cy="1445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 Dec Chinese authorities alerted WHO about cases of Pneumonia of unknown etiology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2850" y="81378"/>
        <a:ext cx="2217299" cy="1361243"/>
      </dsp:txXfrm>
    </dsp:sp>
    <dsp:sp modelId="{D7AE235F-AD12-40E1-A313-08F2D739E3E2}">
      <dsp:nvSpPr>
        <dsp:cNvPr id="0" name=""/>
        <dsp:cNvSpPr/>
      </dsp:nvSpPr>
      <dsp:spPr>
        <a:xfrm>
          <a:off x="5762699" y="4765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2699" y="590731"/>
        <a:ext cx="341616" cy="342537"/>
      </dsp:txXfrm>
    </dsp:sp>
    <dsp:sp modelId="{701126B7-AF8D-41B9-A589-E9357F559EB0}">
      <dsp:nvSpPr>
        <dsp:cNvPr id="0" name=""/>
        <dsp:cNvSpPr/>
      </dsp:nvSpPr>
      <dsp:spPr>
        <a:xfrm>
          <a:off x="6453299" y="39028"/>
          <a:ext cx="2301999" cy="1445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2020 Wuhan seafood Market Closed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5649" y="81378"/>
        <a:ext cx="2217299" cy="1361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E418-91DD-4986-9F96-8F1F974B4780}">
      <dsp:nvSpPr>
        <dsp:cNvPr id="0" name=""/>
        <dsp:cNvSpPr/>
      </dsp:nvSpPr>
      <dsp:spPr>
        <a:xfrm>
          <a:off x="7701" y="414300"/>
          <a:ext cx="2301999" cy="138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rd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India notified By WHO Declared PHEIC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55" y="454754"/>
        <a:ext cx="2221091" cy="1300291"/>
      </dsp:txXfrm>
    </dsp:sp>
    <dsp:sp modelId="{70EA41A8-5606-48D9-BE46-9193130D61F4}">
      <dsp:nvSpPr>
        <dsp:cNvPr id="0" name=""/>
        <dsp:cNvSpPr/>
      </dsp:nvSpPr>
      <dsp:spPr>
        <a:xfrm>
          <a:off x="2539900" y="8194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9900" y="933631"/>
        <a:ext cx="341616" cy="342537"/>
      </dsp:txXfrm>
    </dsp:sp>
    <dsp:sp modelId="{3A27925B-FC04-4534-B6AC-9B4687110D67}">
      <dsp:nvSpPr>
        <dsp:cNvPr id="0" name=""/>
        <dsp:cNvSpPr/>
      </dsp:nvSpPr>
      <dsp:spPr>
        <a:xfrm>
          <a:off x="3230500" y="414300"/>
          <a:ext cx="2301999" cy="138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2020 –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nCov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Identified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0954" y="454754"/>
        <a:ext cx="2221091" cy="1300291"/>
      </dsp:txXfrm>
    </dsp:sp>
    <dsp:sp modelId="{D7AE235F-AD12-40E1-A313-08F2D739E3E2}">
      <dsp:nvSpPr>
        <dsp:cNvPr id="0" name=""/>
        <dsp:cNvSpPr/>
      </dsp:nvSpPr>
      <dsp:spPr>
        <a:xfrm>
          <a:off x="5762699" y="8194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2699" y="933631"/>
        <a:ext cx="341616" cy="342537"/>
      </dsp:txXfrm>
    </dsp:sp>
    <dsp:sp modelId="{701126B7-AF8D-41B9-A589-E9357F559EB0}">
      <dsp:nvSpPr>
        <dsp:cNvPr id="0" name=""/>
        <dsp:cNvSpPr/>
      </dsp:nvSpPr>
      <dsp:spPr>
        <a:xfrm>
          <a:off x="6453299" y="414300"/>
          <a:ext cx="2301999" cy="138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Wuhan’s first death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3753" y="454754"/>
        <a:ext cx="2221091" cy="1300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E418-91DD-4986-9F96-8F1F974B4780}">
      <dsp:nvSpPr>
        <dsp:cNvPr id="0" name=""/>
        <dsp:cNvSpPr/>
      </dsp:nvSpPr>
      <dsp:spPr>
        <a:xfrm>
          <a:off x="7701" y="311112"/>
          <a:ext cx="2301999" cy="138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Thailand Confirm first case outside china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55" y="351566"/>
        <a:ext cx="2221091" cy="1300291"/>
      </dsp:txXfrm>
    </dsp:sp>
    <dsp:sp modelId="{70EA41A8-5606-48D9-BE46-9193130D61F4}">
      <dsp:nvSpPr>
        <dsp:cNvPr id="0" name=""/>
        <dsp:cNvSpPr/>
      </dsp:nvSpPr>
      <dsp:spPr>
        <a:xfrm>
          <a:off x="2539900" y="716264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9900" y="830443"/>
        <a:ext cx="341616" cy="342537"/>
      </dsp:txXfrm>
    </dsp:sp>
    <dsp:sp modelId="{3A27925B-FC04-4534-B6AC-9B4687110D67}">
      <dsp:nvSpPr>
        <dsp:cNvPr id="0" name=""/>
        <dsp:cNvSpPr/>
      </dsp:nvSpPr>
      <dsp:spPr>
        <a:xfrm>
          <a:off x="3230500" y="311112"/>
          <a:ext cx="2301999" cy="138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Jan 21 Washington state reported the first case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0954" y="351566"/>
        <a:ext cx="2221091" cy="1300291"/>
      </dsp:txXfrm>
    </dsp:sp>
    <dsp:sp modelId="{D7AE235F-AD12-40E1-A313-08F2D739E3E2}">
      <dsp:nvSpPr>
        <dsp:cNvPr id="0" name=""/>
        <dsp:cNvSpPr/>
      </dsp:nvSpPr>
      <dsp:spPr>
        <a:xfrm>
          <a:off x="5762699" y="716264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2699" y="830443"/>
        <a:ext cx="341616" cy="342537"/>
      </dsp:txXfrm>
    </dsp:sp>
    <dsp:sp modelId="{701126B7-AF8D-41B9-A589-E9357F559EB0}">
      <dsp:nvSpPr>
        <dsp:cNvPr id="0" name=""/>
        <dsp:cNvSpPr/>
      </dsp:nvSpPr>
      <dsp:spPr>
        <a:xfrm>
          <a:off x="6453299" y="311112"/>
          <a:ext cx="2301999" cy="138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Jan India confirm first case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3753" y="351566"/>
        <a:ext cx="2221091" cy="1300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E418-91DD-4986-9F96-8F1F974B4780}">
      <dsp:nvSpPr>
        <dsp:cNvPr id="0" name=""/>
        <dsp:cNvSpPr/>
      </dsp:nvSpPr>
      <dsp:spPr>
        <a:xfrm>
          <a:off x="7768" y="370195"/>
          <a:ext cx="2322016" cy="139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en-US" sz="18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Feb Virus renamed SARS-CoV-2 and diseases COVID-19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74" y="411001"/>
        <a:ext cx="2240404" cy="1311597"/>
      </dsp:txXfrm>
    </dsp:sp>
    <dsp:sp modelId="{70EA41A8-5606-48D9-BE46-9193130D61F4}">
      <dsp:nvSpPr>
        <dsp:cNvPr id="0" name=""/>
        <dsp:cNvSpPr/>
      </dsp:nvSpPr>
      <dsp:spPr>
        <a:xfrm>
          <a:off x="2561986" y="778869"/>
          <a:ext cx="492267" cy="575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1986" y="894041"/>
        <a:ext cx="344587" cy="345516"/>
      </dsp:txXfrm>
    </dsp:sp>
    <dsp:sp modelId="{3A27925B-FC04-4534-B6AC-9B4687110D67}">
      <dsp:nvSpPr>
        <dsp:cNvPr id="0" name=""/>
        <dsp:cNvSpPr/>
      </dsp:nvSpPr>
      <dsp:spPr>
        <a:xfrm>
          <a:off x="3258591" y="370195"/>
          <a:ext cx="2322016" cy="139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28Feb</a:t>
          </a:r>
          <a:r>
            <a:rPr lang="en-US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WHO regional global risk Very high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9397" y="411001"/>
        <a:ext cx="2240404" cy="1311597"/>
      </dsp:txXfrm>
    </dsp:sp>
    <dsp:sp modelId="{D7AE235F-AD12-40E1-A313-08F2D739E3E2}">
      <dsp:nvSpPr>
        <dsp:cNvPr id="0" name=""/>
        <dsp:cNvSpPr/>
      </dsp:nvSpPr>
      <dsp:spPr>
        <a:xfrm>
          <a:off x="5812809" y="778869"/>
          <a:ext cx="492267" cy="575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2809" y="894041"/>
        <a:ext cx="344587" cy="345516"/>
      </dsp:txXfrm>
    </dsp:sp>
    <dsp:sp modelId="{701126B7-AF8D-41B9-A589-E9357F559EB0}">
      <dsp:nvSpPr>
        <dsp:cNvPr id="0" name=""/>
        <dsp:cNvSpPr/>
      </dsp:nvSpPr>
      <dsp:spPr>
        <a:xfrm>
          <a:off x="6509414" y="370195"/>
          <a:ext cx="2322016" cy="139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March 11 WHO declares COVID-19 as Pandemic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0220" y="411001"/>
        <a:ext cx="2240404" cy="1311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3F18-D846-4EE0-BDEC-FD5F35F6D643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DE3AC-BEE5-415C-BB0D-78059B3DB1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4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606-62D3-4B9A-9FAA-178061E239A6}" type="datetime1">
              <a:rPr lang="en-US" smtClean="0"/>
              <a:t>5/2/2020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3E40-A9F7-41B5-974C-BECA7CB3649C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C3ED-7998-483C-A862-57473FA8CF16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EA-BEAF-4B05-B9AC-54A3FE9E4046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5AE-C504-4563-A4D9-861041E0B5E1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AD68D0-EF4F-498C-A751-CDACFB21E02C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6981-C1E8-4F98-A55D-8EF66792773C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910-133A-4F1A-849B-5131E136623E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4B01-EF29-4610-B8D3-293BAB98A863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EBF-E264-4D66-8BF8-BCBFF1434FFD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A513F5-5C3F-4310-B54A-5581A27B1409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9AE6AC-C4A7-411D-A16A-60A153B731D4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en-IN/india/coronavirus/news/2020-04-28-six-new-coronavirus-symptoms-recognised-cdc-covid-19...accesse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117180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Coronavirus</a:t>
            </a:r>
            <a:br>
              <a:rPr lang="en-US" sz="8000" dirty="0" smtClean="0"/>
            </a:br>
            <a:r>
              <a:rPr lang="en-US" sz="8000" dirty="0" smtClean="0"/>
              <a:t>(CoVID-19) </a:t>
            </a:r>
            <a:br>
              <a:rPr lang="en-US" sz="8000" dirty="0" smtClean="0"/>
            </a:br>
            <a:r>
              <a:rPr lang="en-US" sz="8000" dirty="0" smtClean="0"/>
              <a:t>Epidemiology</a:t>
            </a:r>
            <a:endParaRPr lang="en-US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001F-F976-4FF6-A05D-536CD854CA8B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Coronavirus?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Coronaviruses are large family of Viruses which may cause illness in animals or human ranging from common cold to more severe disease Such as :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Acute Respiratory Syndrome(SARS-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2003 (China)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East Respiratory Syndrome (MERS-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2012 (Saudi Arabia)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novel coronavirus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 new strain that has not been previously identified in humans: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(China).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436F-8943-4498-BAC8-7F614050ADF6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subgroups: Alpha, beta, gamma and delta.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and beta coronaviruses are known to infect humans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of infected animal-major cause of animal to human transmission of Healthy person.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recently Discovered Coronavirus causes coronaviruses Disease COVID-19.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CB0-C7DB-45AF-BB01-8247EF9B9D4E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59" y="1295400"/>
            <a:ext cx="892760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F834-93C6-4FFC-91C6-3A8DF349C2E3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125113" cy="924475"/>
          </a:xfrm>
        </p:spPr>
        <p:txBody>
          <a:bodyPr/>
          <a:lstStyle/>
          <a:p>
            <a:r>
              <a:rPr lang="en-US" dirty="0" smtClean="0"/>
              <a:t>What is novel coronavirus?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1447800"/>
            <a:ext cx="8570167" cy="435623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Spill over from an animal to human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happened during the last quarter of 2019 in Wuhan City, Hubei Provinces, China.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Wuhan Strain has been identified as new strain of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coronavirus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group 2B with approximately 70% genetic similarity to the SARS-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Virus has a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96% similarity to a bat coronavirus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it is widely suspected to originate from bats as well.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oronavirus: MedlinePlus Medical Encyclopedi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331236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4C3E-2A17-4CB5-B7DB-1D7440066ECE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likely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reservoir for SARS-CoV-2 are bats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it is believed that the virus jumped the species barrier to human from another intermediate animal host.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animal host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ould be a domestic food animal, a wild animal or a domesticated wild animals which has not yet been identified.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16BD-9E5F-4FD0-BB84-952797053A51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ttps://www.ijbs.com/v16/p1753/ijbsv16p1753g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C:\Users\Om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40625"/>
            <a:ext cx="7997825" cy="47243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533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Origin of the virus</a:t>
            </a:r>
            <a:endParaRPr lang="en-US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E69D-453D-49A3-8CBA-929FD0003C69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15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342900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the transmission dynamics in the first 425 confirmed cases found that:</a:t>
            </a:r>
          </a:p>
          <a:p>
            <a:pPr marL="344488" indent="-344488">
              <a:buFont typeface="Wingdings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55% of the cases before 1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2020 were linked to the south China sea food market</a:t>
            </a:r>
          </a:p>
          <a:p>
            <a:pPr marL="344488" indent="-344488">
              <a:buFont typeface="Wingdings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8.6% of cases after this date were linked the to market.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This confirms that  human-to-human transmission has occurred among close contacts since the middle of December 2019 including infections in the health care workers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5254-A0C1-435D-AD65-1A132A284B12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34" y="1066801"/>
            <a:ext cx="87615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Person to person spread</a:t>
            </a:r>
          </a:p>
          <a:p>
            <a:pPr marL="795338" indent="-284163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contact with respiratory droplets</a:t>
            </a:r>
          </a:p>
          <a:p>
            <a:pPr marL="795338" indent="-284163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contact with the infected people</a:t>
            </a:r>
          </a:p>
          <a:p>
            <a:pPr marL="795338" indent="-284163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with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fomites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338" indent="-284163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transmission has not been reported. However, it may be possible during aerosol generating procedures in clinical care.</a:t>
            </a:r>
          </a:p>
          <a:p>
            <a:pPr marL="344488" indent="-344488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Pre-symptomatic transmission</a:t>
            </a:r>
          </a:p>
          <a:p>
            <a:pPr marL="344488" indent="-344488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 transmission</a:t>
            </a:r>
          </a:p>
          <a:p>
            <a:pPr marL="344488" indent="-344488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transmission (Unknown)</a:t>
            </a:r>
          </a:p>
          <a:p>
            <a:pPr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transmission</a:t>
            </a:r>
          </a:p>
          <a:p>
            <a:pPr marL="344488" indent="-344488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transmission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345-FED1-486A-9533-84E56C9572D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125" r="25882" b="1042"/>
          <a:stretch>
            <a:fillRect/>
          </a:stretch>
        </p:blipFill>
        <p:spPr bwMode="auto">
          <a:xfrm>
            <a:off x="0" y="-1143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35A-4FBD-490B-B9DB-E4A945EBBCF2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gr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8600" y="1600200"/>
            <a:ext cx="8648053" cy="4724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Transmission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221A-DA5F-45DB-A2AC-FD2C8D2FC766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Coronavirus disease 2019(COVID-19):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1"/>
            <a:ext cx="8458200" cy="51054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December 2019, a pneumonia outbreak was reported in Wuhan, China.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December2019, the outbreak was traced to a novel strain of Coronavirus, which was given the 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interim name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2019-nCov by the World Health Organization.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 renamed SARS-CoV-2 by the international committee on taxonomy of viruses.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caused by SARS-CoV-2 is named as coronavirus disease-2019(COVID-19).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E024-E524-422C-A47B-4AA05C8767F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evidence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EA-BEAF-4B05-B9AC-54A3FE9E4046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C:\Users\Laptop\Downloads\image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r="21847" b="26858"/>
          <a:stretch/>
        </p:blipFill>
        <p:spPr bwMode="auto">
          <a:xfrm>
            <a:off x="381000" y="1295400"/>
            <a:ext cx="833358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Stages of COVID-19</a:t>
            </a:r>
            <a:endParaRPr lang="en-US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https://www.icmr.nic.in/content/covid-19</a:t>
            </a:r>
            <a:endParaRPr lang="en-US" dirty="0"/>
          </a:p>
        </p:txBody>
      </p:sp>
      <p:pic>
        <p:nvPicPr>
          <p:cNvPr id="1026" name="Picture 2" descr="C:\Users\Om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39825"/>
            <a:ext cx="8674100" cy="457835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98AC-6806-4353-9BA0-B1B034EF24A5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5882" b="1042"/>
          <a:stretch>
            <a:fillRect/>
          </a:stretch>
        </p:blipFill>
        <p:spPr bwMode="auto">
          <a:xfrm>
            <a:off x="304799" y="1524000"/>
            <a:ext cx="85344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Number Scale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B9A2-CB65-4446-A585-D923D2AA5C2F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"/>
          <p:cNvPicPr>
            <a:picLocks noChangeAspect="1" noChangeArrowheads="1"/>
          </p:cNvPicPr>
          <p:nvPr/>
        </p:nvPicPr>
        <p:blipFill rotWithShape="1">
          <a:blip r:embed="rId2"/>
          <a:srcRect t="11280"/>
          <a:stretch/>
        </p:blipFill>
        <p:spPr bwMode="auto">
          <a:xfrm>
            <a:off x="304800" y="1524000"/>
            <a:ext cx="8534400" cy="493230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of Virus on various surfaces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B3CA-CD9A-4988-BEB2-7FD07EB6AD96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 / symptoms </a:t>
            </a:r>
            <a:endParaRPr lang="en-IN" dirty="0"/>
          </a:p>
        </p:txBody>
      </p:sp>
      <p:pic>
        <p:nvPicPr>
          <p:cNvPr id="2051" name="Picture 3" descr="C:\Users\lenovo\Downloads\IMG-20200418-WA0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4632-E035-4284-A62A-DA82B355B70F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 / symptoms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lenovo\Downloads\IMG-20200502-WA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11778" r="29562"/>
          <a:stretch/>
        </p:blipFill>
        <p:spPr bwMode="auto">
          <a:xfrm>
            <a:off x="228600" y="1630680"/>
            <a:ext cx="8610600" cy="46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9B09-CB84-4CB8-B6E8-F3514BE74DB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Incubation Period </a:t>
            </a:r>
            <a:endParaRPr lang="en-IN" dirty="0"/>
          </a:p>
        </p:txBody>
      </p:sp>
      <p:pic>
        <p:nvPicPr>
          <p:cNvPr id="7170" name="Picture 2" descr="C:\Users\lenovo\Downloads\IMG-20200502-WA0008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20622" r="30039"/>
          <a:stretch/>
        </p:blipFill>
        <p:spPr bwMode="auto">
          <a:xfrm>
            <a:off x="381000" y="1676400"/>
            <a:ext cx="8382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D2C2-3031-45D6-B27B-F7E9E3C410D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New symptoms 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A5C-3CE7-44D5-ADC4-8C6697DEC5D5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t="44779" r="36692" b="14130"/>
          <a:stretch/>
        </p:blipFill>
        <p:spPr bwMode="auto">
          <a:xfrm>
            <a:off x="457200" y="1524000"/>
            <a:ext cx="811469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876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IN" dirty="0" smtClean="0">
                <a:solidFill>
                  <a:schemeClr val="tx1"/>
                </a:solidFill>
                <a:hlinkClick r:id="rId3"/>
              </a:rPr>
              <a:t>weather.com/</a:t>
            </a:r>
            <a:r>
              <a:rPr lang="en-IN" dirty="0" err="1" smtClean="0">
                <a:solidFill>
                  <a:schemeClr val="tx1"/>
                </a:solidFill>
                <a:hlinkClick r:id="rId3"/>
              </a:rPr>
              <a:t>en</a:t>
            </a:r>
            <a:r>
              <a:rPr lang="en-IN" dirty="0" smtClean="0">
                <a:solidFill>
                  <a:schemeClr val="tx1"/>
                </a:solidFill>
                <a:hlinkClick r:id="rId3"/>
              </a:rPr>
              <a:t>-IN/</a:t>
            </a:r>
            <a:r>
              <a:rPr lang="en-IN" dirty="0" err="1" smtClean="0">
                <a:solidFill>
                  <a:schemeClr val="tx1"/>
                </a:solidFill>
                <a:hlinkClick r:id="rId3"/>
              </a:rPr>
              <a:t>india</a:t>
            </a:r>
            <a:r>
              <a:rPr lang="en-IN" dirty="0" smtClean="0">
                <a:solidFill>
                  <a:schemeClr val="tx1"/>
                </a:solidFill>
                <a:hlinkClick r:id="rId3"/>
              </a:rPr>
              <a:t>/coronavirus/news/2020-04-28-six-new-coronavirus-symptoms-recognised-cdc-covid-19...accessed</a:t>
            </a:r>
            <a:r>
              <a:rPr lang="en-IN" dirty="0" smtClean="0">
                <a:solidFill>
                  <a:schemeClr val="tx1"/>
                </a:solidFill>
              </a:rPr>
              <a:t> on 2.5.2020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definition: </a:t>
            </a:r>
            <a:r>
              <a:rPr lang="en-IN" dirty="0"/>
              <a:t>W</a:t>
            </a:r>
            <a:r>
              <a:rPr lang="en-IN" dirty="0" smtClean="0"/>
              <a:t>hen to suspect </a:t>
            </a:r>
            <a:endParaRPr lang="en-IN" dirty="0"/>
          </a:p>
        </p:txBody>
      </p:sp>
      <p:pic>
        <p:nvPicPr>
          <p:cNvPr id="5123" name="Picture 3" descr="C:\Users\lenovo\Downloads\IMG-20200502-WA000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13226" r="32580"/>
          <a:stretch/>
        </p:blipFill>
        <p:spPr bwMode="auto">
          <a:xfrm>
            <a:off x="304800" y="1447800"/>
            <a:ext cx="84291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EEA-9E0F-44C9-8A9D-D0E23967255B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lenovo\Downloads\IMG-20200502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2256" r="30754"/>
          <a:stretch/>
        </p:blipFill>
        <p:spPr bwMode="auto">
          <a:xfrm>
            <a:off x="304800" y="1600200"/>
            <a:ext cx="84582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C90-E5A4-4624-9B99-E0639417F12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of the spread of COVId-19 Pandemic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4952070"/>
              </p:ext>
            </p:extLst>
          </p:nvPr>
        </p:nvGraphicFramePr>
        <p:xfrm>
          <a:off x="152400" y="2057400"/>
          <a:ext cx="8763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34650"/>
              </p:ext>
            </p:extLst>
          </p:nvPr>
        </p:nvGraphicFramePr>
        <p:xfrm>
          <a:off x="152400" y="3733800"/>
          <a:ext cx="8763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14A0-87D8-4450-8368-64DE6589B915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lenovo\Downloads\IMG-20200502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30457"/>
          <a:stretch/>
        </p:blipFill>
        <p:spPr bwMode="auto">
          <a:xfrm>
            <a:off x="275705" y="1447800"/>
            <a:ext cx="8610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ABE-882B-4203-9E4D-72C7B108B0FE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Who are at risk?</a:t>
            </a:r>
            <a:endParaRPr lang="en-IN" dirty="0"/>
          </a:p>
        </p:txBody>
      </p:sp>
      <p:pic>
        <p:nvPicPr>
          <p:cNvPr id="6146" name="Picture 2" descr="C:\Users\lenovo\Downloads\IMG-20200502-WA000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10815" r="29845"/>
          <a:stretch/>
        </p:blipFill>
        <p:spPr bwMode="auto">
          <a:xfrm>
            <a:off x="304800" y="1371600"/>
            <a:ext cx="8458200" cy="52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930A-CF9C-42A9-989A-8CE6987006E9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Diagnostic measures: BRIEF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Category for </a:t>
            </a:r>
            <a:r>
              <a:rPr lang="en-IN" dirty="0" err="1" smtClean="0"/>
              <a:t>covid</a:t>
            </a:r>
            <a:r>
              <a:rPr lang="en-IN" dirty="0" smtClean="0"/>
              <a:t> testing: ICMR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 smtClean="0"/>
              <a:t>Category 1:symptomatic individuals who have undertaken international travel in the last 14 days.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/>
              <a:t>Category </a:t>
            </a:r>
            <a:r>
              <a:rPr lang="en-IN" dirty="0" smtClean="0"/>
              <a:t>2: all symptomatic contacts of laboratory confirmed cases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/>
              <a:t>Category </a:t>
            </a:r>
            <a:r>
              <a:rPr lang="en-IN" dirty="0" smtClean="0"/>
              <a:t>3: All symptomatic health care workers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/>
              <a:t>Category </a:t>
            </a:r>
            <a:r>
              <a:rPr lang="en-IN" dirty="0" smtClean="0"/>
              <a:t>4: All patients with SARI (Fever, cough)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A63B-F27F-47E5-A19B-C4EC3AF0D55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Diagnostic measures: BRIEF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 smtClean="0"/>
              <a:t>Category 5B: Asymptomatic health care workers in contact with  </a:t>
            </a:r>
            <a:r>
              <a:rPr lang="en-IN" dirty="0"/>
              <a:t>confirmed case </a:t>
            </a:r>
            <a:r>
              <a:rPr lang="en-IN" dirty="0" smtClean="0"/>
              <a:t>without adequate protection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 smtClean="0"/>
              <a:t>Hotspots/clusters and in large migration gathering/evacuees </a:t>
            </a:r>
            <a:r>
              <a:rPr lang="en-IN" dirty="0" err="1" smtClean="0"/>
              <a:t>centers</a:t>
            </a:r>
            <a:r>
              <a:rPr lang="en-IN" dirty="0" smtClean="0"/>
              <a:t>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/>
              <a:t>Category </a:t>
            </a:r>
            <a:r>
              <a:rPr lang="en-IN" dirty="0" smtClean="0"/>
              <a:t>6: All symptomatic ILI (Fever, cough, sore throat, runny nose)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A63B-F27F-47E5-A19B-C4EC3AF0D55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collection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EA-BEAF-4B05-B9AC-54A3FE9E4046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953000"/>
          </a:xfrm>
        </p:spPr>
        <p:txBody>
          <a:bodyPr/>
          <a:lstStyle/>
          <a:p>
            <a:pPr algn="just"/>
            <a:r>
              <a:rPr lang="en-US" b="1" dirty="0" smtClean="0"/>
              <a:t>Upper respiratory trac</a:t>
            </a:r>
            <a:r>
              <a:rPr lang="en-US" dirty="0" smtClean="0"/>
              <a:t>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Nasopharyngeal swabs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Oropharyngeal </a:t>
            </a:r>
          </a:p>
          <a:p>
            <a:endParaRPr lang="en-US" dirty="0"/>
          </a:p>
          <a:p>
            <a:r>
              <a:rPr lang="en-US" b="1" dirty="0" smtClean="0"/>
              <a:t>Other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Nasopharyngeal wash/ aspirate or nasal aspirate, deep Nasal swabs, anterior nares specimens 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Lower respiratory 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Broncho alveolar lavage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Tracheal aspirate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Pleural fluid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Lung biopsy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Sputum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68D0-EF4F-498C-A751-CDACFB21E02C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Cold chain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2-8C up to 72 hours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 case of delay in testing or shipping store the specimen at -70C or below . (</a:t>
            </a:r>
            <a:r>
              <a:rPr lang="en-US" dirty="0"/>
              <a:t>B</a:t>
            </a:r>
            <a:r>
              <a:rPr lang="en-US" dirty="0" smtClean="0"/>
              <a:t>io safety cabinet)</a:t>
            </a:r>
          </a:p>
        </p:txBody>
      </p:sp>
    </p:spTree>
    <p:extLst>
      <p:ext uri="{BB962C8B-B14F-4D97-AF65-F5344CB8AC3E}">
        <p14:creationId xmlns:p14="http://schemas.microsoft.com/office/powerpoint/2010/main" val="41020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Zones in COVID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EA-BEAF-4B05-B9AC-54A3FE9E4046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Covid-19: Assam likely to be divided into 3 zones - Pratidin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8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IN" sz="8000" dirty="0" smtClean="0">
                <a:solidFill>
                  <a:srgbClr val="002060"/>
                </a:solidFill>
              </a:rPr>
              <a:t>Prevention</a:t>
            </a:r>
            <a:endParaRPr lang="en-IN" sz="8000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AE75-78A3-43CE-AE60-263FBE36B00B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EA-BEAF-4B05-B9AC-54A3FE9E4046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 of the spread of COVId-19 Pandemic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8739851"/>
              </p:ext>
            </p:extLst>
          </p:nvPr>
        </p:nvGraphicFramePr>
        <p:xfrm>
          <a:off x="76200" y="1806575"/>
          <a:ext cx="8763000" cy="200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08530"/>
              </p:ext>
            </p:extLst>
          </p:nvPr>
        </p:nvGraphicFramePr>
        <p:xfrm>
          <a:off x="76200" y="35814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1D58-3387-4EC5-9379-4AE84DD2E0DE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25113" cy="924475"/>
          </a:xfrm>
        </p:spPr>
        <p:txBody>
          <a:bodyPr/>
          <a:lstStyle/>
          <a:p>
            <a:r>
              <a:rPr lang="en-US" dirty="0" smtClean="0"/>
              <a:t>Distribution of cases globally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676400"/>
            <a:ext cx="85042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1284-2300-4947-BFB7-E383B4D0FB69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828800"/>
            <a:ext cx="85042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EB-395B-4333-8999-2BA6CDE30705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25113" cy="924475"/>
          </a:xfrm>
        </p:spPr>
        <p:txBody>
          <a:bodyPr/>
          <a:lstStyle/>
          <a:p>
            <a:r>
              <a:rPr lang="en-US" dirty="0"/>
              <a:t>Distribution of cases </a:t>
            </a:r>
            <a:r>
              <a:rPr lang="en-US" dirty="0" smtClean="0"/>
              <a:t>in India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676400"/>
            <a:ext cx="8504238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4835-0F16-4864-B2C7-4FD8DD6BB3EC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25113" cy="924475"/>
          </a:xfrm>
        </p:spPr>
        <p:txBody>
          <a:bodyPr/>
          <a:lstStyle/>
          <a:p>
            <a:r>
              <a:rPr lang="en-US" dirty="0"/>
              <a:t>Distribution of cases </a:t>
            </a:r>
            <a:r>
              <a:rPr lang="en-US" dirty="0" smtClean="0"/>
              <a:t>in </a:t>
            </a:r>
            <a:r>
              <a:rPr lang="en-US" dirty="0"/>
              <a:t>P</a:t>
            </a:r>
            <a:r>
              <a:rPr lang="en-US" dirty="0" smtClean="0"/>
              <a:t>unjab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4835-0F16-4864-B2C7-4FD8DD6BB3EC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99060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3" y="1371600"/>
            <a:ext cx="88612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66800"/>
          </a:xfrm>
        </p:spPr>
        <p:txBody>
          <a:bodyPr>
            <a:normAutofit/>
          </a:bodyPr>
          <a:lstStyle/>
          <a:p>
            <a:r>
              <a:rPr lang="en-US" dirty="0"/>
              <a:t>Distribution of cases </a:t>
            </a:r>
            <a:r>
              <a:rPr lang="en-US" dirty="0" smtClean="0"/>
              <a:t>in Himachal Pradesh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4835-0F16-4864-B2C7-4FD8DD6BB3EC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52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295</TotalTime>
  <Words>856</Words>
  <Application>Microsoft Office PowerPoint</Application>
  <PresentationFormat>On-screen Show (4:3)</PresentationFormat>
  <Paragraphs>186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Civic</vt:lpstr>
      <vt:lpstr>Coronavirus (CoVID-19)  Epidemiology</vt:lpstr>
      <vt:lpstr>Coronavirus disease 2019(COVID-19): Background</vt:lpstr>
      <vt:lpstr>Timeline of the spread of COVId-19 Pandemic </vt:lpstr>
      <vt:lpstr>Timeline of the spread of COVId-19 Pandemic </vt:lpstr>
      <vt:lpstr>Distribution of cases globally </vt:lpstr>
      <vt:lpstr>Cont….</vt:lpstr>
      <vt:lpstr>Distribution of cases in India </vt:lpstr>
      <vt:lpstr>Distribution of cases in Punjab  </vt:lpstr>
      <vt:lpstr>Distribution of cases in Himachal Pradesh</vt:lpstr>
      <vt:lpstr>What is Coronavirus?</vt:lpstr>
      <vt:lpstr>Cont…</vt:lpstr>
      <vt:lpstr>Cont..</vt:lpstr>
      <vt:lpstr>What is novel coronavirus?</vt:lpstr>
      <vt:lpstr>Cont..</vt:lpstr>
      <vt:lpstr>PowerPoint Presentation</vt:lpstr>
      <vt:lpstr>PowerPoint Presentation</vt:lpstr>
      <vt:lpstr>PowerPoint Presentation</vt:lpstr>
      <vt:lpstr>PowerPoint Presentation</vt:lpstr>
      <vt:lpstr>Mode of Transmission</vt:lpstr>
      <vt:lpstr>Research evidence</vt:lpstr>
      <vt:lpstr>PowerPoint Presentation</vt:lpstr>
      <vt:lpstr>Reproductive Number Scale</vt:lpstr>
      <vt:lpstr>Persistence of Virus on various surfaces</vt:lpstr>
      <vt:lpstr>Sign / symptoms </vt:lpstr>
      <vt:lpstr>Sign / symptoms </vt:lpstr>
      <vt:lpstr>Incubation Period </vt:lpstr>
      <vt:lpstr>New symptoms </vt:lpstr>
      <vt:lpstr>Case definition: When to suspect </vt:lpstr>
      <vt:lpstr>Case definition </vt:lpstr>
      <vt:lpstr>Case definition </vt:lpstr>
      <vt:lpstr>Who are at risk?</vt:lpstr>
      <vt:lpstr>Diagnostic measures: BRIEF</vt:lpstr>
      <vt:lpstr>Diagnostic measures: BRIEF</vt:lpstr>
      <vt:lpstr>Sample collection </vt:lpstr>
      <vt:lpstr>Storage </vt:lpstr>
      <vt:lpstr>Zones in COVID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santu</dc:creator>
  <cp:lastModifiedBy>Laptop</cp:lastModifiedBy>
  <cp:revision>164</cp:revision>
  <dcterms:created xsi:type="dcterms:W3CDTF">2006-08-16T00:00:00Z</dcterms:created>
  <dcterms:modified xsi:type="dcterms:W3CDTF">2020-05-02T06:03:01Z</dcterms:modified>
</cp:coreProperties>
</file>