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5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6" r:id="rId26"/>
    <p:sldId id="282" r:id="rId27"/>
    <p:sldId id="287" r:id="rId28"/>
    <p:sldId id="284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876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Lack of information : Vertical transmission, Treatment, Vaccine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1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  <a:t>Stainless steel</a:t>
            </a:r>
            <a:r>
              <a:rPr lang="en-IN" sz="12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  <a:t/>
            </a:r>
            <a:br>
              <a:rPr lang="en-IN" sz="12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</a:br>
            <a:r>
              <a:rPr lang="en-IN" sz="12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  <a:t> refrigerators, pots and pans, sinks, some water bottles</a:t>
            </a:r>
            <a:br>
              <a:rPr lang="en-IN" sz="12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</a:br>
            <a:r>
              <a:rPr lang="en-IN" sz="12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  <a:t>2 to 3 days</a:t>
            </a:r>
          </a:p>
          <a:p>
            <a:r>
              <a:rPr lang="en-IN" sz="1200" b="1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  <a:t>Cardboard</a:t>
            </a:r>
            <a:r>
              <a:rPr lang="en-IN" sz="12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  <a:t/>
            </a:r>
            <a:br>
              <a:rPr lang="en-IN" sz="12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</a:br>
            <a:r>
              <a:rPr lang="en-IN" sz="12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  <a:t>Examples: shipping boxes</a:t>
            </a:r>
            <a:br>
              <a:rPr lang="en-IN" sz="12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</a:br>
            <a:r>
              <a:rPr lang="en-IN" sz="12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  <a:t>24 hours</a:t>
            </a:r>
          </a:p>
          <a:p>
            <a:r>
              <a:rPr lang="en-IN" sz="1200" b="1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  <a:t>Copper</a:t>
            </a:r>
            <a:r>
              <a:rPr lang="en-IN" sz="12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  <a:t/>
            </a:r>
            <a:br>
              <a:rPr lang="en-IN" sz="12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</a:br>
            <a:r>
              <a:rPr lang="en-IN" sz="12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  <a:t>Examples: pennies, teakettles, cookware</a:t>
            </a:r>
            <a:br>
              <a:rPr lang="en-IN" sz="12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</a:br>
            <a:r>
              <a:rPr lang="en-IN" sz="12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i"/>
              </a:rPr>
              <a:t>4 hours</a:t>
            </a:r>
          </a:p>
          <a:p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14400" y="2125979"/>
            <a:ext cx="10363200" cy="14401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40479"/>
            <a:ext cx="8534400" cy="17145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08711" y="67818"/>
            <a:ext cx="11974577" cy="3994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577339"/>
            <a:ext cx="10972800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08711" y="67818"/>
            <a:ext cx="11974577" cy="3994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577339"/>
            <a:ext cx="5303521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08711" y="67818"/>
            <a:ext cx="11974577" cy="3994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29937" y="6377940"/>
            <a:ext cx="252464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00AF5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00AF5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00AF5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00AF5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00AF5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00AF5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00AF5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00AF5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00AF5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ho.int/infection-prevention/tools/hand-hygiene/en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nfection-prevention/tools/hand-hygiene/e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prevent-getting-sick/prevention.html" TargetMode="External"/><Relationship Id="rId2" Type="http://schemas.openxmlformats.org/officeDocument/2006/relationships/hyperlink" Target="https://www.marthastewart.com/7796118/isopropyl-alcohol-percent-disinfectant-coronavirus-covid-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emergencies/diseases/novel-coronavirus-2019/advice-for-publi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nfection-prevention/tools/hand-hygiene/e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mergencies/diseases/novel-coronavirus-2019/advice-for-public" TargetMode="External"/><Relationship Id="rId2" Type="http://schemas.openxmlformats.org/officeDocument/2006/relationships/hyperlink" Target="https://www.cdc.gov/coronavirus/2019-ncov/prevent-getting-sick/prevention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mergencies/diseases/novel-coronavirus-2019/advice-for-public" TargetMode="External"/><Relationship Id="rId2" Type="http://schemas.openxmlformats.org/officeDocument/2006/relationships/hyperlink" Target="https://www.cdc.gov/coronavirus/2019-ncov/prevent-getting-sick/diy-cloth-face-covering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dc.gov/coronavirus/2019-ncov/prevent-getting-sick/prevention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prevent-getting-sick/prevention.html" TargetMode="External"/><Relationship Id="rId2" Type="http://schemas.openxmlformats.org/officeDocument/2006/relationships/hyperlink" Target="https://www.cdc.gov/coronavirus/2019-ncov/need-extra-precautions/people-at-higher-risk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ho.int/emergencies/diseases/novel-coronavirus-2019/advice-for-publi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md.com/lung/how-long-covid-19-lives-on-surfa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ho.int/emergencies/diseases/novel-coronavirus-2019/advice-for-publi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prevent-getting-sick/prevention.html" TargetMode="External"/><Relationship Id="rId2" Type="http://schemas.openxmlformats.org/officeDocument/2006/relationships/hyperlink" Target="https://www.cdc.gov/coronavirus/2019-ncov/prevent-getting-sick/disinfecting-your-home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ho.int/emergencies/diseases/novel-coronavirus-2019/advice-for-public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3"/>
          <p:cNvSpPr/>
          <p:nvPr/>
        </p:nvSpPr>
        <p:spPr>
          <a:xfrm>
            <a:off x="4876800" y="3429001"/>
            <a:ext cx="2450591" cy="20574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TextBox 15"/>
          <p:cNvSpPr txBox="1"/>
          <p:nvPr/>
        </p:nvSpPr>
        <p:spPr>
          <a:xfrm>
            <a:off x="228600" y="228599"/>
            <a:ext cx="11582400" cy="2887872"/>
          </a:xfrm>
          <a:prstGeom prst="rect">
            <a:avLst/>
          </a:prstGeom>
          <a:solidFill>
            <a:srgbClr val="002060"/>
          </a:solidFill>
          <a:ln w="28575">
            <a:solidFill>
              <a:srgbClr val="FFFFF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PREVENTIVE ASPECTS AGAINST </a:t>
            </a:r>
          </a:p>
          <a:p>
            <a:pPr algn="ctr">
              <a:defRPr sz="7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COVID-19</a:t>
            </a:r>
          </a:p>
        </p:txBody>
      </p:sp>
      <p:sp>
        <p:nvSpPr>
          <p:cNvPr id="64" name="TextBox 16"/>
          <p:cNvSpPr txBox="1"/>
          <p:nvPr/>
        </p:nvSpPr>
        <p:spPr>
          <a:xfrm>
            <a:off x="228600" y="5562600"/>
            <a:ext cx="11734800" cy="704860"/>
          </a:xfrm>
          <a:prstGeom prst="rect">
            <a:avLst/>
          </a:prstGeom>
          <a:solidFill>
            <a:srgbClr val="F2F2F2"/>
          </a:solidFill>
          <a:ln w="38100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Presenters : Ms. Anjali, Ms. Mahima , Ms.  Manisha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5"/>
          <p:cNvSpPr txBox="1"/>
          <p:nvPr/>
        </p:nvSpPr>
        <p:spPr>
          <a:xfrm>
            <a:off x="0" y="31204"/>
            <a:ext cx="12192000" cy="1292235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cons.... </a:t>
            </a:r>
          </a:p>
          <a:p>
            <a:pPr algn="ct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Basic Reproduction Number (Ro</a:t>
            </a:r>
            <a:r>
              <a:rPr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29" name="TextBox 6"/>
          <p:cNvSpPr txBox="1"/>
          <p:nvPr/>
        </p:nvSpPr>
        <p:spPr>
          <a:xfrm>
            <a:off x="457200" y="1600200"/>
            <a:ext cx="11277600" cy="427356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 the expected number of cases directly generated by one person in a population where all individuals are susceptible to infection.</a:t>
            </a:r>
          </a:p>
          <a:p>
            <a:pPr algn="ctr"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higher the infection number the more likely is an epidemic</a:t>
            </a:r>
          </a:p>
        </p:txBody>
      </p:sp>
      <p:sp>
        <p:nvSpPr>
          <p:cNvPr id="130" name="TextBox 3"/>
          <p:cNvSpPr txBox="1"/>
          <p:nvPr/>
        </p:nvSpPr>
        <p:spPr>
          <a:xfrm>
            <a:off x="0" y="6400800"/>
            <a:ext cx="12192000" cy="348429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World authority ‘Coronavirus disease 2019 (COVID-19), Situation report -73, 2</a:t>
            </a:r>
            <a:r>
              <a:rPr baseline="30000"/>
              <a:t>nd</a:t>
            </a:r>
            <a:r>
              <a:t> April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5"/>
          <p:cNvSpPr txBox="1"/>
          <p:nvPr/>
        </p:nvSpPr>
        <p:spPr>
          <a:xfrm>
            <a:off x="0" y="31204"/>
            <a:ext cx="12192000" cy="1292235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cons.... </a:t>
            </a:r>
          </a:p>
          <a:p>
            <a:pPr algn="ct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Basic Reproduction Number (Ro</a:t>
            </a:r>
            <a:r>
              <a:rPr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133" name="Table 4"/>
          <p:cNvGraphicFramePr/>
          <p:nvPr/>
        </p:nvGraphicFramePr>
        <p:xfrm>
          <a:off x="609598" y="2133600"/>
          <a:ext cx="10591801" cy="25908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369118"/>
                <a:gridCol w="3475435"/>
                <a:gridCol w="2747248"/>
              </a:tblGrid>
              <a:tr h="508000">
                <a:tc>
                  <a:txBody>
                    <a:bodyPr/>
                    <a:lstStyle/>
                    <a:p>
                      <a:pPr algn="ctr">
                        <a:defRPr b="0"/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Disease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/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Transmission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/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6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Influenza (2009 Pandemic)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CDC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Airborne droplet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CDC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1.4-1.6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CDCCE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Ebola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Airborne droplet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1.5-2.5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SARS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CDC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Airborne droplet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CDCC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2-5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CDCCE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COVID-19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Airborne droplet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1.4-5.7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DEEE8"/>
                    </a:solidFill>
                  </a:tcPr>
                </a:tc>
              </a:tr>
            </a:tbl>
          </a:graphicData>
        </a:graphic>
      </p:graphicFrame>
      <p:sp>
        <p:nvSpPr>
          <p:cNvPr id="134" name="TextBox 5"/>
          <p:cNvSpPr txBox="1"/>
          <p:nvPr/>
        </p:nvSpPr>
        <p:spPr>
          <a:xfrm>
            <a:off x="0" y="6400800"/>
            <a:ext cx="12192000" cy="348429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World authority ‘Coronavirus disease 2019 (COVID-19), Situation report -73, 2</a:t>
            </a:r>
            <a:r>
              <a:rPr baseline="30000"/>
              <a:t>nd</a:t>
            </a:r>
            <a:r>
              <a:t> April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5"/>
          <p:cNvSpPr txBox="1"/>
          <p:nvPr/>
        </p:nvSpPr>
        <p:spPr>
          <a:xfrm>
            <a:off x="0" y="31204"/>
            <a:ext cx="12192000" cy="1292235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cons.... </a:t>
            </a:r>
          </a:p>
          <a:p>
            <a:pPr algn="ct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Chain of transmission</a:t>
            </a:r>
          </a:p>
        </p:txBody>
      </p:sp>
      <p:sp>
        <p:nvSpPr>
          <p:cNvPr id="137" name="TextBox 5"/>
          <p:cNvSpPr txBox="1"/>
          <p:nvPr/>
        </p:nvSpPr>
        <p:spPr>
          <a:xfrm>
            <a:off x="0" y="6400800"/>
            <a:ext cx="12192000" cy="348429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World authority ‘Coronavirus disease 2019 (COVID-19), Situation report -73, 2</a:t>
            </a:r>
            <a:r>
              <a:rPr baseline="30000"/>
              <a:t>nd</a:t>
            </a:r>
            <a:r>
              <a:t> April 2020</a:t>
            </a:r>
          </a:p>
        </p:txBody>
      </p:sp>
      <p:sp>
        <p:nvSpPr>
          <p:cNvPr id="138" name="object 3"/>
          <p:cNvSpPr/>
          <p:nvPr/>
        </p:nvSpPr>
        <p:spPr>
          <a:xfrm>
            <a:off x="3124200" y="1676400"/>
            <a:ext cx="6391656" cy="45780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 Placeholder 2"/>
          <p:cNvSpPr txBox="1">
            <a:spLocks noGrp="1"/>
          </p:cNvSpPr>
          <p:nvPr>
            <p:ph type="body" idx="1"/>
          </p:nvPr>
        </p:nvSpPr>
        <p:spPr>
          <a:xfrm>
            <a:off x="380960" y="1500174"/>
            <a:ext cx="11501518" cy="37327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2000">
                <a:latin typeface="Times New Roman" pitchFamily="18" charset="0"/>
                <a:cs typeface="Times New Roman" pitchFamily="18" charset="0"/>
              </a:rPr>
              <a:t>Studies have shown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presence </a:t>
            </a:r>
            <a:r>
              <a:rPr sz="200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SARS-C0V2 </a:t>
            </a:r>
            <a:r>
              <a:rPr sz="2000">
                <a:latin typeface="Times New Roman" pitchFamily="18" charset="0"/>
                <a:cs typeface="Times New Roman" pitchFamily="18" charset="0"/>
              </a:rPr>
              <a:t>in the feces of the infected patients / persons.</a:t>
            </a:r>
          </a:p>
          <a:p>
            <a:endParaRPr sz="2000">
              <a:latin typeface="Times New Roman" pitchFamily="18" charset="0"/>
              <a:cs typeface="Times New Roman" pitchFamily="18" charset="0"/>
            </a:endParaRPr>
          </a:p>
          <a:p>
            <a:r>
              <a:rPr sz="2000">
                <a:latin typeface="Times New Roman" pitchFamily="18" charset="0"/>
                <a:cs typeface="Times New Roman" pitchFamily="18" charset="0"/>
              </a:rPr>
              <a:t>But can this shedded 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infect </a:t>
            </a:r>
            <a:r>
              <a:rPr sz="2000"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>
                <a:latin typeface="Times New Roman" pitchFamily="18" charset="0"/>
                <a:cs typeface="Times New Roman" pitchFamily="18" charset="0"/>
              </a:rPr>
              <a:t>needs to be studied.</a:t>
            </a:r>
          </a:p>
          <a:p>
            <a:endParaRPr sz="2000">
              <a:latin typeface="Times New Roman" pitchFamily="18" charset="0"/>
              <a:cs typeface="Times New Roman" pitchFamily="18" charset="0"/>
            </a:endParaRPr>
          </a:p>
          <a:p>
            <a:r>
              <a:rPr sz="2000">
                <a:latin typeface="Times New Roman" pitchFamily="18" charset="0"/>
                <a:cs typeface="Times New Roman" pitchFamily="18" charset="0"/>
              </a:rPr>
              <a:t>There is lack of data to suggest that this virus shedding can cause feco-oral transmission and infection.</a:t>
            </a:r>
          </a:p>
          <a:p>
            <a:endParaRPr sz="2000">
              <a:latin typeface="Times New Roman" pitchFamily="18" charset="0"/>
              <a:cs typeface="Times New Roman" pitchFamily="18" charset="0"/>
            </a:endParaRPr>
          </a:p>
          <a:p>
            <a:r>
              <a:rPr sz="2000">
                <a:latin typeface="Times New Roman" pitchFamily="18" charset="0"/>
                <a:cs typeface="Times New Roman" pitchFamily="18" charset="0"/>
              </a:rPr>
              <a:t>The oro-digestive tract of human beings do have the Angiotensin Converting Enzyme receptors which is the target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sz="2000">
                <a:latin typeface="Times New Roman" pitchFamily="18" charset="0"/>
                <a:cs typeface="Times New Roman" pitchFamily="18" charset="0"/>
              </a:rPr>
              <a:t>virus, so the fact of possible feco-oral transmission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sz="2000">
                <a:latin typeface="Times New Roman" pitchFamily="18" charset="0"/>
                <a:cs typeface="Times New Roman" pitchFamily="18" charset="0"/>
              </a:rPr>
              <a:t>cannot be denied.</a:t>
            </a:r>
          </a:p>
          <a:p>
            <a:endParaRPr sz="2000">
              <a:latin typeface="Times New Roman" pitchFamily="18" charset="0"/>
              <a:cs typeface="Times New Roman" pitchFamily="18" charset="0"/>
            </a:endParaRPr>
          </a:p>
          <a:p>
            <a:r>
              <a:rPr sz="2000">
                <a:latin typeface="Times New Roman" pitchFamily="18" charset="0"/>
                <a:cs typeface="Times New Roman" pitchFamily="18" charset="0"/>
              </a:rPr>
              <a:t>It needs further studies to confirm this route of transmission. </a:t>
            </a:r>
          </a:p>
        </p:txBody>
      </p:sp>
      <p:sp>
        <p:nvSpPr>
          <p:cNvPr id="142" name="TextBox 7"/>
          <p:cNvSpPr txBox="1"/>
          <p:nvPr/>
        </p:nvSpPr>
        <p:spPr>
          <a:xfrm>
            <a:off x="0" y="5563968"/>
            <a:ext cx="12192000" cy="104644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2200" u="sng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1"/>
                </a:solidFill>
              </a:rPr>
              <a:t>Amirian ES. Potential Fecal Transmission of SARS-CoV-2: Current Evidence and Implications for Public Health. Int J Infect Dis. 2020 Apr 23. pii: S1201-9712(20)30273-3.</a:t>
            </a:r>
          </a:p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0" y="31204"/>
            <a:ext cx="12192000" cy="1323439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cons.... </a:t>
            </a:r>
          </a:p>
          <a:p>
            <a:pPr algn="ct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IN" dirty="0" err="1" smtClean="0"/>
              <a:t>Feco</a:t>
            </a:r>
            <a:r>
              <a:rPr lang="en-IN" dirty="0" smtClean="0"/>
              <a:t>-oral transmission of COVID-19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 Placeholder 2"/>
          <p:cNvSpPr txBox="1">
            <a:spLocks noGrp="1"/>
          </p:cNvSpPr>
          <p:nvPr>
            <p:ph type="body" idx="1"/>
          </p:nvPr>
        </p:nvSpPr>
        <p:spPr>
          <a:xfrm>
            <a:off x="380960" y="1500174"/>
            <a:ext cx="11501518" cy="3732748"/>
          </a:xfrm>
          <a:prstGeom prst="rect">
            <a:avLst/>
          </a:prstGeom>
        </p:spPr>
        <p:txBody>
          <a:bodyPr>
            <a:noAutofit/>
          </a:bodyPr>
          <a:lstStyle/>
          <a:p>
            <a:endParaRPr sz="2000">
              <a:latin typeface="Times New Roman" pitchFamily="18" charset="0"/>
              <a:cs typeface="Times New Roman" pitchFamily="18" charset="0"/>
            </a:endParaRPr>
          </a:p>
          <a:p>
            <a:r>
              <a:rPr sz="20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7"/>
          <p:cNvSpPr txBox="1"/>
          <p:nvPr/>
        </p:nvSpPr>
        <p:spPr>
          <a:xfrm>
            <a:off x="0" y="6119336"/>
            <a:ext cx="12192000" cy="738664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2200" u="sng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IN" sz="1400" u="sng" dirty="0" err="1" smtClean="0">
                <a:solidFill>
                  <a:schemeClr val="bg1"/>
                </a:solidFill>
                <a:sym typeface="Arial"/>
              </a:rPr>
              <a:t>Alzamora</a:t>
            </a:r>
            <a:r>
              <a:rPr lang="en-IN" sz="1400" u="sng" dirty="0" smtClean="0">
                <a:solidFill>
                  <a:schemeClr val="bg1"/>
                </a:solidFill>
                <a:sym typeface="Arial"/>
              </a:rPr>
              <a:t> MC, </a:t>
            </a:r>
            <a:r>
              <a:rPr lang="en-IN" sz="1400" u="sng" dirty="0" err="1" smtClean="0">
                <a:solidFill>
                  <a:schemeClr val="bg1"/>
                </a:solidFill>
                <a:sym typeface="Arial"/>
              </a:rPr>
              <a:t>Paredes</a:t>
            </a:r>
            <a:r>
              <a:rPr lang="en-IN" sz="1400" u="sng" dirty="0" smtClean="0">
                <a:solidFill>
                  <a:schemeClr val="bg1"/>
                </a:solidFill>
                <a:sym typeface="Arial"/>
              </a:rPr>
              <a:t> T, Caceres D, Webb CM, Valdez LM, La Rosa M. Severe COVID-19 during Pregnancy and Possible Vertical Transmission. Am J </a:t>
            </a:r>
            <a:r>
              <a:rPr lang="en-IN" sz="1400" u="sng" dirty="0" err="1" smtClean="0">
                <a:solidFill>
                  <a:schemeClr val="bg1"/>
                </a:solidFill>
                <a:sym typeface="Arial"/>
              </a:rPr>
              <a:t>Perinatol</a:t>
            </a:r>
            <a:r>
              <a:rPr lang="en-IN" sz="1400" u="sng" dirty="0" smtClean="0">
                <a:solidFill>
                  <a:schemeClr val="bg1"/>
                </a:solidFill>
                <a:sym typeface="Arial"/>
              </a:rPr>
              <a:t>. 2020 Apr 18;</a:t>
            </a:r>
            <a:endParaRPr sz="1400">
              <a:solidFill>
                <a:schemeClr val="bg1"/>
              </a:solidFill>
            </a:endParaRPr>
          </a:p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0" y="31204"/>
            <a:ext cx="12192000" cy="1323439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cons.... </a:t>
            </a:r>
          </a:p>
          <a:p>
            <a:pPr algn="ct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IN" dirty="0" smtClean="0"/>
              <a:t>Vertical transmission of COVID-19</a:t>
            </a: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1571611"/>
            <a:ext cx="11644394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bject 2"/>
          <p:cNvSpPr txBox="1"/>
          <p:nvPr/>
        </p:nvSpPr>
        <p:spPr>
          <a:xfrm>
            <a:off x="695898" y="1540763"/>
            <a:ext cx="10878822" cy="484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marR="684530" indent="-330200" algn="just">
              <a:lnSpc>
                <a:spcPct val="109400"/>
              </a:lnSpc>
              <a:spcBef>
                <a:spcPts val="100"/>
              </a:spcBef>
              <a:tabLst>
                <a:tab pos="342900" algn="l"/>
              </a:tabLst>
              <a:defRPr sz="1400" spc="-5">
                <a:latin typeface="Arial"/>
                <a:ea typeface="Arial"/>
                <a:cs typeface="Arial"/>
                <a:sym typeface="Arial"/>
              </a:defRPr>
            </a:pPr>
            <a:r>
              <a:t>1.	</a:t>
            </a:r>
            <a:r>
              <a:rPr sz="3200"/>
              <a:t>Practice frequent </a:t>
            </a:r>
            <a:r>
              <a:rPr sz="3200" b="1"/>
              <a:t>hand </a:t>
            </a:r>
            <a:r>
              <a:rPr sz="3200" b="1" spc="-10"/>
              <a:t>hygiene</a:t>
            </a:r>
            <a:r>
              <a:rPr sz="3200" spc="-10"/>
              <a:t>, </a:t>
            </a:r>
            <a:r>
              <a:rPr sz="3200"/>
              <a:t>especially after direct  contact with </a:t>
            </a:r>
            <a:r>
              <a:rPr sz="3200" spc="0"/>
              <a:t>ill </a:t>
            </a:r>
            <a:r>
              <a:rPr sz="3200"/>
              <a:t>people or their</a:t>
            </a:r>
            <a:r>
              <a:rPr sz="3200" spc="-25"/>
              <a:t> </a:t>
            </a:r>
            <a:r>
              <a:rPr sz="3200"/>
              <a:t>environment</a:t>
            </a:r>
            <a:endParaRPr sz="3200" spc="-11"/>
          </a:p>
          <a:p>
            <a:pPr marL="342900" marR="457834" indent="-330200" algn="just">
              <a:lnSpc>
                <a:spcPct val="109400"/>
              </a:lnSpc>
              <a:tabLst>
                <a:tab pos="342900" algn="l"/>
              </a:tabLst>
              <a:defRPr sz="1400" spc="-5">
                <a:latin typeface="Arial"/>
                <a:ea typeface="Arial"/>
                <a:cs typeface="Arial"/>
                <a:sym typeface="Arial"/>
              </a:defRPr>
            </a:pPr>
            <a:r>
              <a:t>2.	</a:t>
            </a:r>
            <a:r>
              <a:rPr sz="3200"/>
              <a:t>Practice </a:t>
            </a:r>
            <a:r>
              <a:rPr sz="3200" b="1"/>
              <a:t>social distancing</a:t>
            </a:r>
            <a:r>
              <a:rPr sz="3200"/>
              <a:t>: avoid close contact with  people, especially those suffering from acute</a:t>
            </a:r>
            <a:r>
              <a:rPr sz="3200" spc="-25"/>
              <a:t> </a:t>
            </a:r>
            <a:r>
              <a:rPr sz="3200"/>
              <a:t>respiratory</a:t>
            </a:r>
            <a:endParaRPr sz="3200" spc="-11"/>
          </a:p>
          <a:p>
            <a:pPr indent="355600" algn="just">
              <a:spcBef>
                <a:spcPts val="400"/>
              </a:spcBef>
              <a:defRPr sz="3200" spc="-5">
                <a:latin typeface="Arial"/>
                <a:ea typeface="Arial"/>
                <a:cs typeface="Arial"/>
                <a:sym typeface="Arial"/>
              </a:defRPr>
            </a:pPr>
            <a:r>
              <a:t>infections</a:t>
            </a:r>
          </a:p>
          <a:p>
            <a:pPr marL="342900" marR="5080" indent="-330200" algn="just">
              <a:lnSpc>
                <a:spcPct val="109400"/>
              </a:lnSpc>
              <a:tabLst>
                <a:tab pos="342900" algn="l"/>
              </a:tabLst>
              <a:defRPr sz="1400" spc="-5">
                <a:latin typeface="Arial"/>
                <a:ea typeface="Arial"/>
                <a:cs typeface="Arial"/>
                <a:sym typeface="Arial"/>
              </a:defRPr>
            </a:pPr>
            <a:r>
              <a:t>3.	</a:t>
            </a:r>
            <a:r>
              <a:rPr sz="3200"/>
              <a:t>For those with </a:t>
            </a:r>
            <a:r>
              <a:rPr sz="3200" b="1"/>
              <a:t>symptoms </a:t>
            </a:r>
            <a:r>
              <a:rPr sz="3200"/>
              <a:t>of acute respiratory infection,  they should isolate themselves and practice respiratory  etiquette, wear </a:t>
            </a:r>
            <a:r>
              <a:rPr sz="3200" spc="0"/>
              <a:t>a </a:t>
            </a:r>
            <a:r>
              <a:rPr sz="3200"/>
              <a:t>medical mask and seek medical care </a:t>
            </a:r>
            <a:r>
              <a:rPr sz="3200" spc="0"/>
              <a:t>if</a:t>
            </a:r>
            <a:r>
              <a:rPr sz="3200" spc="-30"/>
              <a:t> </a:t>
            </a:r>
            <a:r>
              <a:rPr sz="3200" spc="0"/>
              <a:t>in</a:t>
            </a:r>
            <a:endParaRPr sz="3200" spc="-11"/>
          </a:p>
          <a:p>
            <a:pPr indent="355600" algn="just">
              <a:spcBef>
                <a:spcPts val="400"/>
              </a:spcBef>
              <a:defRPr sz="3200" spc="-5">
                <a:latin typeface="Arial"/>
                <a:ea typeface="Arial"/>
                <a:cs typeface="Arial"/>
                <a:sym typeface="Arial"/>
              </a:defRPr>
            </a:pPr>
            <a:r>
              <a:t>respiratory</a:t>
            </a:r>
            <a:r>
              <a:rPr spc="-10"/>
              <a:t> </a:t>
            </a:r>
            <a:r>
              <a:t>distress</a:t>
            </a:r>
          </a:p>
        </p:txBody>
      </p:sp>
      <p:sp>
        <p:nvSpPr>
          <p:cNvPr id="145" name="TextBox 3"/>
          <p:cNvSpPr txBox="1"/>
          <p:nvPr/>
        </p:nvSpPr>
        <p:spPr>
          <a:xfrm>
            <a:off x="0" y="31204"/>
            <a:ext cx="12192000" cy="1292235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cons.... </a:t>
            </a:r>
          </a:p>
          <a:p>
            <a:pPr algn="ctr">
              <a:defRPr sz="4000" b="1" spc="-4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WHO </a:t>
            </a:r>
            <a:r>
              <a:rPr spc="0"/>
              <a:t>advice for</a:t>
            </a:r>
            <a:r>
              <a:rPr spc="-39"/>
              <a:t> </a:t>
            </a:r>
            <a:r>
              <a:t>COVID-19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bject 2"/>
          <p:cNvSpPr txBox="1"/>
          <p:nvPr/>
        </p:nvSpPr>
        <p:spPr>
          <a:xfrm>
            <a:off x="238084" y="2000240"/>
            <a:ext cx="11734800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2900">
              <a:lnSpc>
                <a:spcPts val="3000"/>
              </a:lnSpc>
              <a:spcBef>
                <a:spcPts val="500"/>
              </a:spcBef>
              <a:buSzPct val="78571"/>
              <a:buChar char="•"/>
              <a:tabLst>
                <a:tab pos="342900" algn="l"/>
                <a:tab pos="355600" algn="l"/>
              </a:tabLst>
              <a:defRPr sz="2800" spc="-15">
                <a:latin typeface="Arial"/>
                <a:ea typeface="Arial"/>
                <a:cs typeface="Arial"/>
                <a:sym typeface="Arial"/>
              </a:defRPr>
            </a:pPr>
            <a:r>
              <a:t>Best </a:t>
            </a:r>
            <a:r>
              <a:rPr spc="-20"/>
              <a:t>way </a:t>
            </a:r>
            <a:r>
              <a:rPr spc="-5"/>
              <a:t>to </a:t>
            </a:r>
            <a:r>
              <a:rPr spc="-20"/>
              <a:t>prevent </a:t>
            </a:r>
            <a:r>
              <a:rPr spc="-10"/>
              <a:t>the </a:t>
            </a:r>
            <a:r>
              <a:rPr spc="-20"/>
              <a:t>spread </a:t>
            </a:r>
            <a:r>
              <a:t>of </a:t>
            </a:r>
            <a:r>
              <a:rPr spc="-20"/>
              <a:t>germs </a:t>
            </a:r>
            <a:r>
              <a:rPr spc="-5"/>
              <a:t>in </a:t>
            </a:r>
            <a:r>
              <a:rPr lang="en-IN" spc="-5" dirty="0" smtClean="0"/>
              <a:t>any </a:t>
            </a:r>
            <a:r>
              <a:rPr smtClean="0"/>
              <a:t>setting</a:t>
            </a:r>
            <a:endParaRPr spc="-20"/>
          </a:p>
        </p:txBody>
      </p:sp>
      <p:grpSp>
        <p:nvGrpSpPr>
          <p:cNvPr id="152" name="object 4"/>
          <p:cNvGrpSpPr/>
          <p:nvPr/>
        </p:nvGrpSpPr>
        <p:grpSpPr>
          <a:xfrm>
            <a:off x="2819400" y="3233926"/>
            <a:ext cx="6248400" cy="3624075"/>
            <a:chOff x="0" y="0"/>
            <a:chExt cx="6248400" cy="3624073"/>
          </a:xfrm>
        </p:grpSpPr>
        <p:sp>
          <p:nvSpPr>
            <p:cNvPr id="148" name="object 5"/>
            <p:cNvSpPr/>
            <p:nvPr/>
          </p:nvSpPr>
          <p:spPr>
            <a:xfrm>
              <a:off x="0" y="0"/>
              <a:ext cx="6248400" cy="342595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51" name="object 6"/>
            <p:cNvGrpSpPr/>
            <p:nvPr/>
          </p:nvGrpSpPr>
          <p:grpSpPr>
            <a:xfrm>
              <a:off x="4014013" y="1823708"/>
              <a:ext cx="1929587" cy="1800366"/>
              <a:chOff x="0" y="0"/>
              <a:chExt cx="1929586" cy="1800365"/>
            </a:xfrm>
          </p:grpSpPr>
          <p:sp>
            <p:nvSpPr>
              <p:cNvPr id="149" name="Rectangle"/>
              <p:cNvSpPr/>
              <p:nvPr/>
            </p:nvSpPr>
            <p:spPr>
              <a:xfrm>
                <a:off x="0" y="1416392"/>
                <a:ext cx="1929587" cy="38397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Rectangle"/>
              <p:cNvSpPr/>
              <p:nvPr/>
            </p:nvSpPr>
            <p:spPr>
              <a:xfrm>
                <a:off x="634186" y="0"/>
                <a:ext cx="1295400" cy="3693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53" name="object 7"/>
          <p:cNvSpPr txBox="1"/>
          <p:nvPr/>
        </p:nvSpPr>
        <p:spPr>
          <a:xfrm>
            <a:off x="6912143" y="6493764"/>
            <a:ext cx="1254761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spc="4">
                <a:latin typeface="Arial"/>
                <a:ea typeface="Arial"/>
                <a:cs typeface="Arial"/>
                <a:sym typeface="Arial"/>
              </a:defRPr>
            </a:pPr>
            <a:r>
              <a:t>C</a:t>
            </a:r>
            <a:r>
              <a:rPr spc="0"/>
              <a:t>a</a:t>
            </a:r>
            <a:r>
              <a:rPr spc="-4"/>
              <a:t>r</a:t>
            </a:r>
            <a:r>
              <a:rPr spc="0"/>
              <a:t>eg</a:t>
            </a:r>
            <a:r>
              <a:t>i</a:t>
            </a:r>
            <a:r>
              <a:rPr spc="0"/>
              <a:t>ve</a:t>
            </a:r>
            <a:r>
              <a:rPr spc="-4"/>
              <a:t>r</a:t>
            </a:r>
            <a:r>
              <a:rPr spc="0"/>
              <a:t>s</a:t>
            </a:r>
          </a:p>
        </p:txBody>
      </p:sp>
      <p:sp>
        <p:nvSpPr>
          <p:cNvPr id="154" name="object 8"/>
          <p:cNvSpPr/>
          <p:nvPr/>
        </p:nvSpPr>
        <p:spPr>
          <a:xfrm>
            <a:off x="7315200" y="4257104"/>
            <a:ext cx="1929580" cy="4001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object 9"/>
          <p:cNvSpPr txBox="1"/>
          <p:nvPr/>
        </p:nvSpPr>
        <p:spPr>
          <a:xfrm>
            <a:off x="7393926" y="4277867"/>
            <a:ext cx="134937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spc="-9"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spc="0"/>
              <a:t>ns</a:t>
            </a:r>
            <a:r>
              <a:t>t</a:t>
            </a:r>
            <a:r>
              <a:rPr spc="-4"/>
              <a:t>r</a:t>
            </a:r>
            <a:r>
              <a:rPr spc="0"/>
              <a:t>u</a:t>
            </a:r>
            <a:r>
              <a:rPr spc="-4"/>
              <a:t>m</a:t>
            </a:r>
            <a:r>
              <a:rPr spc="0"/>
              <a:t>en</a:t>
            </a:r>
            <a:r>
              <a:t>t</a:t>
            </a:r>
            <a:r>
              <a:rPr spc="0"/>
              <a:t>s</a:t>
            </a:r>
          </a:p>
        </p:txBody>
      </p:sp>
      <p:sp>
        <p:nvSpPr>
          <p:cNvPr id="156" name="object 10"/>
          <p:cNvSpPr/>
          <p:nvPr/>
        </p:nvSpPr>
        <p:spPr>
          <a:xfrm>
            <a:off x="2723536" y="6412467"/>
            <a:ext cx="1929581" cy="4001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" name="object 11"/>
          <p:cNvSpPr txBox="1"/>
          <p:nvPr/>
        </p:nvSpPr>
        <p:spPr>
          <a:xfrm>
            <a:off x="2802260" y="6432803"/>
            <a:ext cx="129857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 spc="-4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Cellphones</a:t>
            </a:r>
          </a:p>
        </p:txBody>
      </p:sp>
      <p:sp>
        <p:nvSpPr>
          <p:cNvPr id="158" name="object 12"/>
          <p:cNvSpPr/>
          <p:nvPr/>
        </p:nvSpPr>
        <p:spPr>
          <a:xfrm>
            <a:off x="2745444" y="5160021"/>
            <a:ext cx="1929581" cy="4001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object 13"/>
          <p:cNvSpPr txBox="1"/>
          <p:nvPr/>
        </p:nvSpPr>
        <p:spPr>
          <a:xfrm>
            <a:off x="2824167" y="5180076"/>
            <a:ext cx="125412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 spc="-4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Medication</a:t>
            </a:r>
          </a:p>
        </p:txBody>
      </p:sp>
      <p:sp>
        <p:nvSpPr>
          <p:cNvPr id="160" name="object 14"/>
          <p:cNvSpPr/>
          <p:nvPr/>
        </p:nvSpPr>
        <p:spPr>
          <a:xfrm>
            <a:off x="2730910" y="4185187"/>
            <a:ext cx="1929581" cy="4001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object 15"/>
          <p:cNvSpPr txBox="1"/>
          <p:nvPr/>
        </p:nvSpPr>
        <p:spPr>
          <a:xfrm>
            <a:off x="2809633" y="4204715"/>
            <a:ext cx="1536701" cy="283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spc="-4">
                <a:latin typeface="Arial"/>
                <a:ea typeface="Arial"/>
                <a:cs typeface="Arial"/>
                <a:sym typeface="Arial"/>
              </a:defRPr>
            </a:pPr>
            <a:r>
              <a:t>Door</a:t>
            </a:r>
            <a:r>
              <a:rPr spc="-70"/>
              <a:t> </a:t>
            </a:r>
            <a:r>
              <a:t>handles</a:t>
            </a:r>
          </a:p>
        </p:txBody>
      </p:sp>
      <p:sp>
        <p:nvSpPr>
          <p:cNvPr id="162" name="TextBox 15"/>
          <p:cNvSpPr txBox="1"/>
          <p:nvPr/>
        </p:nvSpPr>
        <p:spPr>
          <a:xfrm>
            <a:off x="0" y="31204"/>
            <a:ext cx="12192000" cy="1292235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cons.... </a:t>
            </a:r>
          </a:p>
          <a:p>
            <a:pPr algn="ctr">
              <a:defRPr sz="4000" b="1" spc="-4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WHO </a:t>
            </a:r>
            <a:r>
              <a:rPr spc="0"/>
              <a:t>advice for</a:t>
            </a:r>
            <a:r>
              <a:rPr spc="-39"/>
              <a:t> </a:t>
            </a:r>
            <a:r>
              <a:t>COVID-19 : Hand</a:t>
            </a:r>
            <a:r>
              <a:rPr spc="-79"/>
              <a:t> </a:t>
            </a:r>
            <a:r>
              <a:t>Hygiene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object 2"/>
          <p:cNvSpPr txBox="1"/>
          <p:nvPr/>
        </p:nvSpPr>
        <p:spPr>
          <a:xfrm>
            <a:off x="485299" y="6280403"/>
            <a:ext cx="289052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 u="sng">
                <a:solidFill>
                  <a:srgbClr val="009BDD"/>
                </a:solidFill>
                <a:uFill>
                  <a:solidFill>
                    <a:srgbClr val="009BD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https://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www.who.int/infection-prevention/tools/hand-hygiene/en/</a:t>
            </a:r>
          </a:p>
        </p:txBody>
      </p:sp>
      <p:sp>
        <p:nvSpPr>
          <p:cNvPr id="165" name="object 4"/>
          <p:cNvSpPr/>
          <p:nvPr/>
        </p:nvSpPr>
        <p:spPr>
          <a:xfrm>
            <a:off x="2398776" y="1219199"/>
            <a:ext cx="7388353" cy="54864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" name="TextBox 5"/>
          <p:cNvSpPr txBox="1"/>
          <p:nvPr/>
        </p:nvSpPr>
        <p:spPr>
          <a:xfrm>
            <a:off x="0" y="31204"/>
            <a:ext cx="12192000" cy="1292235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cons....</a:t>
            </a:r>
          </a:p>
          <a:p>
            <a:pPr algn="ctr">
              <a:defRPr sz="4000" b="1" spc="-4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Hand Hygiene: </a:t>
            </a:r>
            <a:r>
              <a:rPr spc="0"/>
              <a:t>WHO 5</a:t>
            </a:r>
            <a:r>
              <a:rPr spc="-75"/>
              <a:t> </a:t>
            </a:r>
            <a:r>
              <a:t>moments</a:t>
            </a:r>
            <a:r>
              <a:rPr spc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ject 2"/>
          <p:cNvSpPr txBox="1"/>
          <p:nvPr/>
        </p:nvSpPr>
        <p:spPr>
          <a:xfrm>
            <a:off x="4881554" y="1857364"/>
            <a:ext cx="6934200" cy="2992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73379" indent="-179704">
              <a:spcBef>
                <a:spcPts val="1400"/>
              </a:spcBef>
              <a:buSzPct val="100000"/>
              <a:buChar char="•"/>
              <a:tabLst>
                <a:tab pos="3683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mtClean="0"/>
              <a:t>Rub </a:t>
            </a:r>
            <a:r>
              <a:t>hands </a:t>
            </a:r>
            <a:r>
              <a:rPr spc="-5"/>
              <a:t>for </a:t>
            </a:r>
            <a:r>
              <a:t>20–30</a:t>
            </a:r>
            <a:r>
              <a:rPr spc="-40"/>
              <a:t> </a:t>
            </a:r>
            <a:r>
              <a:rPr/>
              <a:t>seconds</a:t>
            </a:r>
            <a:r>
              <a:rPr smtClean="0"/>
              <a:t>!</a:t>
            </a:r>
            <a:endParaRPr lang="en-IN" dirty="0" smtClean="0"/>
          </a:p>
          <a:p>
            <a:pPr marL="373379" indent="-179704">
              <a:spcBef>
                <a:spcPts val="1400"/>
              </a:spcBef>
              <a:buSzPct val="100000"/>
              <a:buChar char="•"/>
              <a:tabLst>
                <a:tab pos="368300" algn="l"/>
              </a:tabLst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R="5080" indent="12700">
              <a:lnSpc>
                <a:spcPct val="110800"/>
              </a:lnSpc>
              <a:spcBef>
                <a:spcPts val="1500"/>
              </a:spcBef>
              <a:defRPr sz="28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Soap, </a:t>
            </a:r>
            <a:r>
              <a:rPr spc="0"/>
              <a:t>running </a:t>
            </a:r>
            <a:r>
              <a:t>water </a:t>
            </a:r>
            <a:r>
              <a:rPr spc="0"/>
              <a:t>and single use </a:t>
            </a:r>
            <a:r>
              <a:rPr smtClean="0"/>
              <a:t>towel</a:t>
            </a:r>
            <a:endParaRPr lang="en-IN" dirty="0" smtClean="0"/>
          </a:p>
          <a:p>
            <a:pPr marR="5080" indent="12700">
              <a:lnSpc>
                <a:spcPct val="110800"/>
              </a:lnSpc>
              <a:spcBef>
                <a:spcPts val="1500"/>
              </a:spcBef>
              <a:defRPr sz="28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73379" indent="-179704">
              <a:spcBef>
                <a:spcPts val="1400"/>
              </a:spcBef>
              <a:buSzPct val="100000"/>
              <a:buChar char="•"/>
              <a:tabLst>
                <a:tab pos="368300" algn="l"/>
              </a:tabLst>
              <a:defRPr sz="2800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Wash </a:t>
            </a:r>
            <a:r>
              <a:rPr spc="0"/>
              <a:t>hands </a:t>
            </a:r>
            <a:r>
              <a:t>for </a:t>
            </a:r>
            <a:r>
              <a:rPr spc="0"/>
              <a:t>40–60</a:t>
            </a:r>
            <a:r>
              <a:rPr spc="-30"/>
              <a:t> </a:t>
            </a:r>
            <a:r>
              <a:rPr spc="0"/>
              <a:t>seconds!</a:t>
            </a:r>
          </a:p>
        </p:txBody>
      </p:sp>
      <p:sp>
        <p:nvSpPr>
          <p:cNvPr id="169" name="object 5"/>
          <p:cNvSpPr/>
          <p:nvPr/>
        </p:nvSpPr>
        <p:spPr>
          <a:xfrm>
            <a:off x="228600" y="1447800"/>
            <a:ext cx="4343400" cy="4495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" name="TextBox 5"/>
          <p:cNvSpPr txBox="1"/>
          <p:nvPr/>
        </p:nvSpPr>
        <p:spPr>
          <a:xfrm>
            <a:off x="0" y="9623"/>
            <a:ext cx="12192000" cy="1313816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cons....</a:t>
            </a:r>
            <a:r>
              <a:rPr b="0" spc="-4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endParaRPr spc="-4"/>
          </a:p>
          <a:p>
            <a:pPr algn="ctr">
              <a:defRPr sz="4000" b="1" spc="-4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Hand hygiene:</a:t>
            </a:r>
            <a:r>
              <a:rPr spc="-79"/>
              <a:t> </a:t>
            </a:r>
            <a:r>
              <a:t>HOW</a:t>
            </a:r>
          </a:p>
        </p:txBody>
      </p:sp>
      <p:sp>
        <p:nvSpPr>
          <p:cNvPr id="171" name="TextBox 7"/>
          <p:cNvSpPr txBox="1"/>
          <p:nvPr/>
        </p:nvSpPr>
        <p:spPr>
          <a:xfrm>
            <a:off x="0" y="6211668"/>
            <a:ext cx="12192000" cy="88183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solidFill>
                  <a:srgbClr val="FFFFFF"/>
                </a:solidFill>
                <a:uFill>
                  <a:solidFill>
                    <a:srgbClr val="009BDD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https://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www.who.int/infection-prevention/tools/hand-hygiene/e</a:t>
            </a:r>
            <a:r>
              <a:rPr sz="3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n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 Placeholder 2"/>
          <p:cNvSpPr txBox="1">
            <a:spLocks noGrp="1"/>
          </p:cNvSpPr>
          <p:nvPr>
            <p:ph type="body" idx="1"/>
          </p:nvPr>
        </p:nvSpPr>
        <p:spPr>
          <a:xfrm>
            <a:off x="666712" y="1214422"/>
            <a:ext cx="10972800" cy="4526281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sz="2800"/>
              <a:t>The virus of COVID-19 protects itself with an oily lipid </a:t>
            </a:r>
            <a:r>
              <a:rPr sz="2800" smtClean="0"/>
              <a:t>membrane</a:t>
            </a:r>
            <a:r>
              <a:rPr lang="en-IN" sz="2800" dirty="0" smtClean="0"/>
              <a:t>.</a:t>
            </a:r>
            <a:endParaRPr sz="2800"/>
          </a:p>
          <a:p>
            <a:pPr algn="just"/>
            <a:endParaRPr sz="2800"/>
          </a:p>
          <a:p>
            <a:pPr algn="just"/>
            <a:r>
              <a:rPr lang="en-IN" sz="2800" dirty="0" smtClean="0"/>
              <a:t>The </a:t>
            </a:r>
            <a:r>
              <a:rPr sz="2800" smtClean="0"/>
              <a:t>hydrophobic tail</a:t>
            </a:r>
            <a:r>
              <a:rPr lang="en-IN" sz="2800" dirty="0" smtClean="0"/>
              <a:t> of the soap molecule </a:t>
            </a:r>
            <a:r>
              <a:rPr sz="2800" smtClean="0"/>
              <a:t>bind</a:t>
            </a:r>
            <a:r>
              <a:rPr lang="en-IN" sz="2800" dirty="0" smtClean="0"/>
              <a:t>s</a:t>
            </a:r>
            <a:r>
              <a:rPr sz="2800" smtClean="0"/>
              <a:t> </a:t>
            </a:r>
            <a:r>
              <a:rPr sz="2800"/>
              <a:t>with oil and fats.</a:t>
            </a:r>
          </a:p>
          <a:p>
            <a:pPr algn="just"/>
            <a:endParaRPr sz="2800"/>
          </a:p>
          <a:p>
            <a:pPr algn="just"/>
            <a:r>
              <a:rPr sz="2800"/>
              <a:t>This hydrophobic tail stabs into the COVID-19 virus like puncturing a tyre </a:t>
            </a:r>
            <a:r>
              <a:rPr sz="2800" smtClean="0"/>
              <a:t>and</a:t>
            </a:r>
            <a:r>
              <a:rPr lang="en-IN" sz="2800" dirty="0" smtClean="0"/>
              <a:t> hence</a:t>
            </a:r>
            <a:r>
              <a:rPr sz="2800" smtClean="0"/>
              <a:t> </a:t>
            </a:r>
            <a:r>
              <a:rPr sz="2800"/>
              <a:t>the sack of the virus breaks </a:t>
            </a:r>
            <a:r>
              <a:rPr sz="2800" smtClean="0"/>
              <a:t>and mak</a:t>
            </a:r>
            <a:r>
              <a:rPr lang="en-IN" sz="2800" dirty="0" smtClean="0"/>
              <a:t>e</a:t>
            </a:r>
            <a:r>
              <a:rPr sz="2800" smtClean="0"/>
              <a:t> </a:t>
            </a:r>
            <a:r>
              <a:rPr sz="2800"/>
              <a:t>the virus ineffective.</a:t>
            </a:r>
          </a:p>
          <a:p>
            <a:pPr algn="just"/>
            <a:endParaRPr sz="2800"/>
          </a:p>
          <a:p>
            <a:pPr algn="just"/>
            <a:r>
              <a:rPr sz="2800"/>
              <a:t>Alcohol can also break the </a:t>
            </a:r>
            <a:r>
              <a:rPr sz="2800" b="1"/>
              <a:t>oily membrane </a:t>
            </a:r>
            <a:r>
              <a:rPr sz="2800"/>
              <a:t>but washing with soap </a:t>
            </a:r>
            <a:r>
              <a:rPr sz="2800" smtClean="0"/>
              <a:t>ha</a:t>
            </a:r>
            <a:r>
              <a:rPr lang="en-IN" sz="2800" dirty="0" smtClean="0"/>
              <a:t>s </a:t>
            </a:r>
            <a:r>
              <a:rPr sz="2800" smtClean="0"/>
              <a:t>added </a:t>
            </a:r>
            <a:r>
              <a:rPr sz="2800"/>
              <a:t>benefit of </a:t>
            </a:r>
            <a:r>
              <a:rPr sz="2800" b="1"/>
              <a:t>physically removing </a:t>
            </a:r>
            <a:r>
              <a:rPr sz="2800"/>
              <a:t>the viruses from the skin.</a:t>
            </a:r>
          </a:p>
        </p:txBody>
      </p:sp>
      <p:sp>
        <p:nvSpPr>
          <p:cNvPr id="175" name="TextBox 7"/>
          <p:cNvSpPr txBox="1"/>
          <p:nvPr/>
        </p:nvSpPr>
        <p:spPr>
          <a:xfrm>
            <a:off x="0" y="6211668"/>
            <a:ext cx="12192000" cy="81833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solidFill>
                  <a:srgbClr val="FFFFFF"/>
                </a:solidFill>
                <a:uFill>
                  <a:solidFill>
                    <a:srgbClr val="009BDD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https://en.unesco.org/news/how-soap-kills-covid-19-hands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-357214"/>
            <a:ext cx="12192000" cy="1323439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</a:t>
            </a:r>
            <a:r>
              <a:rPr/>
              <a:t>....</a:t>
            </a:r>
            <a:r>
              <a:rPr b="0" spc="-4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endParaRPr lang="en-IN" b="0" spc="-4" dirty="0" smtClean="0">
              <a:solidFill>
                <a:srgbClr val="000000"/>
              </a:solidFill>
              <a:latin typeface="+mn-lt"/>
              <a:ea typeface="+mn-ea"/>
              <a:cs typeface="+mn-cs"/>
              <a:sym typeface="Calibri"/>
            </a:endParaRPr>
          </a:p>
          <a:p>
            <a:pPr algn="ct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IN" dirty="0" smtClean="0"/>
              <a:t>How soap is effective</a:t>
            </a:r>
            <a:endParaRPr spc="-4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15"/>
          <p:cNvSpPr txBox="1"/>
          <p:nvPr/>
        </p:nvSpPr>
        <p:spPr>
          <a:xfrm>
            <a:off x="0" y="0"/>
            <a:ext cx="12192000" cy="1332494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Today’s session:</a:t>
            </a:r>
          </a:p>
          <a:p>
            <a:pPr algn="ctr">
              <a:defRPr sz="3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Preventive Aspects  Against </a:t>
            </a:r>
            <a:r>
              <a:rPr sz="2800"/>
              <a:t>COVID-19</a:t>
            </a:r>
          </a:p>
        </p:txBody>
      </p:sp>
      <p:sp>
        <p:nvSpPr>
          <p:cNvPr id="72" name="TextBox 9"/>
          <p:cNvSpPr txBox="1"/>
          <p:nvPr/>
        </p:nvSpPr>
        <p:spPr>
          <a:xfrm>
            <a:off x="381000" y="1905000"/>
            <a:ext cx="3352800" cy="353943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Ms. Anjali Sharma</a:t>
            </a:r>
          </a:p>
          <a:p>
            <a: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consideration at </a:t>
            </a:r>
            <a:r>
              <a:rPr/>
              <a:t>community </a:t>
            </a:r>
            <a:r>
              <a:rPr smtClean="0"/>
              <a:t>level</a:t>
            </a:r>
            <a:endParaRPr lang="en-IN" dirty="0" smtClean="0"/>
          </a:p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IN" dirty="0" smtClean="0"/>
          </a:p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3" name="TextBox 10"/>
          <p:cNvSpPr txBox="1"/>
          <p:nvPr/>
        </p:nvSpPr>
        <p:spPr>
          <a:xfrm>
            <a:off x="8382000" y="1905000"/>
            <a:ext cx="3352800" cy="353943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Ms. Manisha</a:t>
            </a:r>
          </a:p>
          <a:p>
            <a: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consideration </a:t>
            </a:r>
            <a:r>
              <a:rPr/>
              <a:t>at </a:t>
            </a:r>
            <a:r>
              <a:rPr smtClean="0"/>
              <a:t>Home</a:t>
            </a:r>
            <a:endParaRPr lang="en-IN" dirty="0" smtClean="0"/>
          </a:p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IN" dirty="0" smtClean="0"/>
          </a:p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4" name="TextBox 11"/>
          <p:cNvSpPr txBox="1"/>
          <p:nvPr/>
        </p:nvSpPr>
        <p:spPr>
          <a:xfrm>
            <a:off x="4419600" y="1905000"/>
            <a:ext cx="3352800" cy="353943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Ms. Mahima</a:t>
            </a:r>
          </a:p>
          <a:p>
            <a: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IN" dirty="0" smtClean="0"/>
              <a:t>Standard of precaution required </a:t>
            </a:r>
            <a:r>
              <a:rPr smtClean="0"/>
              <a:t>at </a:t>
            </a:r>
            <a:r>
              <a:rPr/>
              <a:t>Hospital </a:t>
            </a:r>
            <a:r>
              <a:rPr smtClean="0"/>
              <a:t>level</a:t>
            </a:r>
            <a:endParaRPr lang="en-IN" dirty="0" smtClean="0"/>
          </a:p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IN" dirty="0" smtClean="0"/>
          </a:p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5" name="object 4"/>
          <p:cNvSpPr/>
          <p:nvPr/>
        </p:nvSpPr>
        <p:spPr>
          <a:xfrm>
            <a:off x="9753600" y="5572140"/>
            <a:ext cx="2133600" cy="12858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Isopropyl alcohol 70% is pure isopropanol diluted with 30 percent purified water.…"/>
          <p:cNvSpPr txBox="1">
            <a:spLocks noGrp="1"/>
          </p:cNvSpPr>
          <p:nvPr>
            <p:ph type="body" idx="1"/>
          </p:nvPr>
        </p:nvSpPr>
        <p:spPr>
          <a:xfrm>
            <a:off x="666712" y="1000108"/>
            <a:ext cx="10972800" cy="452628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sz="2800"/>
              <a:t>Isopropyl alcohol 70% is pure isopropanol diluted with 30 percent purified water.</a:t>
            </a:r>
          </a:p>
          <a:p>
            <a:endParaRPr sz="2800"/>
          </a:p>
          <a:p>
            <a:r>
              <a:rPr sz="2800"/>
              <a:t>Alcohol based </a:t>
            </a:r>
            <a:r>
              <a:rPr sz="2800" smtClean="0"/>
              <a:t>saniti</a:t>
            </a:r>
            <a:r>
              <a:rPr lang="en-IN" sz="2800" dirty="0" smtClean="0"/>
              <a:t>z</a:t>
            </a:r>
            <a:r>
              <a:rPr sz="2800" smtClean="0"/>
              <a:t>ers </a:t>
            </a:r>
            <a:r>
              <a:rPr sz="2800"/>
              <a:t>kill the COVID-19 virus by denaturing its wall.</a:t>
            </a:r>
          </a:p>
          <a:p>
            <a:endParaRPr sz="2800"/>
          </a:p>
          <a:p>
            <a:r>
              <a:rPr sz="2800" b="1"/>
              <a:t>When 99 % or higher than 70 % isopropyl alcohol is </a:t>
            </a:r>
            <a:r>
              <a:rPr sz="2800" b="1" smtClean="0"/>
              <a:t>used</a:t>
            </a:r>
            <a:r>
              <a:rPr lang="en-IN" sz="2800" b="1" dirty="0" smtClean="0"/>
              <a:t>.</a:t>
            </a:r>
            <a:r>
              <a:rPr sz="2800" b="1" smtClean="0"/>
              <a:t> </a:t>
            </a:r>
            <a:r>
              <a:rPr lang="en-IN" sz="2800" b="1" dirty="0" smtClean="0"/>
              <a:t>I</a:t>
            </a:r>
            <a:r>
              <a:rPr sz="2800" b="1" smtClean="0"/>
              <a:t>t </a:t>
            </a:r>
            <a:r>
              <a:rPr sz="2800" b="1"/>
              <a:t>evaporates very quickly and doesn’t allow it to penetrate the wall of the virus.</a:t>
            </a:r>
          </a:p>
          <a:p>
            <a:endParaRPr sz="2800"/>
          </a:p>
          <a:p>
            <a:pPr defTabSz="457200">
              <a:defRPr>
                <a:solidFill>
                  <a:srgbClr val="000000">
                    <a:alpha val="95294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2800"/>
              <a:t>But there are other viral structures, like the norovirus, which cannot be killed with the use of any concentration of alcohol. That's </a:t>
            </a:r>
            <a:r>
              <a:rPr sz="2800" smtClean="0"/>
              <a:t>wh</a:t>
            </a:r>
            <a:r>
              <a:rPr lang="en-IN" sz="2800" dirty="0" smtClean="0"/>
              <a:t>y</a:t>
            </a:r>
            <a:r>
              <a:rPr sz="2800" smtClean="0"/>
              <a:t> </a:t>
            </a:r>
            <a:r>
              <a:rPr sz="2800"/>
              <a:t>hand washing </a:t>
            </a:r>
            <a:r>
              <a:rPr sz="2800" smtClean="0"/>
              <a:t>re</a:t>
            </a:r>
            <a:r>
              <a:rPr lang="en-IN" sz="2800" dirty="0" smtClean="0"/>
              <a:t>mains as</a:t>
            </a:r>
            <a:r>
              <a:rPr sz="2800" smtClean="0"/>
              <a:t> </a:t>
            </a:r>
            <a:r>
              <a:rPr sz="2800"/>
              <a:t>supreme </a:t>
            </a:r>
            <a:r>
              <a:rPr lang="en-IN" sz="2800" dirty="0" smtClean="0"/>
              <a:t>&amp; the </a:t>
            </a:r>
            <a:r>
              <a:rPr sz="2800" smtClean="0"/>
              <a:t>most </a:t>
            </a:r>
            <a:r>
              <a:rPr sz="2800"/>
              <a:t>effective method for removing </a:t>
            </a:r>
            <a:r>
              <a:rPr sz="2800" i="1"/>
              <a:t>every</a:t>
            </a:r>
            <a:r>
              <a:rPr sz="2800"/>
              <a:t> form of virus and bacteria</a:t>
            </a:r>
            <a: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357214"/>
            <a:ext cx="12192000" cy="1938992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</a:t>
            </a:r>
            <a:r>
              <a:rPr/>
              <a:t>....</a:t>
            </a:r>
            <a:r>
              <a:rPr b="0" spc="-4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endParaRPr lang="en-IN" b="0" spc="-4" dirty="0" smtClean="0">
              <a:solidFill>
                <a:srgbClr val="000000"/>
              </a:solidFill>
              <a:latin typeface="+mn-lt"/>
              <a:ea typeface="+mn-ea"/>
              <a:cs typeface="+mn-cs"/>
              <a:sym typeface="Calibri"/>
            </a:endParaRPr>
          </a:p>
          <a:p>
            <a:pPr algn="ct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IN" dirty="0" smtClean="0"/>
              <a:t>Why 60-70 % Alcohol rub / Sanitizer </a:t>
            </a:r>
          </a:p>
          <a:p>
            <a:pPr algn="ct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IN" sz="4000" b="1" dirty="0" smtClean="0">
                <a:sym typeface="Times New Roman"/>
              </a:rPr>
              <a:t>(60% ethanol or 70% isopropyl alcohol )</a:t>
            </a:r>
            <a:endParaRPr lang="en-IN" b="0" spc="-4" dirty="0" smtClean="0">
              <a:solidFill>
                <a:srgbClr val="000000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0" y="6427113"/>
            <a:ext cx="12192001" cy="6591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 smtClean="0">
                <a:hlinkClick r:id="rId2"/>
              </a:rPr>
              <a:t>https://www.marthastewart.com/7796118/isopropyl-alcohol-percent-disinfectant-coronavirus-covid-19</a:t>
            </a:r>
            <a:endParaRPr lang="en-IN" sz="1400" dirty="0" smtClean="0">
              <a:solidFill>
                <a:schemeClr val="bg1"/>
              </a:solidFill>
              <a:sym typeface="Arial"/>
            </a:endParaRPr>
          </a:p>
          <a:p>
            <a:pPr indent="12700" algn="ctr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 smtClean="0">
                <a:solidFill>
                  <a:schemeClr val="bg1"/>
                </a:solidFill>
                <a:sym typeface="Arial"/>
              </a:rPr>
              <a:t>CDC. Coronavirus Disease 2019 (COVID-19) – Prevention &amp; Treatment [Internet]. Centres for Disease Control and Prevention. 2020 [cited 2020 May 3]. Available from: </a:t>
            </a:r>
            <a:r>
              <a:rPr lang="en-IN" sz="1400" dirty="0" smtClean="0">
                <a:solidFill>
                  <a:schemeClr val="bg1"/>
                </a:solidFill>
                <a:sym typeface="Arial"/>
                <a:hlinkClick r:id="rId3"/>
              </a:rPr>
              <a:t>https://www.cdc.gov/coronavirus/2019-ncov/prevent-getting-sick/prevention.html</a:t>
            </a:r>
            <a:endParaRPr sz="1400" u="sng" spc="-9">
              <a:solidFill>
                <a:schemeClr val="bg1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object 2"/>
          <p:cNvGrpSpPr/>
          <p:nvPr/>
        </p:nvGrpSpPr>
        <p:grpSpPr>
          <a:xfrm>
            <a:off x="6706" y="5307"/>
            <a:ext cx="12178515" cy="6847385"/>
            <a:chOff x="0" y="0"/>
            <a:chExt cx="12178514" cy="6847384"/>
          </a:xfrm>
        </p:grpSpPr>
        <p:sp>
          <p:nvSpPr>
            <p:cNvPr id="181" name="object 3"/>
            <p:cNvSpPr/>
            <p:nvPr/>
          </p:nvSpPr>
          <p:spPr>
            <a:xfrm>
              <a:off x="6707" y="4029"/>
              <a:ext cx="12168750" cy="6838467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object 4"/>
            <p:cNvSpPr/>
            <p:nvPr/>
          </p:nvSpPr>
          <p:spPr>
            <a:xfrm>
              <a:off x="0" y="0"/>
              <a:ext cx="12178515" cy="684738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4" name="object 5"/>
          <p:cNvSpPr txBox="1"/>
          <p:nvPr/>
        </p:nvSpPr>
        <p:spPr>
          <a:xfrm>
            <a:off x="0" y="6414289"/>
            <a:ext cx="12192000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z="2800" u="sng" spc="-5">
                <a:solidFill>
                  <a:srgbClr val="009BDD"/>
                </a:solidFill>
                <a:uFill>
                  <a:solidFill>
                    <a:srgbClr val="009BDD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https://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www.who.int/infection-prevention/tools/hand-hygiene/en/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bject 3"/>
          <p:cNvSpPr txBox="1"/>
          <p:nvPr/>
        </p:nvSpPr>
        <p:spPr>
          <a:xfrm>
            <a:off x="380960" y="1500174"/>
            <a:ext cx="8786874" cy="538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IN" sz="2800" b="1" dirty="0" smtClean="0"/>
              <a:t>Cover coughs and sneezes</a:t>
            </a:r>
            <a:endParaRPr lang="en-IN" sz="2800" dirty="0" smtClean="0"/>
          </a:p>
          <a:p>
            <a:r>
              <a:rPr lang="en-IN" sz="2800" dirty="0" smtClean="0"/>
              <a:t>If you are in a private setting and do not have on your cloth face covering, remember to always cover your mouth and nose with a tissue when you cough or sneeze or use the inside of your elbow.</a:t>
            </a:r>
          </a:p>
          <a:p>
            <a:endParaRPr lang="en-IN" sz="2800" dirty="0" smtClean="0"/>
          </a:p>
          <a:p>
            <a:r>
              <a:rPr lang="en-IN" sz="2800" b="1" dirty="0" smtClean="0"/>
              <a:t>Throw</a:t>
            </a:r>
            <a:r>
              <a:rPr lang="en-IN" sz="2800" dirty="0" smtClean="0"/>
              <a:t> used tissues in the trash</a:t>
            </a:r>
            <a:r>
              <a:rPr lang="en-IN" sz="2800" dirty="0" smtClean="0"/>
              <a:t>.</a:t>
            </a:r>
          </a:p>
          <a:p>
            <a:endParaRPr lang="en-IN" sz="2800" dirty="0" smtClean="0"/>
          </a:p>
          <a:p>
            <a:r>
              <a:rPr lang="en-IN" sz="2800" b="1" dirty="0" smtClean="0"/>
              <a:t>Wash your hands</a:t>
            </a:r>
            <a:r>
              <a:rPr lang="en-IN" sz="2800" dirty="0" smtClean="0"/>
              <a:t> with soap and water for at least 20 seconds. </a:t>
            </a:r>
          </a:p>
          <a:p>
            <a:pPr marR="5080" indent="12700" algn="just">
              <a:lnSpc>
                <a:spcPct val="109200"/>
              </a:lnSpc>
              <a:defRPr sz="3200" spc="-5">
                <a:latin typeface="Arial"/>
                <a:ea typeface="Arial"/>
                <a:cs typeface="Arial"/>
                <a:sym typeface="Arial"/>
              </a:defRPr>
            </a:pPr>
            <a:endParaRPr lang="en-IN" dirty="0" smtClean="0"/>
          </a:p>
          <a:p>
            <a:pPr marR="5080" indent="12700" algn="just">
              <a:lnSpc>
                <a:spcPct val="109200"/>
              </a:lnSpc>
              <a:defRPr sz="3200" spc="-5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" name="object 4"/>
          <p:cNvSpPr txBox="1"/>
          <p:nvPr/>
        </p:nvSpPr>
        <p:spPr>
          <a:xfrm>
            <a:off x="0" y="6427113"/>
            <a:ext cx="12192001" cy="430887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 smtClean="0">
                <a:solidFill>
                  <a:schemeClr val="bg1"/>
                </a:solidFill>
                <a:sym typeface="Arial"/>
              </a:rPr>
              <a:t>CDC. Coronavirus Disease 2019 (COVID-19) – Prevention &amp; Treatment [Internet]. Centres for Disease Control and Prevention. 2020 [cited 2020 May 3]. Available from: </a:t>
            </a:r>
            <a:r>
              <a:rPr lang="en-IN" sz="1400" dirty="0" smtClean="0">
                <a:solidFill>
                  <a:schemeClr val="bg1"/>
                </a:solidFill>
                <a:sym typeface="Arial"/>
                <a:hlinkClick r:id="rId2"/>
              </a:rPr>
              <a:t>https://www.cdc.gov/coronavirus/2019-ncov/prevent-getting-sick/prevention.html</a:t>
            </a:r>
            <a:endParaRPr sz="1400" u="sng" spc="-9">
              <a:solidFill>
                <a:schemeClr val="bg1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</p:txBody>
      </p:sp>
      <p:sp>
        <p:nvSpPr>
          <p:cNvPr id="188" name="object 5"/>
          <p:cNvSpPr/>
          <p:nvPr/>
        </p:nvSpPr>
        <p:spPr>
          <a:xfrm>
            <a:off x="9239272" y="1571612"/>
            <a:ext cx="2667000" cy="46529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algn="r"/>
            <a:endParaRPr/>
          </a:p>
        </p:txBody>
      </p:sp>
      <p:sp>
        <p:nvSpPr>
          <p:cNvPr id="189" name="TextBox 5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cons....</a:t>
            </a:r>
          </a:p>
          <a:p>
            <a:pPr algn="ctr">
              <a:defRPr sz="4000" b="1" spc="-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IN" dirty="0" smtClean="0"/>
              <a:t>R</a:t>
            </a:r>
            <a:r>
              <a:rPr smtClean="0"/>
              <a:t>espiratory</a:t>
            </a:r>
            <a:r>
              <a:rPr lang="en-IN" dirty="0" smtClean="0"/>
              <a:t> etiquette</a:t>
            </a:r>
            <a:endParaRPr b="0"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bject 3"/>
          <p:cNvSpPr txBox="1"/>
          <p:nvPr/>
        </p:nvSpPr>
        <p:spPr>
          <a:xfrm>
            <a:off x="457200" y="1500174"/>
            <a:ext cx="11568154" cy="4804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IN" sz="2000" dirty="0" smtClean="0"/>
              <a:t>Cover your mouth and nose with a cloth face cover when around others</a:t>
            </a:r>
          </a:p>
          <a:p>
            <a:r>
              <a:rPr lang="en-IN" sz="2000" dirty="0" smtClean="0"/>
              <a:t>You could spread COVID-19 to others even if you do not feel sick.</a:t>
            </a:r>
          </a:p>
          <a:p>
            <a:endParaRPr lang="en-IN" sz="2000" dirty="0" smtClean="0"/>
          </a:p>
          <a:p>
            <a:r>
              <a:rPr lang="en-IN" sz="2000" dirty="0" smtClean="0"/>
              <a:t>Everyone should wear a </a:t>
            </a:r>
            <a:r>
              <a:rPr lang="en-IN" sz="2000" u="sng" dirty="0" smtClean="0">
                <a:hlinkClick r:id="rId2"/>
              </a:rPr>
              <a:t>cloth face cover</a:t>
            </a:r>
            <a:r>
              <a:rPr lang="en-IN" sz="2000" dirty="0" smtClean="0"/>
              <a:t> when they have to go out in public, for example to the grocery store or to pick up other necessities.</a:t>
            </a:r>
          </a:p>
          <a:p>
            <a:endParaRPr lang="en-IN" sz="2000" dirty="0" smtClean="0"/>
          </a:p>
          <a:p>
            <a:r>
              <a:rPr lang="en-IN" sz="2000" dirty="0" smtClean="0"/>
              <a:t>Cloth face coverings should not be placed on young children under age 2, anyone who has trouble breathing, or is unconscious, or otherwise unable to remove the mask without assistance.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The cloth face cover is meant to protect other people in case you are infected.</a:t>
            </a:r>
          </a:p>
          <a:p>
            <a:r>
              <a:rPr lang="en-IN" sz="2000" dirty="0" smtClean="0"/>
              <a:t>Do NOT use a facemask meant for a healthcare worker.</a:t>
            </a:r>
          </a:p>
          <a:p>
            <a:endParaRPr lang="en-IN" sz="2000" dirty="0" smtClean="0"/>
          </a:p>
          <a:p>
            <a:r>
              <a:rPr lang="en-IN" sz="2000" dirty="0" smtClean="0"/>
              <a:t>Continue to keep about 6 feet (2m) between yourself and others. The cloth face cover is not a substitute for social distancing.</a:t>
            </a:r>
          </a:p>
          <a:p>
            <a:pPr marR="5080" indent="12700" algn="just">
              <a:lnSpc>
                <a:spcPct val="109200"/>
              </a:lnSpc>
              <a:defRPr sz="3200" spc="-5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" name="object 4"/>
          <p:cNvSpPr txBox="1"/>
          <p:nvPr/>
        </p:nvSpPr>
        <p:spPr>
          <a:xfrm>
            <a:off x="0" y="6537398"/>
            <a:ext cx="1219200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endParaRPr sz="2000" u="sng" spc="-9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</p:txBody>
      </p:sp>
      <p:sp>
        <p:nvSpPr>
          <p:cNvPr id="189" name="TextBox 5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</a:t>
            </a:r>
            <a:r>
              <a:rPr/>
              <a:t>cons</a:t>
            </a:r>
            <a:r>
              <a:rPr smtClean="0"/>
              <a:t>....</a:t>
            </a:r>
            <a:endParaRPr lang="en-IN" dirty="0" smtClean="0"/>
          </a:p>
          <a:p>
            <a:pPr algn="ct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IN" dirty="0" smtClean="0"/>
              <a:t>Face Mask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0" y="6427113"/>
            <a:ext cx="12192001" cy="430887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 smtClean="0">
                <a:solidFill>
                  <a:schemeClr val="bg1"/>
                </a:solidFill>
                <a:sym typeface="Arial"/>
              </a:rPr>
              <a:t>CDC. Coronavirus Disease 2019 (COVID-19) – Prevention &amp; Treatment [Internet]. Centres for Disease Control and Prevention. 2020 [cited 2020 May 3]. Available from: </a:t>
            </a:r>
            <a:r>
              <a:rPr lang="en-IN" sz="1400" dirty="0" smtClean="0">
                <a:solidFill>
                  <a:schemeClr val="bg1"/>
                </a:solidFill>
                <a:sym typeface="Arial"/>
                <a:hlinkClick r:id="rId4"/>
              </a:rPr>
              <a:t>https://www.cdc.gov/coronavirus/2019-ncov/prevent-getting-sick/prevention.html</a:t>
            </a:r>
            <a:endParaRPr sz="1400" u="sng" spc="-9">
              <a:solidFill>
                <a:schemeClr val="bg1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bject 3"/>
          <p:cNvSpPr txBox="1"/>
          <p:nvPr/>
        </p:nvSpPr>
        <p:spPr>
          <a:xfrm>
            <a:off x="457200" y="1643050"/>
            <a:ext cx="11201400" cy="4374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IN" sz="2800" dirty="0" smtClean="0"/>
              <a:t>Avoid close contact</a:t>
            </a:r>
          </a:p>
          <a:p>
            <a:endParaRPr lang="en-IN" sz="2800" dirty="0" smtClean="0"/>
          </a:p>
          <a:p>
            <a:r>
              <a:rPr lang="en-IN" sz="2800" b="1" dirty="0" smtClean="0"/>
              <a:t>Avoid close contact</a:t>
            </a:r>
            <a:r>
              <a:rPr lang="en-IN" sz="2800" dirty="0" smtClean="0"/>
              <a:t> with people who are sick and put </a:t>
            </a:r>
            <a:r>
              <a:rPr lang="en-IN" sz="2800" b="1" dirty="0" smtClean="0"/>
              <a:t>distance between yourself and other</a:t>
            </a:r>
            <a:r>
              <a:rPr lang="en-IN" sz="2800" dirty="0" smtClean="0"/>
              <a:t> </a:t>
            </a:r>
            <a:r>
              <a:rPr lang="en-IN" sz="2800" b="1" dirty="0" smtClean="0"/>
              <a:t>people</a:t>
            </a:r>
            <a:r>
              <a:rPr lang="en-IN" sz="2800" dirty="0" smtClean="0"/>
              <a:t>.</a:t>
            </a:r>
          </a:p>
          <a:p>
            <a:endParaRPr lang="en-IN" sz="2800" dirty="0" smtClean="0"/>
          </a:p>
          <a:p>
            <a:r>
              <a:rPr lang="en-IN" sz="2800" dirty="0" smtClean="0"/>
              <a:t>Remember that some people without symptoms may be able to spread virus.</a:t>
            </a:r>
          </a:p>
          <a:p>
            <a:endParaRPr lang="en-IN" sz="2800" dirty="0" smtClean="0"/>
          </a:p>
          <a:p>
            <a:r>
              <a:rPr lang="en-IN" sz="2800" dirty="0" smtClean="0"/>
              <a:t>Keeping distance from others is especially important for </a:t>
            </a:r>
            <a:r>
              <a:rPr lang="en-IN" sz="2800" u="sng" dirty="0" smtClean="0">
                <a:hlinkClick r:id="rId2"/>
              </a:rPr>
              <a:t>people who are at higher risk of getting very sick</a:t>
            </a:r>
            <a:r>
              <a:rPr lang="en-IN" sz="2800" dirty="0" smtClean="0"/>
              <a:t>.</a:t>
            </a:r>
          </a:p>
          <a:p>
            <a:pPr marR="5080" indent="12700" algn="just">
              <a:lnSpc>
                <a:spcPct val="109200"/>
              </a:lnSpc>
              <a:defRPr sz="3200" spc="-5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" name="TextBox 5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</a:t>
            </a:r>
            <a:r>
              <a:rPr/>
              <a:t>cons</a:t>
            </a:r>
            <a:r>
              <a:rPr smtClean="0"/>
              <a:t>....</a:t>
            </a:r>
            <a:endParaRPr lang="en-IN" dirty="0" smtClean="0"/>
          </a:p>
          <a:p>
            <a:pPr algn="ct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IN" dirty="0" smtClean="0"/>
              <a:t>Social Distancing</a:t>
            </a:r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0" y="6427113"/>
            <a:ext cx="12192001" cy="430887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 smtClean="0">
                <a:solidFill>
                  <a:schemeClr val="bg1"/>
                </a:solidFill>
                <a:sym typeface="Arial"/>
              </a:rPr>
              <a:t>CDC. Coronavirus Disease 2019 (COVID-19) – Prevention &amp; Treatment [Internet]. Centres for Disease Control and Prevention. 2020 [cited 2020 May 3]. Available from: </a:t>
            </a:r>
            <a:r>
              <a:rPr lang="en-IN" sz="1400" dirty="0" smtClean="0">
                <a:solidFill>
                  <a:schemeClr val="bg1"/>
                </a:solidFill>
                <a:sym typeface="Arial"/>
                <a:hlinkClick r:id="rId3"/>
              </a:rPr>
              <a:t>https://www.cdc.gov/coronavirus/2019-ncov/prevent-getting-sick/prevention.html</a:t>
            </a:r>
            <a:endParaRPr sz="1400" u="sng" spc="-9">
              <a:solidFill>
                <a:schemeClr val="bg1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bject 3"/>
          <p:cNvSpPr txBox="1"/>
          <p:nvPr/>
        </p:nvSpPr>
        <p:spPr>
          <a:xfrm>
            <a:off x="457200" y="2209800"/>
            <a:ext cx="11201400" cy="49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109200"/>
              </a:lnSpc>
              <a:defRPr sz="3200" spc="-5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" name="TextBox 5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IN" dirty="0" smtClean="0"/>
          </a:p>
          <a:p>
            <a:pPr algn="ct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IN" dirty="0" smtClean="0"/>
              <a:t>Coronavirus &amp; Surfaces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95274" y="1928802"/>
          <a:ext cx="10930014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5567"/>
                <a:gridCol w="6333951"/>
                <a:gridCol w="2290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Surfaces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Examples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Metal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Doorknobs, Jewellery, Silverware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5 Days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Wood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Furniture, Decking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4 Days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678"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Plastics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Detergent Bottles, Subway And Bus Seats, Elevator Buttons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2 To 3 Days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Paper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Newspaper, books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Few </a:t>
                      </a:r>
                      <a:r>
                        <a:rPr lang="en-IN" sz="2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mins</a:t>
                      </a:r>
                      <a:r>
                        <a:rPr lang="en-IN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to 5 Days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Ceramics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Dishes, Pottery, Mugs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5 Days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Glass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: Drinking Glasses, Measuring Cups, Mirrors, Windows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Up To 5 Days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Aluminium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: Soda Cans, Tinfoil, Water Bottles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2 To 8 Hours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20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Stainless Steel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Refrigerators, Pots And Pans, Sinks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To 3 Days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Cardboard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Shipping Boxes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Hours</a:t>
                      </a:r>
                      <a:endParaRPr lang="en-IN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bject 4"/>
          <p:cNvSpPr txBox="1"/>
          <p:nvPr/>
        </p:nvSpPr>
        <p:spPr>
          <a:xfrm>
            <a:off x="0" y="6427113"/>
            <a:ext cx="1219200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IN" dirty="0" smtClean="0">
                <a:solidFill>
                  <a:schemeClr val="bg1"/>
                </a:solidFill>
                <a:sym typeface="Arial"/>
                <a:hlinkClick r:id="rId3"/>
              </a:rPr>
              <a:t>https://www.webmd.com/lung/how-long-covid-19-lives-on-surfaces</a:t>
            </a:r>
            <a:endParaRPr u="sng" spc="-9">
              <a:solidFill>
                <a:schemeClr val="bg1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bject 3"/>
          <p:cNvSpPr txBox="1"/>
          <p:nvPr/>
        </p:nvSpPr>
        <p:spPr>
          <a:xfrm>
            <a:off x="457200" y="2209800"/>
            <a:ext cx="11201400" cy="49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109200"/>
              </a:lnSpc>
              <a:defRPr sz="3200" spc="-5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" name="TextBox 5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</a:t>
            </a:r>
            <a:r>
              <a:rPr/>
              <a:t>cons</a:t>
            </a:r>
            <a:r>
              <a:rPr smtClean="0"/>
              <a:t>....</a:t>
            </a:r>
            <a:endParaRPr lang="en-IN" dirty="0" smtClean="0"/>
          </a:p>
          <a:p>
            <a:pPr algn="ct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IN" dirty="0" smtClean="0"/>
              <a:t>Clean and disinfect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712" y="2000240"/>
            <a:ext cx="107871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 smtClean="0"/>
              <a:t>Clean AND disinfect </a:t>
            </a:r>
            <a:r>
              <a:rPr lang="en-IN" sz="3200" b="1" u="sng" dirty="0" smtClean="0">
                <a:hlinkClick r:id="rId2"/>
              </a:rPr>
              <a:t>frequently touched surfaces</a:t>
            </a:r>
            <a:r>
              <a:rPr lang="en-IN" sz="3200" b="1" dirty="0" smtClean="0"/>
              <a:t> daily</a:t>
            </a:r>
            <a:r>
              <a:rPr lang="en-IN" sz="3200" dirty="0" smtClean="0"/>
              <a:t>. This includes tables, doorknobs, light </a:t>
            </a:r>
            <a:r>
              <a:rPr lang="en-IN" sz="3200" dirty="0" smtClean="0"/>
              <a:t>switches</a:t>
            </a:r>
            <a:r>
              <a:rPr lang="en-IN" sz="3200" dirty="0" smtClean="0"/>
              <a:t> </a:t>
            </a:r>
            <a:r>
              <a:rPr lang="en-IN" sz="3200" dirty="0" smtClean="0"/>
              <a:t>etc.</a:t>
            </a:r>
            <a:r>
              <a:rPr lang="en-IN" sz="3200" dirty="0" smtClean="0"/>
              <a:t>.</a:t>
            </a:r>
            <a:endParaRPr lang="en-IN" sz="3200" dirty="0" smtClean="0"/>
          </a:p>
          <a:p>
            <a:pPr algn="just"/>
            <a:endParaRPr lang="en-IN" sz="3200" dirty="0" smtClean="0"/>
          </a:p>
          <a:p>
            <a:pPr algn="just"/>
            <a:r>
              <a:rPr lang="en-IN" sz="3200" b="1" dirty="0" smtClean="0"/>
              <a:t>If surfaces are dirty, clean them.</a:t>
            </a:r>
            <a:r>
              <a:rPr lang="en-IN" sz="3200" dirty="0" smtClean="0"/>
              <a:t> Use detergent or soap and water prior to disinfection. </a:t>
            </a:r>
            <a:r>
              <a:rPr lang="en-IN" sz="3200" b="1" dirty="0" smtClean="0"/>
              <a:t>Then, use a household disinfectant.</a:t>
            </a:r>
            <a:endParaRPr lang="en-IN" sz="3200" dirty="0"/>
          </a:p>
        </p:txBody>
      </p:sp>
      <p:sp>
        <p:nvSpPr>
          <p:cNvPr id="6" name="object 4"/>
          <p:cNvSpPr txBox="1"/>
          <p:nvPr/>
        </p:nvSpPr>
        <p:spPr>
          <a:xfrm>
            <a:off x="0" y="6427113"/>
            <a:ext cx="12192001" cy="430887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rPr lang="en-IN" sz="1400" dirty="0" smtClean="0">
                <a:solidFill>
                  <a:schemeClr val="bg1"/>
                </a:solidFill>
                <a:sym typeface="Arial"/>
              </a:rPr>
              <a:t>CDC. Coronavirus Disease 2019 (COVID-19) – Prevention &amp; Treatment [Internet]. Centres for Disease Control and Prevention. 2020 [cited 2020 May 3]. Available from: </a:t>
            </a:r>
            <a:r>
              <a:rPr lang="en-IN" sz="1400" dirty="0" smtClean="0">
                <a:solidFill>
                  <a:schemeClr val="bg1"/>
                </a:solidFill>
                <a:sym typeface="Arial"/>
                <a:hlinkClick r:id="rId3"/>
              </a:rPr>
              <a:t>https://www.cdc.gov/coronavirus/2019-ncov/prevent-getting-sick/prevention.html</a:t>
            </a:r>
            <a:endParaRPr sz="1400" u="sng" spc="-9">
              <a:solidFill>
                <a:schemeClr val="bg1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77339"/>
            <a:ext cx="10972800" cy="478061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/>
              <a:t>There are currently no drugs </a:t>
            </a:r>
            <a:r>
              <a:rPr lang="en-IN" sz="2400" smtClean="0"/>
              <a:t>licensed </a:t>
            </a:r>
            <a:r>
              <a:rPr lang="en-IN" sz="2400" smtClean="0"/>
              <a:t>for </a:t>
            </a:r>
            <a:r>
              <a:rPr lang="en-IN" sz="2400" dirty="0" smtClean="0"/>
              <a:t>treatment or prevention of COVID-19</a:t>
            </a:r>
          </a:p>
          <a:p>
            <a:pPr>
              <a:buFont typeface="Wingdings" pitchFamily="2" charset="2"/>
              <a:buChar char="Ø"/>
            </a:pP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Adding pepper to your soup or other meal does not prevent or treat COVID-19</a:t>
            </a:r>
          </a:p>
          <a:p>
            <a:pPr>
              <a:buFont typeface="Wingdings" pitchFamily="2" charset="2"/>
              <a:buChar char="Ø"/>
            </a:pP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COVID-19 is not transmitted through housefly or mosquitoes</a:t>
            </a:r>
          </a:p>
          <a:p>
            <a:pPr>
              <a:buFont typeface="Wingdings" pitchFamily="2" charset="2"/>
              <a:buChar char="Ø"/>
            </a:pP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Spraying and introducing any other disinfectant into your body will not protect you against COVID-19 and can be dangerous</a:t>
            </a:r>
          </a:p>
          <a:p>
            <a:pPr>
              <a:buFont typeface="Wingdings" pitchFamily="2" charset="2"/>
              <a:buChar char="Ø"/>
            </a:pP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Drinking methanol, ethanol, alcohol or bleach does not prevent or cure COVID-19 &amp; can be extremely dangerous.</a:t>
            </a:r>
          </a:p>
          <a:p>
            <a:pPr>
              <a:buFont typeface="Wingdings" pitchFamily="2" charset="2"/>
              <a:buChar char="Ø"/>
            </a:pP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Exposing yourself to sun or to temp. Higher then 25 C degree does not prevent the Corona Virus</a:t>
            </a:r>
          </a:p>
          <a:p>
            <a:pPr>
              <a:buFont typeface="Wingdings" pitchFamily="2" charset="2"/>
              <a:buChar char="Ø"/>
            </a:pP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Being able to hold your breath for 10 seconds or more without coughing or discomfort does not mean that you are free from </a:t>
            </a:r>
            <a:r>
              <a:rPr lang="en-IN" sz="2400" dirty="0" err="1" smtClean="0"/>
              <a:t>Cornavirus</a:t>
            </a:r>
            <a:r>
              <a:rPr lang="en-IN" sz="2400" dirty="0" smtClean="0"/>
              <a:t> or any other lung disease</a:t>
            </a:r>
          </a:p>
          <a:p>
            <a:pPr>
              <a:buFont typeface="Wingdings" pitchFamily="2" charset="2"/>
              <a:buChar char="Ø"/>
            </a:pP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Virus can be transmitted in areas with hot and humid environment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</a:t>
            </a:r>
            <a:r>
              <a:rPr/>
              <a:t>cons</a:t>
            </a:r>
            <a:r>
              <a:rPr smtClean="0"/>
              <a:t>....</a:t>
            </a:r>
            <a:endParaRPr lang="en-IN" dirty="0" smtClean="0"/>
          </a:p>
          <a:p>
            <a:pPr algn="ct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IN" dirty="0" smtClean="0"/>
              <a:t>COVID - MYTH BUSTERS (WHO 2020)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0" y="6400800"/>
            <a:ext cx="12192000" cy="369332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mtClean="0"/>
              <a:t>WHO-</a:t>
            </a:r>
            <a:r>
              <a:rPr lang="en-IN" dirty="0" smtClean="0"/>
              <a:t> Coronavirus disease (COVID-19) Myth busters</a:t>
            </a:r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object 3"/>
          <p:cNvSpPr txBox="1"/>
          <p:nvPr/>
        </p:nvSpPr>
        <p:spPr>
          <a:xfrm>
            <a:off x="457200" y="2209800"/>
            <a:ext cx="11201400" cy="49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109200"/>
              </a:lnSpc>
              <a:defRPr sz="3200" spc="-5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" name="TextBox 5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IN" dirty="0" smtClean="0"/>
          </a:p>
          <a:p>
            <a:pPr algn="ct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IN" dirty="0" smtClean="0"/>
              <a:t>Thank You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4024298" y="2071678"/>
            <a:ext cx="3571900" cy="3816429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Ms. Mahima</a:t>
            </a:r>
          </a:p>
          <a:p>
            <a: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ctr"/>
            <a:r>
              <a:rPr lang="en-IN" sz="3200" b="1" dirty="0" smtClean="0"/>
              <a:t>Standards of Precaution required </a:t>
            </a:r>
            <a:r>
              <a:rPr sz="3200" b="1" smtClean="0"/>
              <a:t>at </a:t>
            </a:r>
            <a:r>
              <a:rPr sz="3200" b="1"/>
              <a:t>Hospital </a:t>
            </a:r>
            <a:r>
              <a:rPr sz="3200" b="1" smtClean="0"/>
              <a:t>level</a:t>
            </a:r>
            <a:endParaRPr lang="en-IN" sz="4800" b="1" dirty="0" smtClean="0">
              <a:solidFill>
                <a:schemeClr val="tx1"/>
              </a:solidFill>
            </a:endParaRPr>
          </a:p>
          <a:p>
            <a:endParaRPr lang="en-IN" dirty="0" smtClean="0"/>
          </a:p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IN" dirty="0" smtClean="0"/>
          </a:p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3"/>
          <p:cNvSpPr/>
          <p:nvPr/>
        </p:nvSpPr>
        <p:spPr>
          <a:xfrm>
            <a:off x="10439400" y="1676400"/>
            <a:ext cx="1752600" cy="25312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object 4"/>
          <p:cNvSpPr/>
          <p:nvPr/>
        </p:nvSpPr>
        <p:spPr>
          <a:xfrm>
            <a:off x="0" y="4138564"/>
            <a:ext cx="1447801" cy="27194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" name="TextBox 15"/>
          <p:cNvSpPr txBox="1"/>
          <p:nvPr/>
        </p:nvSpPr>
        <p:spPr>
          <a:xfrm>
            <a:off x="0" y="-1"/>
            <a:ext cx="12192000" cy="149112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Preventive Aspects Against </a:t>
            </a:r>
          </a:p>
          <a:p>
            <a:pPr algn="ctr">
              <a:defRPr sz="4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COVID-19</a:t>
            </a:r>
          </a:p>
        </p:txBody>
      </p:sp>
      <p:sp>
        <p:nvSpPr>
          <p:cNvPr id="87" name="TextBox 6"/>
          <p:cNvSpPr txBox="1"/>
          <p:nvPr/>
        </p:nvSpPr>
        <p:spPr>
          <a:xfrm>
            <a:off x="1676400" y="1981200"/>
            <a:ext cx="8534400" cy="432436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Overview: General consideration </a:t>
            </a:r>
          </a:p>
          <a:p>
            <a:pPr>
              <a:buSzPct val="100000"/>
              <a:buChar char="➢"/>
              <a:defRPr sz="40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Prevention of infection</a:t>
            </a:r>
          </a:p>
          <a:p>
            <a:pPr>
              <a:buSzPct val="100000"/>
              <a:buChar char="➢"/>
              <a:defRPr sz="40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Chain of transmission</a:t>
            </a:r>
          </a:p>
          <a:p>
            <a:pPr>
              <a:buSzPct val="100000"/>
              <a:buChar char="➢"/>
              <a:defRPr sz="40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How to break the chain</a:t>
            </a:r>
          </a:p>
          <a:p>
            <a:pPr marL="1371600" lvl="3" indent="0">
              <a:buSzPct val="100000"/>
              <a:buFont typeface="Courier New"/>
              <a:buChar char="o"/>
              <a:defRPr sz="40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Hand hygiene</a:t>
            </a:r>
          </a:p>
          <a:p>
            <a:pPr marL="1371600" lvl="3" indent="0">
              <a:buSzPct val="100000"/>
              <a:buFont typeface="Courier New"/>
              <a:buChar char="o"/>
              <a:defRPr sz="40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Respiratory etiquettes</a:t>
            </a:r>
          </a:p>
          <a:p>
            <a:pPr marL="1371600" lvl="3" indent="0">
              <a:buSzPct val="100000"/>
              <a:buFont typeface="Courier New"/>
              <a:buChar char="o"/>
              <a:defRPr sz="40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Social Distancing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15"/>
          <p:cNvSpPr txBox="1"/>
          <p:nvPr/>
        </p:nvSpPr>
        <p:spPr>
          <a:xfrm>
            <a:off x="0" y="57031"/>
            <a:ext cx="12192000" cy="138952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Cons.... </a:t>
            </a:r>
          </a:p>
          <a:p>
            <a:pPr algn="ctr">
              <a:defRPr sz="4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Prevention of infection</a:t>
            </a:r>
          </a:p>
        </p:txBody>
      </p:sp>
      <p:sp>
        <p:nvSpPr>
          <p:cNvPr id="90" name="TextBox 6"/>
          <p:cNvSpPr txBox="1"/>
          <p:nvPr/>
        </p:nvSpPr>
        <p:spPr>
          <a:xfrm>
            <a:off x="457200" y="1981200"/>
            <a:ext cx="11277600" cy="378565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42950" indent="-742950" algn="just">
              <a:buSzPct val="100000"/>
              <a:buAutoNum type="arabicPeriod"/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IN" dirty="0" smtClean="0"/>
          </a:p>
          <a:p>
            <a:pPr marL="742950" indent="-742950" algn="just">
              <a:buSzPct val="100000"/>
              <a:buAutoNum type="arabicPeriod"/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IN" dirty="0" smtClean="0"/>
          </a:p>
          <a:p>
            <a:pPr marL="742950" indent="-742950" algn="just">
              <a:buSzPct val="100000"/>
              <a:buAutoNum type="arabicPeriod"/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mtClean="0"/>
              <a:t>Why </a:t>
            </a:r>
            <a:r>
              <a:t>there is a need to take preventive measures </a:t>
            </a:r>
            <a:r>
              <a:rPr/>
              <a:t>seriously </a:t>
            </a:r>
            <a:r>
              <a:rPr smtClean="0"/>
              <a:t>??</a:t>
            </a:r>
            <a:endParaRPr lang="en-IN" dirty="0" smtClean="0"/>
          </a:p>
          <a:p>
            <a:pPr marL="742950" indent="-742950" algn="just">
              <a:buSzPct val="100000"/>
              <a:buAutoNum type="arabicPeriod"/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742950" indent="-742950" algn="just"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1"/>
          <p:cNvSpPr txBox="1"/>
          <p:nvPr/>
        </p:nvSpPr>
        <p:spPr>
          <a:xfrm>
            <a:off x="0" y="-1"/>
            <a:ext cx="12192000" cy="2123658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indent="-742950" algn="ctr">
              <a:defRPr sz="4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Health care system in </a:t>
            </a:r>
            <a:r>
              <a:rPr/>
              <a:t>crisis</a:t>
            </a:r>
            <a:r>
              <a:rPr smtClean="0"/>
              <a:t>:</a:t>
            </a:r>
            <a:endParaRPr lang="en-IN" dirty="0" smtClean="0"/>
          </a:p>
          <a:p>
            <a:pPr marL="742950" indent="-742950" algn="ctr">
              <a:defRPr sz="4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IN" dirty="0" smtClean="0"/>
          </a:p>
          <a:p>
            <a:pPr marL="742950" indent="-742950" algn="ctr">
              <a:defRPr sz="4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93" name="TextBox 3"/>
          <p:cNvSpPr txBox="1"/>
          <p:nvPr/>
        </p:nvSpPr>
        <p:spPr>
          <a:xfrm>
            <a:off x="0" y="6400800"/>
            <a:ext cx="12192000" cy="369332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mtClean="0"/>
              <a:t>WHO-</a:t>
            </a:r>
            <a:r>
              <a:rPr lang="en-IN" dirty="0" smtClean="0"/>
              <a:t> Coronavirus disease (COVID-19) Situation Report – </a:t>
            </a:r>
            <a:r>
              <a:rPr lang="en-IN" dirty="0" smtClean="0"/>
              <a:t>104 (3</a:t>
            </a:r>
            <a:r>
              <a:rPr lang="en-IN" baseline="30000" dirty="0" smtClean="0"/>
              <a:t>rd</a:t>
            </a:r>
            <a:r>
              <a:rPr lang="en-IN" dirty="0" smtClean="0"/>
              <a:t> May 2020)</a:t>
            </a:r>
            <a:endParaRPr/>
          </a:p>
        </p:txBody>
      </p:sp>
      <p:sp>
        <p:nvSpPr>
          <p:cNvPr id="94" name="TextBox 4"/>
          <p:cNvSpPr txBox="1"/>
          <p:nvPr/>
        </p:nvSpPr>
        <p:spPr>
          <a:xfrm>
            <a:off x="2362200" y="3733800"/>
            <a:ext cx="66294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587" y="2143116"/>
            <a:ext cx="1021563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"/>
          <p:cNvSpPr txBox="1"/>
          <p:nvPr/>
        </p:nvSpPr>
        <p:spPr>
          <a:xfrm>
            <a:off x="0" y="0"/>
            <a:ext cx="12192000" cy="186056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Non specific symptoms :</a:t>
            </a:r>
          </a:p>
          <a:p>
            <a:pPr algn="ctr">
              <a:defRPr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Disease presentation can range from no symptoms to severe symptoms like pneumonia and death</a:t>
            </a:r>
          </a:p>
        </p:txBody>
      </p:sp>
      <p:graphicFrame>
        <p:nvGraphicFramePr>
          <p:cNvPr id="97" name="Table 2"/>
          <p:cNvGraphicFramePr/>
          <p:nvPr/>
        </p:nvGraphicFramePr>
        <p:xfrm>
          <a:off x="381000" y="2438400"/>
          <a:ext cx="11430000" cy="362712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3321467"/>
                <a:gridCol w="2276900"/>
                <a:gridCol w="3661356"/>
                <a:gridCol w="2170277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b="0"/>
                      </a:pPr>
                      <a:r>
                        <a: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Symptoms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b="0"/>
                      </a:pPr>
                      <a:r>
                        <a: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b="0"/>
                      </a:pPr>
                      <a:r>
                        <a: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Symptoms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b="0"/>
                      </a:pPr>
                      <a:r>
                        <a:rPr sz="2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Percentage 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Fever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87.9%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Headache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13.6%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Dry cough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67.7%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Myalgia/ arthralgia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14.8%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Fatigue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38.1%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Chills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11.4%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Sputum production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33.4%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Nausea or Vomiting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5.0%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SOB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18.6%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Nasal Congestion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4.8%</a:t>
                      </a:r>
                    </a:p>
                  </a:txBody>
                  <a:tcPr marL="45720" marR="4572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Sore throat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13.9%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Diarrhoea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3.7%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98" name="TextBox 3"/>
          <p:cNvSpPr txBox="1"/>
          <p:nvPr/>
        </p:nvSpPr>
        <p:spPr>
          <a:xfrm>
            <a:off x="0" y="6400800"/>
            <a:ext cx="12192000" cy="348429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Report of the WHO-China Joint Mission on Coronavirus Disease 2019 (COVID-19), 16-24 February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TextBox 15"/>
          <p:cNvGrpSpPr/>
          <p:nvPr/>
        </p:nvGrpSpPr>
        <p:grpSpPr>
          <a:xfrm>
            <a:off x="0" y="-4782386"/>
            <a:ext cx="12192000" cy="6352048"/>
            <a:chOff x="0" y="-1"/>
            <a:chExt cx="12192000" cy="6352046"/>
          </a:xfrm>
        </p:grpSpPr>
        <p:sp>
          <p:nvSpPr>
            <p:cNvPr id="102" name="Rectangle"/>
            <p:cNvSpPr/>
            <p:nvPr/>
          </p:nvSpPr>
          <p:spPr>
            <a:xfrm>
              <a:off x="0" y="4782384"/>
              <a:ext cx="12192000" cy="1569661"/>
            </a:xfrm>
            <a:prstGeom prst="rect">
              <a:avLst/>
            </a:prstGeom>
            <a:solidFill>
              <a:srgbClr val="002060"/>
            </a:solidFill>
            <a:ln w="28575" cap="flat">
              <a:solidFill>
                <a:srgbClr val="00206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03" name="3. Transmission of COVID-19"/>
            <p:cNvSpPr txBox="1"/>
            <p:nvPr/>
          </p:nvSpPr>
          <p:spPr>
            <a:xfrm>
              <a:off x="0" y="-1"/>
              <a:ext cx="12192000" cy="6352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algn="ctr">
                <a:defRPr sz="48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algn="ctr">
                <a:defRPr sz="48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algn="ctr">
                <a:defRPr sz="48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algn="ctr">
                <a:defRPr sz="48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algn="ctr">
                <a:defRPr sz="48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algn="ctr">
                <a:defRPr sz="48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mtClean="0"/>
            </a:p>
            <a:p>
              <a:pPr algn="ctr">
                <a:defRPr sz="4800"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smtClean="0"/>
                <a:t>3</a:t>
              </a:r>
              <a:r>
                <a:t>. Transmission of COVID-19</a:t>
              </a:r>
            </a:p>
          </p:txBody>
        </p:sp>
      </p:grpSp>
      <p:sp>
        <p:nvSpPr>
          <p:cNvPr id="105" name="TextBox 6"/>
          <p:cNvSpPr txBox="1"/>
          <p:nvPr/>
        </p:nvSpPr>
        <p:spPr>
          <a:xfrm>
            <a:off x="457200" y="1676400"/>
            <a:ext cx="11277600" cy="43032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42950" indent="-742950" algn="just">
              <a:buSzPct val="100000"/>
              <a:buAutoNum type="arabicPeriod"/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Symptomatic transmission: </a:t>
            </a:r>
            <a:r>
              <a:rPr b="0"/>
              <a:t>refers to transmission from a person  while they are experiencing sign and symptoms of COVID-19  Virus infection</a:t>
            </a:r>
          </a:p>
          <a:p>
            <a:pPr marL="742949" indent="-742949" algn="just">
              <a:buSzPct val="100000"/>
              <a:buAutoNum type="arabicPeriod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742950" indent="-742950" algn="just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Shedding of  virus is highest in upper respiratory tract (Nose &amp; Throat) in the early course of disease i.e.1</a:t>
            </a:r>
            <a:r>
              <a:rPr baseline="30000"/>
              <a:t>st</a:t>
            </a:r>
            <a:r>
              <a:t> -3days from onset of symptoms</a:t>
            </a:r>
          </a:p>
        </p:txBody>
      </p:sp>
      <p:sp>
        <p:nvSpPr>
          <p:cNvPr id="106" name="TextBox 3"/>
          <p:cNvSpPr txBox="1"/>
          <p:nvPr/>
        </p:nvSpPr>
        <p:spPr>
          <a:xfrm>
            <a:off x="0" y="6400800"/>
            <a:ext cx="12192000" cy="348429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World authority ‘Coronavirus disease 2019 (COVID-19), Situation report -73, 2</a:t>
            </a:r>
            <a:r>
              <a:rPr baseline="30000"/>
              <a:t>nd</a:t>
            </a:r>
            <a:r>
              <a:t> April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5"/>
          <p:cNvSpPr txBox="1"/>
          <p:nvPr/>
        </p:nvSpPr>
        <p:spPr>
          <a:xfrm>
            <a:off x="0" y="57031"/>
            <a:ext cx="12192000" cy="138952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Cons.... </a:t>
            </a:r>
          </a:p>
          <a:p>
            <a:pPr algn="ctr">
              <a:defRPr sz="4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Transmission of COVID-19</a:t>
            </a:r>
          </a:p>
        </p:txBody>
      </p:sp>
      <p:sp>
        <p:nvSpPr>
          <p:cNvPr id="109" name="TextBox 6"/>
          <p:cNvSpPr txBox="1"/>
          <p:nvPr/>
        </p:nvSpPr>
        <p:spPr>
          <a:xfrm>
            <a:off x="457200" y="1676400"/>
            <a:ext cx="11277600" cy="11663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742950" indent="-742950" algn="just">
              <a:buSzPct val="100000"/>
              <a:buAutoNum type="arabicPeriod" startAt="2"/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Pre-symptomatic transmission: </a:t>
            </a:r>
          </a:p>
        </p:txBody>
      </p:sp>
      <p:grpSp>
        <p:nvGrpSpPr>
          <p:cNvPr id="121" name="Diagram 4"/>
          <p:cNvGrpSpPr/>
          <p:nvPr/>
        </p:nvGrpSpPr>
        <p:grpSpPr>
          <a:xfrm>
            <a:off x="457199" y="3139867"/>
            <a:ext cx="11277603" cy="2906601"/>
            <a:chOff x="0" y="0"/>
            <a:chExt cx="11277602" cy="2906599"/>
          </a:xfrm>
        </p:grpSpPr>
        <p:grpSp>
          <p:nvGrpSpPr>
            <p:cNvPr id="112" name="Group"/>
            <p:cNvGrpSpPr/>
            <p:nvPr/>
          </p:nvGrpSpPr>
          <p:grpSpPr>
            <a:xfrm>
              <a:off x="0" y="0"/>
              <a:ext cx="2906598" cy="2906598"/>
              <a:chOff x="0" y="0"/>
              <a:chExt cx="2906597" cy="2906597"/>
            </a:xfrm>
          </p:grpSpPr>
          <p:sp>
            <p:nvSpPr>
              <p:cNvPr id="110" name="Rounded Rectangle"/>
              <p:cNvSpPr/>
              <p:nvPr/>
            </p:nvSpPr>
            <p:spPr>
              <a:xfrm>
                <a:off x="0" y="0"/>
                <a:ext cx="2906598" cy="2906598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32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1" name="Exposure to the virus"/>
              <p:cNvSpPr txBox="1"/>
              <p:nvPr/>
            </p:nvSpPr>
            <p:spPr>
              <a:xfrm>
                <a:off x="63783" y="946310"/>
                <a:ext cx="2779032" cy="10139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32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Exposure to the virus</a:t>
                </a:r>
              </a:p>
            </p:txBody>
          </p:sp>
        </p:grpSp>
        <p:sp>
          <p:nvSpPr>
            <p:cNvPr id="113" name="Arrow"/>
            <p:cNvSpPr/>
            <p:nvPr/>
          </p:nvSpPr>
          <p:spPr>
            <a:xfrm>
              <a:off x="3226323" y="1133573"/>
              <a:ext cx="639453" cy="639452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16" name="Group"/>
            <p:cNvGrpSpPr/>
            <p:nvPr/>
          </p:nvGrpSpPr>
          <p:grpSpPr>
            <a:xfrm>
              <a:off x="4185501" y="0"/>
              <a:ext cx="2906600" cy="2906599"/>
              <a:chOff x="0" y="0"/>
              <a:chExt cx="2906598" cy="2906598"/>
            </a:xfrm>
          </p:grpSpPr>
          <p:sp>
            <p:nvSpPr>
              <p:cNvPr id="114" name="Rounded Rectangle"/>
              <p:cNvSpPr/>
              <p:nvPr/>
            </p:nvSpPr>
            <p:spPr>
              <a:xfrm>
                <a:off x="0" y="0"/>
                <a:ext cx="2906598" cy="2906598"/>
              </a:xfrm>
              <a:prstGeom prst="roundRect">
                <a:avLst>
                  <a:gd name="adj" fmla="val 7500"/>
                </a:avLst>
              </a:prstGeom>
              <a:no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0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5" name="IP:…"/>
              <p:cNvSpPr txBox="1"/>
              <p:nvPr/>
            </p:nvSpPr>
            <p:spPr>
              <a:xfrm>
                <a:off x="63783" y="805531"/>
                <a:ext cx="2779032" cy="1384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2800" b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IP: </a:t>
                </a:r>
                <a:endParaRPr sz="4577">
                  <a:solidFill>
                    <a:schemeClr val="tx1"/>
                  </a:solidFill>
                </a:endParaRPr>
              </a:p>
              <a:p>
                <a:pPr algn="ctr">
                  <a:defRPr sz="28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solidFill>
                      <a:schemeClr val="tx1"/>
                    </a:solidFill>
                  </a:rPr>
                  <a:t>Average-5-6days</a:t>
                </a:r>
                <a:endParaRPr sz="4577">
                  <a:solidFill>
                    <a:schemeClr val="tx1"/>
                  </a:solidFill>
                </a:endParaRPr>
              </a:p>
              <a:p>
                <a:pPr algn="ctr">
                  <a:defRPr sz="28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>
                    <a:solidFill>
                      <a:schemeClr val="tx1"/>
                    </a:solidFill>
                  </a:rPr>
                  <a:t>Up to 14 days</a:t>
                </a:r>
              </a:p>
            </p:txBody>
          </p:sp>
        </p:grpSp>
        <p:sp>
          <p:nvSpPr>
            <p:cNvPr id="117" name="Arrow"/>
            <p:cNvSpPr/>
            <p:nvPr/>
          </p:nvSpPr>
          <p:spPr>
            <a:xfrm>
              <a:off x="7411825" y="1133573"/>
              <a:ext cx="639452" cy="639452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B1C0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20" name="Group"/>
            <p:cNvGrpSpPr/>
            <p:nvPr/>
          </p:nvGrpSpPr>
          <p:grpSpPr>
            <a:xfrm>
              <a:off x="8371002" y="0"/>
              <a:ext cx="2906600" cy="2906599"/>
              <a:chOff x="0" y="0"/>
              <a:chExt cx="2906598" cy="2906598"/>
            </a:xfrm>
          </p:grpSpPr>
          <p:sp>
            <p:nvSpPr>
              <p:cNvPr id="118" name="Rounded Rectangle"/>
              <p:cNvSpPr/>
              <p:nvPr/>
            </p:nvSpPr>
            <p:spPr>
              <a:xfrm>
                <a:off x="0" y="0"/>
                <a:ext cx="2906598" cy="2906598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32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119" name="Onset of symptoms"/>
              <p:cNvSpPr txBox="1"/>
              <p:nvPr/>
            </p:nvSpPr>
            <p:spPr>
              <a:xfrm>
                <a:off x="63783" y="711360"/>
                <a:ext cx="2779032" cy="10772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3200" b="1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rPr smtClean="0"/>
                  <a:t>Onset </a:t>
                </a:r>
                <a:r>
                  <a:t>of symptoms</a:t>
                </a:r>
              </a:p>
            </p:txBody>
          </p:sp>
        </p:grpSp>
      </p:grpSp>
      <p:sp>
        <p:nvSpPr>
          <p:cNvPr id="122" name="TextBox 5"/>
          <p:cNvSpPr txBox="1"/>
          <p:nvPr/>
        </p:nvSpPr>
        <p:spPr>
          <a:xfrm>
            <a:off x="0" y="6400800"/>
            <a:ext cx="12192000" cy="348429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World authority ‘Coronavirus disease 2019 (COVID-19), Situation report -73, 2</a:t>
            </a:r>
            <a:r>
              <a:rPr baseline="30000"/>
              <a:t>nd</a:t>
            </a:r>
            <a:r>
              <a:t> April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5"/>
          <p:cNvSpPr txBox="1"/>
          <p:nvPr/>
        </p:nvSpPr>
        <p:spPr>
          <a:xfrm>
            <a:off x="0" y="57031"/>
            <a:ext cx="12192000" cy="1389520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 Cons.... </a:t>
            </a:r>
          </a:p>
          <a:p>
            <a:pPr algn="ctr">
              <a:defRPr sz="4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Transmission of COVID-19</a:t>
            </a:r>
          </a:p>
        </p:txBody>
      </p:sp>
      <p:sp>
        <p:nvSpPr>
          <p:cNvPr id="125" name="TextBox 6"/>
          <p:cNvSpPr txBox="1"/>
          <p:nvPr/>
        </p:nvSpPr>
        <p:spPr>
          <a:xfrm>
            <a:off x="457200" y="1676400"/>
            <a:ext cx="11277600" cy="2957076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42950" indent="-742950"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  Asymptomatic transmission: </a:t>
            </a:r>
            <a:r>
              <a:rPr b="0"/>
              <a:t>refers to transmission of the virus from a person  who does not develops symptoms</a:t>
            </a:r>
          </a:p>
          <a:p>
            <a:pPr marL="742950" indent="-742950" algn="just">
              <a:buSzPct val="100000"/>
              <a:buAutoNum type="arabicPeriod"/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742950" indent="-742950" algn="just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</a:t>
            </a:r>
          </a:p>
        </p:txBody>
      </p:sp>
      <p:sp>
        <p:nvSpPr>
          <p:cNvPr id="126" name="TextBox 4"/>
          <p:cNvSpPr txBox="1"/>
          <p:nvPr/>
        </p:nvSpPr>
        <p:spPr>
          <a:xfrm>
            <a:off x="0" y="6400800"/>
            <a:ext cx="12192000" cy="348429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World authority ‘Coronavirus disease 2019 (COVID-19), Situation report -73, 2</a:t>
            </a:r>
            <a:r>
              <a:rPr baseline="30000"/>
              <a:t>nd</a:t>
            </a:r>
            <a:r>
              <a:t> April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1491</Words>
  <PresentationFormat>Custom</PresentationFormat>
  <Paragraphs>295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12</cp:revision>
  <dcterms:modified xsi:type="dcterms:W3CDTF">2020-05-04T06:37:03Z</dcterms:modified>
</cp:coreProperties>
</file>