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63" r:id="rId3"/>
    <p:sldId id="290" r:id="rId4"/>
    <p:sldId id="291" r:id="rId5"/>
    <p:sldId id="399" r:id="rId6"/>
    <p:sldId id="410" r:id="rId7"/>
    <p:sldId id="411" r:id="rId8"/>
    <p:sldId id="467" r:id="rId9"/>
    <p:sldId id="292" r:id="rId10"/>
    <p:sldId id="412" r:id="rId11"/>
    <p:sldId id="429" r:id="rId12"/>
    <p:sldId id="421" r:id="rId13"/>
    <p:sldId id="449" r:id="rId14"/>
    <p:sldId id="431" r:id="rId15"/>
    <p:sldId id="459" r:id="rId16"/>
    <p:sldId id="446" r:id="rId17"/>
    <p:sldId id="458" r:id="rId18"/>
    <p:sldId id="443" r:id="rId19"/>
    <p:sldId id="257" r:id="rId20"/>
    <p:sldId id="267" r:id="rId21"/>
    <p:sldId id="300" r:id="rId22"/>
    <p:sldId id="305" r:id="rId23"/>
    <p:sldId id="306" r:id="rId24"/>
    <p:sldId id="272" r:id="rId25"/>
    <p:sldId id="274" r:id="rId26"/>
    <p:sldId id="460" r:id="rId27"/>
    <p:sldId id="381" r:id="rId28"/>
    <p:sldId id="466" r:id="rId29"/>
    <p:sldId id="461" r:id="rId30"/>
    <p:sldId id="462" r:id="rId31"/>
    <p:sldId id="463" r:id="rId32"/>
    <p:sldId id="464" r:id="rId33"/>
    <p:sldId id="465" r:id="rId34"/>
    <p:sldId id="456" r:id="rId35"/>
    <p:sldId id="46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FB0EB7-C01A-4027-8D92-CED7FD463225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EED8951-30A2-41F8-B3A5-B4D672558E50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n-US" sz="2800" b="1" dirty="0" smtClean="0"/>
            <a:t>Ensuring triage, </a:t>
          </a:r>
          <a:r>
            <a:rPr lang="en-US" sz="2800" b="1" dirty="0" smtClean="0">
              <a:latin typeface="+mn-lt"/>
            </a:rPr>
            <a:t>early</a:t>
          </a:r>
          <a:r>
            <a:rPr lang="en-US" sz="2800" b="1" dirty="0" smtClean="0"/>
            <a:t> recognition, and source control </a:t>
          </a:r>
          <a:endParaRPr lang="en-US" sz="2800" b="1" dirty="0"/>
        </a:p>
      </dgm:t>
    </dgm:pt>
    <dgm:pt modelId="{E0677907-0F96-42C0-A5FE-E067988B9C71}" type="parTrans" cxnId="{714DD9DA-F986-4C93-AC6A-3A7E9476C8BA}">
      <dgm:prSet/>
      <dgm:spPr/>
      <dgm:t>
        <a:bodyPr/>
        <a:lstStyle/>
        <a:p>
          <a:endParaRPr lang="en-US"/>
        </a:p>
      </dgm:t>
    </dgm:pt>
    <dgm:pt modelId="{368D8D39-F42E-4679-B72D-7461CD4DC9CB}" type="sibTrans" cxnId="{714DD9DA-F986-4C93-AC6A-3A7E9476C8BA}">
      <dgm:prSet/>
      <dgm:spPr/>
      <dgm:t>
        <a:bodyPr/>
        <a:lstStyle/>
        <a:p>
          <a:endParaRPr lang="en-US"/>
        </a:p>
      </dgm:t>
    </dgm:pt>
    <dgm:pt modelId="{6FA0E586-4BF9-47F7-8864-D5F1C1675C35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n-US" sz="2800" b="1" dirty="0" smtClean="0"/>
            <a:t>Applying standard precautions for all patients</a:t>
          </a:r>
          <a:endParaRPr lang="en-US" sz="2800" b="1" dirty="0"/>
        </a:p>
      </dgm:t>
    </dgm:pt>
    <dgm:pt modelId="{245DEAF0-C6BA-4F1F-98DF-625A5C2FB747}" type="parTrans" cxnId="{F99D23E6-7C29-4DCC-91D8-9A212D72DED3}">
      <dgm:prSet/>
      <dgm:spPr/>
      <dgm:t>
        <a:bodyPr/>
        <a:lstStyle/>
        <a:p>
          <a:endParaRPr lang="en-US"/>
        </a:p>
      </dgm:t>
    </dgm:pt>
    <dgm:pt modelId="{1B3FE57E-8F39-47DB-BAF3-C40B14F7DE56}" type="sibTrans" cxnId="{F99D23E6-7C29-4DCC-91D8-9A212D72DED3}">
      <dgm:prSet/>
      <dgm:spPr/>
      <dgm:t>
        <a:bodyPr/>
        <a:lstStyle/>
        <a:p>
          <a:endParaRPr lang="en-US"/>
        </a:p>
      </dgm:t>
    </dgm:pt>
    <dgm:pt modelId="{93583E31-DD11-4534-8914-51AD0D4C582C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n-US" sz="2800" b="1" dirty="0" smtClean="0"/>
            <a:t>Implementing administrative controls</a:t>
          </a:r>
          <a:endParaRPr lang="en-US" sz="2800" b="1" dirty="0"/>
        </a:p>
      </dgm:t>
    </dgm:pt>
    <dgm:pt modelId="{D7B6BD47-D874-4717-BC8A-181E77ACFFDE}" type="parTrans" cxnId="{E758AD87-5475-47EE-8C96-25D1C655AC5A}">
      <dgm:prSet/>
      <dgm:spPr/>
      <dgm:t>
        <a:bodyPr/>
        <a:lstStyle/>
        <a:p>
          <a:endParaRPr lang="en-US"/>
        </a:p>
      </dgm:t>
    </dgm:pt>
    <dgm:pt modelId="{B6BDA788-64BB-49EB-A3C7-3B3A1001E7FB}" type="sibTrans" cxnId="{E758AD87-5475-47EE-8C96-25D1C655AC5A}">
      <dgm:prSet/>
      <dgm:spPr/>
      <dgm:t>
        <a:bodyPr/>
        <a:lstStyle/>
        <a:p>
          <a:endParaRPr lang="en-US"/>
        </a:p>
      </dgm:t>
    </dgm:pt>
    <dgm:pt modelId="{7BB633DB-F003-41F0-B848-74D65CD9CD4C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n-US" sz="2800" b="1" dirty="0" smtClean="0"/>
            <a:t>Using environmental and engineering controls</a:t>
          </a:r>
          <a:endParaRPr lang="en-US" sz="2800" b="1" dirty="0"/>
        </a:p>
      </dgm:t>
    </dgm:pt>
    <dgm:pt modelId="{40B19BF2-CB5A-4CE7-A6EA-6E06DE17173C}" type="parTrans" cxnId="{7F181C5A-EB11-4153-BC03-023945334D0B}">
      <dgm:prSet/>
      <dgm:spPr/>
      <dgm:t>
        <a:bodyPr/>
        <a:lstStyle/>
        <a:p>
          <a:endParaRPr lang="en-US"/>
        </a:p>
      </dgm:t>
    </dgm:pt>
    <dgm:pt modelId="{47EFD9C6-F1A2-4F6D-A87D-996A71C46C91}" type="sibTrans" cxnId="{7F181C5A-EB11-4153-BC03-023945334D0B}">
      <dgm:prSet/>
      <dgm:spPr/>
      <dgm:t>
        <a:bodyPr/>
        <a:lstStyle/>
        <a:p>
          <a:endParaRPr lang="en-US"/>
        </a:p>
      </dgm:t>
    </dgm:pt>
    <dgm:pt modelId="{48D62B77-B558-4331-9D74-228203FF26BA}" type="pres">
      <dgm:prSet presAssocID="{09FB0EB7-C01A-4027-8D92-CED7FD4632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B8FF86-0437-4B79-8039-6A323EBDC735}" type="pres">
      <dgm:prSet presAssocID="{0EED8951-30A2-41F8-B3A5-B4D672558E5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71E57-E874-4B00-9DB2-5B07F4CE6609}" type="pres">
      <dgm:prSet presAssocID="{368D8D39-F42E-4679-B72D-7461CD4DC9CB}" presName="sibTrans" presStyleCnt="0"/>
      <dgm:spPr/>
    </dgm:pt>
    <dgm:pt modelId="{E1FB8BDC-B6CD-4824-8ACF-78BDAD5F58BE}" type="pres">
      <dgm:prSet presAssocID="{6FA0E586-4BF9-47F7-8864-D5F1C1675C3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D47D9-4333-43CD-A820-824FE4EE29E5}" type="pres">
      <dgm:prSet presAssocID="{1B3FE57E-8F39-47DB-BAF3-C40B14F7DE56}" presName="sibTrans" presStyleCnt="0"/>
      <dgm:spPr/>
    </dgm:pt>
    <dgm:pt modelId="{4BBE99A6-745E-4077-BBEB-320E29BFCC31}" type="pres">
      <dgm:prSet presAssocID="{93583E31-DD11-4534-8914-51AD0D4C582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A6C55F-2F04-4657-9968-418904118A81}" type="pres">
      <dgm:prSet presAssocID="{B6BDA788-64BB-49EB-A3C7-3B3A1001E7FB}" presName="sibTrans" presStyleCnt="0"/>
      <dgm:spPr/>
    </dgm:pt>
    <dgm:pt modelId="{5B7C8AB0-89EA-4369-B3AF-0322F57F7535}" type="pres">
      <dgm:prSet presAssocID="{7BB633DB-F003-41F0-B848-74D65CD9CD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9D23E6-7C29-4DCC-91D8-9A212D72DED3}" srcId="{09FB0EB7-C01A-4027-8D92-CED7FD463225}" destId="{6FA0E586-4BF9-47F7-8864-D5F1C1675C35}" srcOrd="1" destOrd="0" parTransId="{245DEAF0-C6BA-4F1F-98DF-625A5C2FB747}" sibTransId="{1B3FE57E-8F39-47DB-BAF3-C40B14F7DE56}"/>
    <dgm:cxn modelId="{714DD9DA-F986-4C93-AC6A-3A7E9476C8BA}" srcId="{09FB0EB7-C01A-4027-8D92-CED7FD463225}" destId="{0EED8951-30A2-41F8-B3A5-B4D672558E50}" srcOrd="0" destOrd="0" parTransId="{E0677907-0F96-42C0-A5FE-E067988B9C71}" sibTransId="{368D8D39-F42E-4679-B72D-7461CD4DC9CB}"/>
    <dgm:cxn modelId="{4AF7A84A-6BD5-4CD8-B6A5-D3B59BC7809B}" type="presOf" srcId="{7BB633DB-F003-41F0-B848-74D65CD9CD4C}" destId="{5B7C8AB0-89EA-4369-B3AF-0322F57F7535}" srcOrd="0" destOrd="0" presId="urn:microsoft.com/office/officeart/2005/8/layout/default"/>
    <dgm:cxn modelId="{E758AD87-5475-47EE-8C96-25D1C655AC5A}" srcId="{09FB0EB7-C01A-4027-8D92-CED7FD463225}" destId="{93583E31-DD11-4534-8914-51AD0D4C582C}" srcOrd="2" destOrd="0" parTransId="{D7B6BD47-D874-4717-BC8A-181E77ACFFDE}" sibTransId="{B6BDA788-64BB-49EB-A3C7-3B3A1001E7FB}"/>
    <dgm:cxn modelId="{7F181C5A-EB11-4153-BC03-023945334D0B}" srcId="{09FB0EB7-C01A-4027-8D92-CED7FD463225}" destId="{7BB633DB-F003-41F0-B848-74D65CD9CD4C}" srcOrd="3" destOrd="0" parTransId="{40B19BF2-CB5A-4CE7-A6EA-6E06DE17173C}" sibTransId="{47EFD9C6-F1A2-4F6D-A87D-996A71C46C91}"/>
    <dgm:cxn modelId="{3CF2B6C4-412F-4ED6-9FEC-925CF29F9753}" type="presOf" srcId="{93583E31-DD11-4534-8914-51AD0D4C582C}" destId="{4BBE99A6-745E-4077-BBEB-320E29BFCC31}" srcOrd="0" destOrd="0" presId="urn:microsoft.com/office/officeart/2005/8/layout/default"/>
    <dgm:cxn modelId="{3B343A47-30B7-4411-95FB-A541EBDA4EE9}" type="presOf" srcId="{09FB0EB7-C01A-4027-8D92-CED7FD463225}" destId="{48D62B77-B558-4331-9D74-228203FF26BA}" srcOrd="0" destOrd="0" presId="urn:microsoft.com/office/officeart/2005/8/layout/default"/>
    <dgm:cxn modelId="{178B3D57-CFAD-4811-83B4-2E6E43CF436A}" type="presOf" srcId="{6FA0E586-4BF9-47F7-8864-D5F1C1675C35}" destId="{E1FB8BDC-B6CD-4824-8ACF-78BDAD5F58BE}" srcOrd="0" destOrd="0" presId="urn:microsoft.com/office/officeart/2005/8/layout/default"/>
    <dgm:cxn modelId="{7F3B1A37-68E6-412A-AF6D-0601E55BF9BA}" type="presOf" srcId="{0EED8951-30A2-41F8-B3A5-B4D672558E50}" destId="{3AB8FF86-0437-4B79-8039-6A323EBDC735}" srcOrd="0" destOrd="0" presId="urn:microsoft.com/office/officeart/2005/8/layout/default"/>
    <dgm:cxn modelId="{E3104261-5407-4744-87B3-255B8B20B975}" type="presParOf" srcId="{48D62B77-B558-4331-9D74-228203FF26BA}" destId="{3AB8FF86-0437-4B79-8039-6A323EBDC735}" srcOrd="0" destOrd="0" presId="urn:microsoft.com/office/officeart/2005/8/layout/default"/>
    <dgm:cxn modelId="{1AFBA6EE-25C6-47E8-BFE3-B8E766970FAD}" type="presParOf" srcId="{48D62B77-B558-4331-9D74-228203FF26BA}" destId="{A3E71E57-E874-4B00-9DB2-5B07F4CE6609}" srcOrd="1" destOrd="0" presId="urn:microsoft.com/office/officeart/2005/8/layout/default"/>
    <dgm:cxn modelId="{A2C0A041-062B-402A-95DD-F1BCC9C7ED4B}" type="presParOf" srcId="{48D62B77-B558-4331-9D74-228203FF26BA}" destId="{E1FB8BDC-B6CD-4824-8ACF-78BDAD5F58BE}" srcOrd="2" destOrd="0" presId="urn:microsoft.com/office/officeart/2005/8/layout/default"/>
    <dgm:cxn modelId="{319BA6C8-3A90-4A7B-BF23-E8EB2F7AFDF7}" type="presParOf" srcId="{48D62B77-B558-4331-9D74-228203FF26BA}" destId="{20FD47D9-4333-43CD-A820-824FE4EE29E5}" srcOrd="3" destOrd="0" presId="urn:microsoft.com/office/officeart/2005/8/layout/default"/>
    <dgm:cxn modelId="{E609A8EA-0053-4100-B2F5-FDE386703BF9}" type="presParOf" srcId="{48D62B77-B558-4331-9D74-228203FF26BA}" destId="{4BBE99A6-745E-4077-BBEB-320E29BFCC31}" srcOrd="4" destOrd="0" presId="urn:microsoft.com/office/officeart/2005/8/layout/default"/>
    <dgm:cxn modelId="{2F53EE2A-4711-45F7-8B4A-7729911F583E}" type="presParOf" srcId="{48D62B77-B558-4331-9D74-228203FF26BA}" destId="{5DA6C55F-2F04-4657-9968-418904118A81}" srcOrd="5" destOrd="0" presId="urn:microsoft.com/office/officeart/2005/8/layout/default"/>
    <dgm:cxn modelId="{CE863281-AE02-4F6D-9E78-652F66A98CA9}" type="presParOf" srcId="{48D62B77-B558-4331-9D74-228203FF26BA}" destId="{5B7C8AB0-89EA-4369-B3AF-0322F57F7535}" srcOrd="6" destOrd="0" presId="urn:microsoft.com/office/officeart/2005/8/layout/default"/>
  </dgm:cxnLst>
  <dgm:bg>
    <a:solidFill>
      <a:schemeClr val="bg2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99D75E-A823-4361-994E-8897F6CE8ECD}" type="doc">
      <dgm:prSet loTypeId="urn:microsoft.com/office/officeart/2005/8/layout/cycle8" loCatId="cycle" qsTypeId="urn:microsoft.com/office/officeart/2005/8/quickstyle/simple1" qsCatId="simple" csTypeId="urn:microsoft.com/office/officeart/2005/8/colors/colorful2" csCatId="colorful" phldr="1"/>
      <dgm:spPr/>
    </dgm:pt>
    <dgm:pt modelId="{A9985861-0A0E-42BF-A25C-E942072F9008}">
      <dgm:prSet phldrT="[Text]" custT="1"/>
      <dgm:spPr/>
      <dgm:t>
        <a:bodyPr/>
        <a:lstStyle/>
        <a:p>
          <a:r>
            <a:rPr lang="en-US" sz="2400" dirty="0" smtClean="0">
              <a:latin typeface="Carlito"/>
              <a:cs typeface="Carlito"/>
            </a:rPr>
            <a:t>Admit  </a:t>
          </a:r>
          <a:r>
            <a:rPr lang="en-US" sz="2400" spc="-5" dirty="0" smtClean="0">
              <a:latin typeface="Carlito"/>
              <a:cs typeface="Carlito"/>
            </a:rPr>
            <a:t>patients</a:t>
          </a:r>
          <a:r>
            <a:rPr lang="en-US" sz="2400" spc="-85" dirty="0" smtClean="0">
              <a:latin typeface="Carlito"/>
              <a:cs typeface="Carlito"/>
            </a:rPr>
            <a:t> </a:t>
          </a:r>
          <a:r>
            <a:rPr lang="en-US" sz="2400" spc="-10" dirty="0" smtClean="0">
              <a:latin typeface="Carlito"/>
              <a:cs typeface="Carlito"/>
            </a:rPr>
            <a:t>to  dedicated  area</a:t>
          </a:r>
          <a:endParaRPr lang="en-US" sz="2400" dirty="0"/>
        </a:p>
      </dgm:t>
    </dgm:pt>
    <dgm:pt modelId="{93DEB7B0-2F9F-4C2D-A1D8-A3A7ABD78C3A}" type="parTrans" cxnId="{FC65786B-BBC5-4260-BBE2-CCD8206E9834}">
      <dgm:prSet/>
      <dgm:spPr/>
      <dgm:t>
        <a:bodyPr/>
        <a:lstStyle/>
        <a:p>
          <a:endParaRPr lang="en-US"/>
        </a:p>
      </dgm:t>
    </dgm:pt>
    <dgm:pt modelId="{3EA7301C-459B-4CC3-89E2-4E8E8F49829C}" type="sibTrans" cxnId="{FC65786B-BBC5-4260-BBE2-CCD8206E9834}">
      <dgm:prSet/>
      <dgm:spPr/>
      <dgm:t>
        <a:bodyPr/>
        <a:lstStyle/>
        <a:p>
          <a:endParaRPr lang="en-US"/>
        </a:p>
      </dgm:t>
    </dgm:pt>
    <dgm:pt modelId="{A367549C-BA99-4A35-865E-38321C60285E}">
      <dgm:prSet phldrT="[Text]" custT="1"/>
      <dgm:spPr/>
      <dgm:t>
        <a:bodyPr/>
        <a:lstStyle/>
        <a:p>
          <a:r>
            <a:rPr lang="en-US" sz="2000" spc="-5" dirty="0" smtClean="0">
              <a:latin typeface="Carlito"/>
              <a:cs typeface="Carlito"/>
            </a:rPr>
            <a:t>Specific case  </a:t>
          </a:r>
          <a:r>
            <a:rPr lang="en-US" sz="2000" dirty="0" smtClean="0">
              <a:latin typeface="Carlito"/>
              <a:cs typeface="Carlito"/>
            </a:rPr>
            <a:t>and </a:t>
          </a:r>
          <a:r>
            <a:rPr lang="en-US" sz="2000" spc="-10" dirty="0" smtClean="0">
              <a:latin typeface="Carlito"/>
              <a:cs typeface="Carlito"/>
            </a:rPr>
            <a:t>clinical  </a:t>
          </a:r>
          <a:r>
            <a:rPr lang="en-US" sz="2000" dirty="0" smtClean="0">
              <a:latin typeface="Carlito"/>
              <a:cs typeface="Carlito"/>
            </a:rPr>
            <a:t>ma</a:t>
          </a:r>
          <a:r>
            <a:rPr lang="en-US" sz="2000" spc="5" dirty="0" smtClean="0">
              <a:latin typeface="Carlito"/>
              <a:cs typeface="Carlito"/>
            </a:rPr>
            <a:t>n</a:t>
          </a:r>
          <a:r>
            <a:rPr lang="en-US" sz="2000" dirty="0" smtClean="0">
              <a:latin typeface="Carlito"/>
              <a:cs typeface="Carlito"/>
            </a:rPr>
            <a:t>a</a:t>
          </a:r>
          <a:r>
            <a:rPr lang="en-US" sz="2000" spc="-10" dirty="0" smtClean="0">
              <a:latin typeface="Carlito"/>
              <a:cs typeface="Carlito"/>
            </a:rPr>
            <a:t>g</a:t>
          </a:r>
          <a:r>
            <a:rPr lang="en-US" sz="2000" dirty="0" smtClean="0">
              <a:latin typeface="Carlito"/>
              <a:cs typeface="Carlito"/>
            </a:rPr>
            <a:t>em</a:t>
          </a:r>
          <a:r>
            <a:rPr lang="en-US" sz="2000" spc="5" dirty="0" smtClean="0">
              <a:latin typeface="Carlito"/>
              <a:cs typeface="Carlito"/>
            </a:rPr>
            <a:t>e</a:t>
          </a:r>
          <a:r>
            <a:rPr lang="en-US" sz="2000" spc="-10" dirty="0" smtClean="0">
              <a:latin typeface="Carlito"/>
              <a:cs typeface="Carlito"/>
            </a:rPr>
            <a:t>n</a:t>
          </a:r>
          <a:r>
            <a:rPr lang="en-US" sz="2000" dirty="0" smtClean="0">
              <a:latin typeface="Carlito"/>
              <a:cs typeface="Carlito"/>
            </a:rPr>
            <a:t>t  </a:t>
          </a:r>
          <a:r>
            <a:rPr lang="en-US" sz="2000" spc="-15" dirty="0" smtClean="0">
              <a:latin typeface="Carlito"/>
              <a:cs typeface="Carlito"/>
            </a:rPr>
            <a:t>protocols</a:t>
          </a:r>
          <a:endParaRPr lang="en-US" sz="2000" dirty="0"/>
        </a:p>
      </dgm:t>
    </dgm:pt>
    <dgm:pt modelId="{0555D4E3-61D6-4E95-9552-F39098835273}" type="parTrans" cxnId="{B87EF796-5CC7-49F1-9171-04E6288ED81F}">
      <dgm:prSet/>
      <dgm:spPr/>
      <dgm:t>
        <a:bodyPr/>
        <a:lstStyle/>
        <a:p>
          <a:endParaRPr lang="en-US"/>
        </a:p>
      </dgm:t>
    </dgm:pt>
    <dgm:pt modelId="{31BFF7B8-00D7-4D66-9AF5-6F512ADBC534}" type="sibTrans" cxnId="{B87EF796-5CC7-49F1-9171-04E6288ED81F}">
      <dgm:prSet/>
      <dgm:spPr/>
      <dgm:t>
        <a:bodyPr/>
        <a:lstStyle/>
        <a:p>
          <a:endParaRPr lang="en-US"/>
        </a:p>
      </dgm:t>
    </dgm:pt>
    <dgm:pt modelId="{3BE585A2-0F0C-4B4E-B4F5-83352EA32D10}">
      <dgm:prSet phldrT="[Text]" custT="1"/>
      <dgm:spPr/>
      <dgm:t>
        <a:bodyPr/>
        <a:lstStyle/>
        <a:p>
          <a:endParaRPr lang="en-US" sz="2000" spc="-20" dirty="0" smtClean="0">
            <a:latin typeface="Carlito"/>
            <a:cs typeface="Carlito"/>
          </a:endParaRPr>
        </a:p>
        <a:p>
          <a:r>
            <a:rPr lang="en-US" sz="2000" spc="-20" dirty="0" smtClean="0">
              <a:latin typeface="Carlito"/>
              <a:cs typeface="Carlito"/>
            </a:rPr>
            <a:t>Safe</a:t>
          </a:r>
          <a:r>
            <a:rPr lang="en-US" sz="2000" spc="-50" dirty="0" smtClean="0">
              <a:latin typeface="Carlito"/>
              <a:cs typeface="Carlito"/>
            </a:rPr>
            <a:t> </a:t>
          </a:r>
          <a:r>
            <a:rPr lang="en-US" sz="2000" spc="-10" dirty="0" smtClean="0">
              <a:latin typeface="Carlito"/>
              <a:cs typeface="Carlito"/>
            </a:rPr>
            <a:t>transport  </a:t>
          </a:r>
          <a:r>
            <a:rPr lang="en-US" sz="2000" dirty="0" smtClean="0">
              <a:latin typeface="Carlito"/>
              <a:cs typeface="Carlito"/>
            </a:rPr>
            <a:t>and </a:t>
          </a:r>
          <a:r>
            <a:rPr lang="en-US" sz="2000" spc="-10" dirty="0" smtClean="0">
              <a:latin typeface="Carlito"/>
              <a:cs typeface="Carlito"/>
            </a:rPr>
            <a:t>discharge  </a:t>
          </a:r>
          <a:r>
            <a:rPr lang="en-US" sz="2000" spc="-5" dirty="0" smtClean="0">
              <a:latin typeface="Carlito"/>
              <a:cs typeface="Carlito"/>
            </a:rPr>
            <a:t>home</a:t>
          </a:r>
          <a:endParaRPr lang="en-US" sz="2000" dirty="0"/>
        </a:p>
      </dgm:t>
    </dgm:pt>
    <dgm:pt modelId="{1F465E77-158C-45BC-BAE7-3CF1909AC355}" type="parTrans" cxnId="{DA20F7A9-6A15-42D3-83CE-B33591FFAC3C}">
      <dgm:prSet/>
      <dgm:spPr/>
      <dgm:t>
        <a:bodyPr/>
        <a:lstStyle/>
        <a:p>
          <a:endParaRPr lang="en-US"/>
        </a:p>
      </dgm:t>
    </dgm:pt>
    <dgm:pt modelId="{588E69B2-30F2-42CA-BB7D-3EF331592C8E}" type="sibTrans" cxnId="{DA20F7A9-6A15-42D3-83CE-B33591FFAC3C}">
      <dgm:prSet/>
      <dgm:spPr/>
      <dgm:t>
        <a:bodyPr/>
        <a:lstStyle/>
        <a:p>
          <a:endParaRPr lang="en-US"/>
        </a:p>
      </dgm:t>
    </dgm:pt>
    <dgm:pt modelId="{421FA4CD-10D0-4267-A1F4-0F5376BB0F4B}">
      <dgm:prSet custT="1"/>
      <dgm:spPr/>
      <dgm:t>
        <a:bodyPr/>
        <a:lstStyle/>
        <a:p>
          <a:r>
            <a:rPr lang="en-US" sz="2000" spc="-5" dirty="0" smtClean="0">
              <a:latin typeface="Carlito"/>
              <a:cs typeface="Carlito"/>
            </a:rPr>
            <a:t>Timely</a:t>
          </a:r>
          <a:r>
            <a:rPr lang="en-US" sz="2000" spc="-80" dirty="0" smtClean="0">
              <a:latin typeface="Carlito"/>
              <a:cs typeface="Carlito"/>
            </a:rPr>
            <a:t> </a:t>
          </a:r>
          <a:r>
            <a:rPr lang="en-US" sz="2000" dirty="0" smtClean="0">
              <a:latin typeface="Carlito"/>
              <a:cs typeface="Carlito"/>
            </a:rPr>
            <a:t>and  </a:t>
          </a:r>
          <a:r>
            <a:rPr lang="en-US" sz="2000" spc="-15" dirty="0" smtClean="0">
              <a:latin typeface="Carlito"/>
              <a:cs typeface="Carlito"/>
            </a:rPr>
            <a:t>effective  </a:t>
          </a:r>
          <a:r>
            <a:rPr lang="en-US" sz="2000" spc="-5" dirty="0" smtClean="0">
              <a:latin typeface="Carlito"/>
              <a:cs typeface="Carlito"/>
            </a:rPr>
            <a:t>triage </a:t>
          </a:r>
          <a:r>
            <a:rPr lang="en-US" sz="2000" dirty="0" smtClean="0">
              <a:latin typeface="Carlito"/>
              <a:cs typeface="Carlito"/>
            </a:rPr>
            <a:t>and  </a:t>
          </a:r>
          <a:r>
            <a:rPr lang="en-US" sz="2000" spc="-10" dirty="0" smtClean="0">
              <a:latin typeface="Carlito"/>
              <a:cs typeface="Carlito"/>
            </a:rPr>
            <a:t>infection  </a:t>
          </a:r>
          <a:r>
            <a:rPr lang="en-US" sz="2000" spc="-15" dirty="0" smtClean="0">
              <a:latin typeface="Carlito"/>
              <a:cs typeface="Carlito"/>
            </a:rPr>
            <a:t>control</a:t>
          </a:r>
          <a:endParaRPr lang="en-US" sz="2000" dirty="0">
            <a:latin typeface="Carlito"/>
            <a:cs typeface="Carlito"/>
          </a:endParaRPr>
        </a:p>
      </dgm:t>
    </dgm:pt>
    <dgm:pt modelId="{DDDE456D-3ABB-4548-AA31-6664CEE2FE35}" type="parTrans" cxnId="{910E3BE8-539F-41B5-97CA-881ACEA697BF}">
      <dgm:prSet/>
      <dgm:spPr/>
      <dgm:t>
        <a:bodyPr/>
        <a:lstStyle/>
        <a:p>
          <a:endParaRPr lang="en-US"/>
        </a:p>
      </dgm:t>
    </dgm:pt>
    <dgm:pt modelId="{5C523B5D-83EE-42AA-9AB7-CA8FB99089CF}" type="sibTrans" cxnId="{910E3BE8-539F-41B5-97CA-881ACEA697BF}">
      <dgm:prSet/>
      <dgm:spPr/>
      <dgm:t>
        <a:bodyPr/>
        <a:lstStyle/>
        <a:p>
          <a:endParaRPr lang="en-US"/>
        </a:p>
      </dgm:t>
    </dgm:pt>
    <dgm:pt modelId="{56AA8E8A-1B45-4F0F-A460-C6446B1D1EA7}" type="pres">
      <dgm:prSet presAssocID="{5099D75E-A823-4361-994E-8897F6CE8ECD}" presName="compositeShape" presStyleCnt="0">
        <dgm:presLayoutVars>
          <dgm:chMax val="7"/>
          <dgm:dir/>
          <dgm:resizeHandles val="exact"/>
        </dgm:presLayoutVars>
      </dgm:prSet>
      <dgm:spPr/>
    </dgm:pt>
    <dgm:pt modelId="{38183195-34B8-4986-B929-7336B595C8BD}" type="pres">
      <dgm:prSet presAssocID="{5099D75E-A823-4361-994E-8897F6CE8ECD}" presName="wedge1" presStyleLbl="node1" presStyleIdx="0" presStyleCnt="4"/>
      <dgm:spPr/>
      <dgm:t>
        <a:bodyPr/>
        <a:lstStyle/>
        <a:p>
          <a:endParaRPr lang="en-US"/>
        </a:p>
      </dgm:t>
    </dgm:pt>
    <dgm:pt modelId="{B03C8764-CBF1-472C-A412-DDEEAC5BA94B}" type="pres">
      <dgm:prSet presAssocID="{5099D75E-A823-4361-994E-8897F6CE8ECD}" presName="dummy1a" presStyleCnt="0"/>
      <dgm:spPr/>
    </dgm:pt>
    <dgm:pt modelId="{88333429-5C99-4656-902F-21B6CA19262D}" type="pres">
      <dgm:prSet presAssocID="{5099D75E-A823-4361-994E-8897F6CE8ECD}" presName="dummy1b" presStyleCnt="0"/>
      <dgm:spPr/>
    </dgm:pt>
    <dgm:pt modelId="{14C7C976-241C-435D-88AF-3FA30DF060D8}" type="pres">
      <dgm:prSet presAssocID="{5099D75E-A823-4361-994E-8897F6CE8ECD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8B0EA0-649B-4A60-B52C-066355A446E9}" type="pres">
      <dgm:prSet presAssocID="{5099D75E-A823-4361-994E-8897F6CE8ECD}" presName="wedge2" presStyleLbl="node1" presStyleIdx="1" presStyleCnt="4"/>
      <dgm:spPr/>
      <dgm:t>
        <a:bodyPr/>
        <a:lstStyle/>
        <a:p>
          <a:endParaRPr lang="en-US"/>
        </a:p>
      </dgm:t>
    </dgm:pt>
    <dgm:pt modelId="{FB670398-E941-438F-B649-AF6D350F6FE4}" type="pres">
      <dgm:prSet presAssocID="{5099D75E-A823-4361-994E-8897F6CE8ECD}" presName="dummy2a" presStyleCnt="0"/>
      <dgm:spPr/>
    </dgm:pt>
    <dgm:pt modelId="{66B3B4ED-E942-46C3-B120-F1C682858FA9}" type="pres">
      <dgm:prSet presAssocID="{5099D75E-A823-4361-994E-8897F6CE8ECD}" presName="dummy2b" presStyleCnt="0"/>
      <dgm:spPr/>
    </dgm:pt>
    <dgm:pt modelId="{ACE116B0-3F66-4D5E-B43A-6074E7BD2FFC}" type="pres">
      <dgm:prSet presAssocID="{5099D75E-A823-4361-994E-8897F6CE8ECD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8644E9-C664-4CD2-9D8E-FAE8D8BB0B5D}" type="pres">
      <dgm:prSet presAssocID="{5099D75E-A823-4361-994E-8897F6CE8ECD}" presName="wedge3" presStyleLbl="node1" presStyleIdx="2" presStyleCnt="4"/>
      <dgm:spPr/>
      <dgm:t>
        <a:bodyPr/>
        <a:lstStyle/>
        <a:p>
          <a:endParaRPr lang="en-US"/>
        </a:p>
      </dgm:t>
    </dgm:pt>
    <dgm:pt modelId="{B02CA10B-39B3-4AEE-9875-5516EF8BBB9C}" type="pres">
      <dgm:prSet presAssocID="{5099D75E-A823-4361-994E-8897F6CE8ECD}" presName="dummy3a" presStyleCnt="0"/>
      <dgm:spPr/>
    </dgm:pt>
    <dgm:pt modelId="{67926D51-99E9-4186-A228-311AC7B2A02D}" type="pres">
      <dgm:prSet presAssocID="{5099D75E-A823-4361-994E-8897F6CE8ECD}" presName="dummy3b" presStyleCnt="0"/>
      <dgm:spPr/>
    </dgm:pt>
    <dgm:pt modelId="{251548B2-6B1A-47D6-A83B-07F70FD95509}" type="pres">
      <dgm:prSet presAssocID="{5099D75E-A823-4361-994E-8897F6CE8ECD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7DF85C-839D-41E4-ABC3-564DA5399DA5}" type="pres">
      <dgm:prSet presAssocID="{5099D75E-A823-4361-994E-8897F6CE8ECD}" presName="wedge4" presStyleLbl="node1" presStyleIdx="3" presStyleCnt="4"/>
      <dgm:spPr/>
      <dgm:t>
        <a:bodyPr/>
        <a:lstStyle/>
        <a:p>
          <a:endParaRPr lang="en-US"/>
        </a:p>
      </dgm:t>
    </dgm:pt>
    <dgm:pt modelId="{17B0945F-5ED8-4147-87AA-9A05F5DA42CA}" type="pres">
      <dgm:prSet presAssocID="{5099D75E-A823-4361-994E-8897F6CE8ECD}" presName="dummy4a" presStyleCnt="0"/>
      <dgm:spPr/>
    </dgm:pt>
    <dgm:pt modelId="{0868ECD8-F24C-4097-BA92-DC8B05694023}" type="pres">
      <dgm:prSet presAssocID="{5099D75E-A823-4361-994E-8897F6CE8ECD}" presName="dummy4b" presStyleCnt="0"/>
      <dgm:spPr/>
    </dgm:pt>
    <dgm:pt modelId="{900513AC-84B9-4C0A-A97C-1C4240387DC9}" type="pres">
      <dgm:prSet presAssocID="{5099D75E-A823-4361-994E-8897F6CE8ECD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7B20BF-1258-4DB6-8454-D0C9E017361A}" type="pres">
      <dgm:prSet presAssocID="{3EA7301C-459B-4CC3-89E2-4E8E8F49829C}" presName="arrowWedge1" presStyleLbl="fgSibTrans2D1" presStyleIdx="0" presStyleCnt="4"/>
      <dgm:spPr/>
    </dgm:pt>
    <dgm:pt modelId="{92AA5DF7-B8F5-4650-80AF-A5B92375BC78}" type="pres">
      <dgm:prSet presAssocID="{31BFF7B8-00D7-4D66-9AF5-6F512ADBC534}" presName="arrowWedge2" presStyleLbl="fgSibTrans2D1" presStyleIdx="1" presStyleCnt="4"/>
      <dgm:spPr/>
    </dgm:pt>
    <dgm:pt modelId="{EEADB6D8-DB7F-44E6-A28E-374D456F8BA2}" type="pres">
      <dgm:prSet presAssocID="{588E69B2-30F2-42CA-BB7D-3EF331592C8E}" presName="arrowWedge3" presStyleLbl="fgSibTrans2D1" presStyleIdx="2" presStyleCnt="4"/>
      <dgm:spPr/>
    </dgm:pt>
    <dgm:pt modelId="{A2D7EEE4-40D6-4EF9-80C0-500DB85C385A}" type="pres">
      <dgm:prSet presAssocID="{5C523B5D-83EE-42AA-9AB7-CA8FB99089CF}" presName="arrowWedge4" presStyleLbl="fgSibTrans2D1" presStyleIdx="3" presStyleCnt="4"/>
      <dgm:spPr/>
    </dgm:pt>
  </dgm:ptLst>
  <dgm:cxnLst>
    <dgm:cxn modelId="{D892E61F-F125-4FBD-9438-9B843F161744}" type="presOf" srcId="{A9985861-0A0E-42BF-A25C-E942072F9008}" destId="{38183195-34B8-4986-B929-7336B595C8BD}" srcOrd="0" destOrd="0" presId="urn:microsoft.com/office/officeart/2005/8/layout/cycle8"/>
    <dgm:cxn modelId="{FC65786B-BBC5-4260-BBE2-CCD8206E9834}" srcId="{5099D75E-A823-4361-994E-8897F6CE8ECD}" destId="{A9985861-0A0E-42BF-A25C-E942072F9008}" srcOrd="0" destOrd="0" parTransId="{93DEB7B0-2F9F-4C2D-A1D8-A3A7ABD78C3A}" sibTransId="{3EA7301C-459B-4CC3-89E2-4E8E8F49829C}"/>
    <dgm:cxn modelId="{B87EF796-5CC7-49F1-9171-04E6288ED81F}" srcId="{5099D75E-A823-4361-994E-8897F6CE8ECD}" destId="{A367549C-BA99-4A35-865E-38321C60285E}" srcOrd="1" destOrd="0" parTransId="{0555D4E3-61D6-4E95-9552-F39098835273}" sibTransId="{31BFF7B8-00D7-4D66-9AF5-6F512ADBC534}"/>
    <dgm:cxn modelId="{1A43122A-09D4-4F86-83FD-E43CA9D6A5C4}" type="presOf" srcId="{421FA4CD-10D0-4267-A1F4-0F5376BB0F4B}" destId="{087DF85C-839D-41E4-ABC3-564DA5399DA5}" srcOrd="0" destOrd="0" presId="urn:microsoft.com/office/officeart/2005/8/layout/cycle8"/>
    <dgm:cxn modelId="{7A177B23-C0A3-4891-8E21-C72801F05AF2}" type="presOf" srcId="{5099D75E-A823-4361-994E-8897F6CE8ECD}" destId="{56AA8E8A-1B45-4F0F-A460-C6446B1D1EA7}" srcOrd="0" destOrd="0" presId="urn:microsoft.com/office/officeart/2005/8/layout/cycle8"/>
    <dgm:cxn modelId="{2FB95079-88D5-44E9-82B8-5AAC763C3A3D}" type="presOf" srcId="{A9985861-0A0E-42BF-A25C-E942072F9008}" destId="{14C7C976-241C-435D-88AF-3FA30DF060D8}" srcOrd="1" destOrd="0" presId="urn:microsoft.com/office/officeart/2005/8/layout/cycle8"/>
    <dgm:cxn modelId="{284D4EC7-4C8A-45E5-AB07-E7C5E69AF839}" type="presOf" srcId="{3BE585A2-0F0C-4B4E-B4F5-83352EA32D10}" destId="{E68644E9-C664-4CD2-9D8E-FAE8D8BB0B5D}" srcOrd="0" destOrd="0" presId="urn:microsoft.com/office/officeart/2005/8/layout/cycle8"/>
    <dgm:cxn modelId="{3949EC17-A936-4A94-86A8-0B5E68FF2790}" type="presOf" srcId="{A367549C-BA99-4A35-865E-38321C60285E}" destId="{ACE116B0-3F66-4D5E-B43A-6074E7BD2FFC}" srcOrd="1" destOrd="0" presId="urn:microsoft.com/office/officeart/2005/8/layout/cycle8"/>
    <dgm:cxn modelId="{DA20F7A9-6A15-42D3-83CE-B33591FFAC3C}" srcId="{5099D75E-A823-4361-994E-8897F6CE8ECD}" destId="{3BE585A2-0F0C-4B4E-B4F5-83352EA32D10}" srcOrd="2" destOrd="0" parTransId="{1F465E77-158C-45BC-BAE7-3CF1909AC355}" sibTransId="{588E69B2-30F2-42CA-BB7D-3EF331592C8E}"/>
    <dgm:cxn modelId="{904350B2-BA72-4E4D-B60D-5B49F7BF17A4}" type="presOf" srcId="{A367549C-BA99-4A35-865E-38321C60285E}" destId="{EC8B0EA0-649B-4A60-B52C-066355A446E9}" srcOrd="0" destOrd="0" presId="urn:microsoft.com/office/officeart/2005/8/layout/cycle8"/>
    <dgm:cxn modelId="{38615E73-06F4-42E2-BEA1-6A43A4EB650A}" type="presOf" srcId="{3BE585A2-0F0C-4B4E-B4F5-83352EA32D10}" destId="{251548B2-6B1A-47D6-A83B-07F70FD95509}" srcOrd="1" destOrd="0" presId="urn:microsoft.com/office/officeart/2005/8/layout/cycle8"/>
    <dgm:cxn modelId="{DC084F21-9F03-4FF4-8B0C-E73737C9635B}" type="presOf" srcId="{421FA4CD-10D0-4267-A1F4-0F5376BB0F4B}" destId="{900513AC-84B9-4C0A-A97C-1C4240387DC9}" srcOrd="1" destOrd="0" presId="urn:microsoft.com/office/officeart/2005/8/layout/cycle8"/>
    <dgm:cxn modelId="{910E3BE8-539F-41B5-97CA-881ACEA697BF}" srcId="{5099D75E-A823-4361-994E-8897F6CE8ECD}" destId="{421FA4CD-10D0-4267-A1F4-0F5376BB0F4B}" srcOrd="3" destOrd="0" parTransId="{DDDE456D-3ABB-4548-AA31-6664CEE2FE35}" sibTransId="{5C523B5D-83EE-42AA-9AB7-CA8FB99089CF}"/>
    <dgm:cxn modelId="{423F2B6D-7347-452E-B881-B082DE8BAF8C}" type="presParOf" srcId="{56AA8E8A-1B45-4F0F-A460-C6446B1D1EA7}" destId="{38183195-34B8-4986-B929-7336B595C8BD}" srcOrd="0" destOrd="0" presId="urn:microsoft.com/office/officeart/2005/8/layout/cycle8"/>
    <dgm:cxn modelId="{2D901C89-24FE-48CA-8B94-CA5D02941575}" type="presParOf" srcId="{56AA8E8A-1B45-4F0F-A460-C6446B1D1EA7}" destId="{B03C8764-CBF1-472C-A412-DDEEAC5BA94B}" srcOrd="1" destOrd="0" presId="urn:microsoft.com/office/officeart/2005/8/layout/cycle8"/>
    <dgm:cxn modelId="{D2832812-CF43-4332-B1B3-C7F271D6B276}" type="presParOf" srcId="{56AA8E8A-1B45-4F0F-A460-C6446B1D1EA7}" destId="{88333429-5C99-4656-902F-21B6CA19262D}" srcOrd="2" destOrd="0" presId="urn:microsoft.com/office/officeart/2005/8/layout/cycle8"/>
    <dgm:cxn modelId="{C9AA3DAA-9B13-49D2-B76E-91B9EA599086}" type="presParOf" srcId="{56AA8E8A-1B45-4F0F-A460-C6446B1D1EA7}" destId="{14C7C976-241C-435D-88AF-3FA30DF060D8}" srcOrd="3" destOrd="0" presId="urn:microsoft.com/office/officeart/2005/8/layout/cycle8"/>
    <dgm:cxn modelId="{6C77BC4D-D5C5-4199-84D0-C20545711AC0}" type="presParOf" srcId="{56AA8E8A-1B45-4F0F-A460-C6446B1D1EA7}" destId="{EC8B0EA0-649B-4A60-B52C-066355A446E9}" srcOrd="4" destOrd="0" presId="urn:microsoft.com/office/officeart/2005/8/layout/cycle8"/>
    <dgm:cxn modelId="{99BD46BB-274A-4A44-B983-99F78F8AA177}" type="presParOf" srcId="{56AA8E8A-1B45-4F0F-A460-C6446B1D1EA7}" destId="{FB670398-E941-438F-B649-AF6D350F6FE4}" srcOrd="5" destOrd="0" presId="urn:microsoft.com/office/officeart/2005/8/layout/cycle8"/>
    <dgm:cxn modelId="{3CAA89A0-ECAC-4B54-B7C3-624C734D9D27}" type="presParOf" srcId="{56AA8E8A-1B45-4F0F-A460-C6446B1D1EA7}" destId="{66B3B4ED-E942-46C3-B120-F1C682858FA9}" srcOrd="6" destOrd="0" presId="urn:microsoft.com/office/officeart/2005/8/layout/cycle8"/>
    <dgm:cxn modelId="{CFEEADF1-C5DE-45A3-ABD3-79DABEF4C645}" type="presParOf" srcId="{56AA8E8A-1B45-4F0F-A460-C6446B1D1EA7}" destId="{ACE116B0-3F66-4D5E-B43A-6074E7BD2FFC}" srcOrd="7" destOrd="0" presId="urn:microsoft.com/office/officeart/2005/8/layout/cycle8"/>
    <dgm:cxn modelId="{1A08877D-C4DA-4D39-9045-22575662CC20}" type="presParOf" srcId="{56AA8E8A-1B45-4F0F-A460-C6446B1D1EA7}" destId="{E68644E9-C664-4CD2-9D8E-FAE8D8BB0B5D}" srcOrd="8" destOrd="0" presId="urn:microsoft.com/office/officeart/2005/8/layout/cycle8"/>
    <dgm:cxn modelId="{F10012BB-E313-42C1-AC2C-FE9F2BC82CBA}" type="presParOf" srcId="{56AA8E8A-1B45-4F0F-A460-C6446B1D1EA7}" destId="{B02CA10B-39B3-4AEE-9875-5516EF8BBB9C}" srcOrd="9" destOrd="0" presId="urn:microsoft.com/office/officeart/2005/8/layout/cycle8"/>
    <dgm:cxn modelId="{EFCBDDC5-2F7D-4D34-944D-A2DE3C1AF1C4}" type="presParOf" srcId="{56AA8E8A-1B45-4F0F-A460-C6446B1D1EA7}" destId="{67926D51-99E9-4186-A228-311AC7B2A02D}" srcOrd="10" destOrd="0" presId="urn:microsoft.com/office/officeart/2005/8/layout/cycle8"/>
    <dgm:cxn modelId="{3E28C918-5D16-4E7B-9ABF-C96039372DFF}" type="presParOf" srcId="{56AA8E8A-1B45-4F0F-A460-C6446B1D1EA7}" destId="{251548B2-6B1A-47D6-A83B-07F70FD95509}" srcOrd="11" destOrd="0" presId="urn:microsoft.com/office/officeart/2005/8/layout/cycle8"/>
    <dgm:cxn modelId="{95BD4552-31FC-4201-952F-FD35763BF948}" type="presParOf" srcId="{56AA8E8A-1B45-4F0F-A460-C6446B1D1EA7}" destId="{087DF85C-839D-41E4-ABC3-564DA5399DA5}" srcOrd="12" destOrd="0" presId="urn:microsoft.com/office/officeart/2005/8/layout/cycle8"/>
    <dgm:cxn modelId="{B46BC112-D6CE-4E97-82A0-26409F3036F0}" type="presParOf" srcId="{56AA8E8A-1B45-4F0F-A460-C6446B1D1EA7}" destId="{17B0945F-5ED8-4147-87AA-9A05F5DA42CA}" srcOrd="13" destOrd="0" presId="urn:microsoft.com/office/officeart/2005/8/layout/cycle8"/>
    <dgm:cxn modelId="{BE51A7D0-4587-4CA4-AA04-DC56362D5BC8}" type="presParOf" srcId="{56AA8E8A-1B45-4F0F-A460-C6446B1D1EA7}" destId="{0868ECD8-F24C-4097-BA92-DC8B05694023}" srcOrd="14" destOrd="0" presId="urn:microsoft.com/office/officeart/2005/8/layout/cycle8"/>
    <dgm:cxn modelId="{CC2B7D28-A712-4A1D-A1CF-D7588B6145A9}" type="presParOf" srcId="{56AA8E8A-1B45-4F0F-A460-C6446B1D1EA7}" destId="{900513AC-84B9-4C0A-A97C-1C4240387DC9}" srcOrd="15" destOrd="0" presId="urn:microsoft.com/office/officeart/2005/8/layout/cycle8"/>
    <dgm:cxn modelId="{C77061B7-F315-4E6A-913A-8215765B15BD}" type="presParOf" srcId="{56AA8E8A-1B45-4F0F-A460-C6446B1D1EA7}" destId="{527B20BF-1258-4DB6-8454-D0C9E017361A}" srcOrd="16" destOrd="0" presId="urn:microsoft.com/office/officeart/2005/8/layout/cycle8"/>
    <dgm:cxn modelId="{A952F16F-1169-4CFA-BC99-4C357CAA1C33}" type="presParOf" srcId="{56AA8E8A-1B45-4F0F-A460-C6446B1D1EA7}" destId="{92AA5DF7-B8F5-4650-80AF-A5B92375BC78}" srcOrd="17" destOrd="0" presId="urn:microsoft.com/office/officeart/2005/8/layout/cycle8"/>
    <dgm:cxn modelId="{F38FE456-738F-4D46-ADCF-3F00E4D3C021}" type="presParOf" srcId="{56AA8E8A-1B45-4F0F-A460-C6446B1D1EA7}" destId="{EEADB6D8-DB7F-44E6-A28E-374D456F8BA2}" srcOrd="18" destOrd="0" presId="urn:microsoft.com/office/officeart/2005/8/layout/cycle8"/>
    <dgm:cxn modelId="{61DCF4FC-67F0-4FED-82CB-776D6957753B}" type="presParOf" srcId="{56AA8E8A-1B45-4F0F-A460-C6446B1D1EA7}" destId="{A2D7EEE4-40D6-4EF9-80C0-500DB85C385A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8FF86-0437-4B79-8039-6A323EBDC735}">
      <dsp:nvSpPr>
        <dsp:cNvPr id="0" name=""/>
        <dsp:cNvSpPr/>
      </dsp:nvSpPr>
      <dsp:spPr>
        <a:xfrm>
          <a:off x="1041" y="216544"/>
          <a:ext cx="4063007" cy="2437804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Ensuring triage, </a:t>
          </a:r>
          <a:r>
            <a:rPr lang="en-US" sz="2800" b="1" kern="1200" dirty="0" smtClean="0">
              <a:latin typeface="+mn-lt"/>
            </a:rPr>
            <a:t>early</a:t>
          </a:r>
          <a:r>
            <a:rPr lang="en-US" sz="2800" b="1" kern="1200" dirty="0" smtClean="0"/>
            <a:t> recognition, and source control </a:t>
          </a:r>
          <a:endParaRPr lang="en-US" sz="2800" b="1" kern="1200" dirty="0"/>
        </a:p>
      </dsp:txBody>
      <dsp:txXfrm>
        <a:off x="1041" y="216544"/>
        <a:ext cx="4063007" cy="2437804"/>
      </dsp:txXfrm>
    </dsp:sp>
    <dsp:sp modelId="{E1FB8BDC-B6CD-4824-8ACF-78BDAD5F58BE}">
      <dsp:nvSpPr>
        <dsp:cNvPr id="0" name=""/>
        <dsp:cNvSpPr/>
      </dsp:nvSpPr>
      <dsp:spPr>
        <a:xfrm>
          <a:off x="4470350" y="216544"/>
          <a:ext cx="4063007" cy="2437804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Applying standard precautions for all patients</a:t>
          </a:r>
          <a:endParaRPr lang="en-US" sz="2800" b="1" kern="1200" dirty="0"/>
        </a:p>
      </dsp:txBody>
      <dsp:txXfrm>
        <a:off x="4470350" y="216544"/>
        <a:ext cx="4063007" cy="2437804"/>
      </dsp:txXfrm>
    </dsp:sp>
    <dsp:sp modelId="{4BBE99A6-745E-4077-BBEB-320E29BFCC31}">
      <dsp:nvSpPr>
        <dsp:cNvPr id="0" name=""/>
        <dsp:cNvSpPr/>
      </dsp:nvSpPr>
      <dsp:spPr>
        <a:xfrm>
          <a:off x="1041" y="3060650"/>
          <a:ext cx="4063007" cy="2437804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Implementing administrative controls</a:t>
          </a:r>
          <a:endParaRPr lang="en-US" sz="2800" b="1" kern="1200" dirty="0"/>
        </a:p>
      </dsp:txBody>
      <dsp:txXfrm>
        <a:off x="1041" y="3060650"/>
        <a:ext cx="4063007" cy="2437804"/>
      </dsp:txXfrm>
    </dsp:sp>
    <dsp:sp modelId="{5B7C8AB0-89EA-4369-B3AF-0322F57F7535}">
      <dsp:nvSpPr>
        <dsp:cNvPr id="0" name=""/>
        <dsp:cNvSpPr/>
      </dsp:nvSpPr>
      <dsp:spPr>
        <a:xfrm>
          <a:off x="4470350" y="3060650"/>
          <a:ext cx="4063007" cy="2437804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Using environmental and engineering controls</a:t>
          </a:r>
          <a:endParaRPr lang="en-US" sz="2800" b="1" kern="1200" dirty="0"/>
        </a:p>
      </dsp:txBody>
      <dsp:txXfrm>
        <a:off x="4470350" y="3060650"/>
        <a:ext cx="4063007" cy="24378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83195-34B8-4986-B929-7336B595C8BD}">
      <dsp:nvSpPr>
        <dsp:cNvPr id="0" name=""/>
        <dsp:cNvSpPr/>
      </dsp:nvSpPr>
      <dsp:spPr>
        <a:xfrm>
          <a:off x="2118198" y="321793"/>
          <a:ext cx="4331208" cy="4331208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rlito"/>
              <a:cs typeface="Carlito"/>
            </a:rPr>
            <a:t>Admit  </a:t>
          </a:r>
          <a:r>
            <a:rPr lang="en-US" sz="2400" kern="1200" spc="-5" dirty="0" smtClean="0">
              <a:latin typeface="Carlito"/>
              <a:cs typeface="Carlito"/>
            </a:rPr>
            <a:t>patients</a:t>
          </a:r>
          <a:r>
            <a:rPr lang="en-US" sz="2400" kern="1200" spc="-85" dirty="0" smtClean="0">
              <a:latin typeface="Carlito"/>
              <a:cs typeface="Carlito"/>
            </a:rPr>
            <a:t> </a:t>
          </a:r>
          <a:r>
            <a:rPr lang="en-US" sz="2400" kern="1200" spc="-10" dirty="0" smtClean="0">
              <a:latin typeface="Carlito"/>
              <a:cs typeface="Carlito"/>
            </a:rPr>
            <a:t>to  dedicated  area</a:t>
          </a:r>
          <a:endParaRPr lang="en-US" sz="2400" kern="1200" dirty="0"/>
        </a:p>
      </dsp:txBody>
      <dsp:txXfrm>
        <a:off x="4417348" y="1219488"/>
        <a:ext cx="1598422" cy="1185926"/>
      </dsp:txXfrm>
    </dsp:sp>
    <dsp:sp modelId="{EC8B0EA0-649B-4A60-B52C-066355A446E9}">
      <dsp:nvSpPr>
        <dsp:cNvPr id="0" name=""/>
        <dsp:cNvSpPr/>
      </dsp:nvSpPr>
      <dsp:spPr>
        <a:xfrm>
          <a:off x="2118198" y="467198"/>
          <a:ext cx="4331208" cy="4331208"/>
        </a:xfrm>
        <a:prstGeom prst="pie">
          <a:avLst>
            <a:gd name="adj1" fmla="val 0"/>
            <a:gd name="adj2" fmla="val 5400000"/>
          </a:avLst>
        </a:prstGeom>
        <a:solidFill>
          <a:schemeClr val="accent2">
            <a:hueOff val="-245742"/>
            <a:satOff val="29557"/>
            <a:lumOff val="3399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pc="-5" dirty="0" smtClean="0">
              <a:latin typeface="Carlito"/>
              <a:cs typeface="Carlito"/>
            </a:rPr>
            <a:t>Specific case  </a:t>
          </a:r>
          <a:r>
            <a:rPr lang="en-US" sz="2000" kern="1200" dirty="0" smtClean="0">
              <a:latin typeface="Carlito"/>
              <a:cs typeface="Carlito"/>
            </a:rPr>
            <a:t>and </a:t>
          </a:r>
          <a:r>
            <a:rPr lang="en-US" sz="2000" kern="1200" spc="-10" dirty="0" smtClean="0">
              <a:latin typeface="Carlito"/>
              <a:cs typeface="Carlito"/>
            </a:rPr>
            <a:t>clinical  </a:t>
          </a:r>
          <a:r>
            <a:rPr lang="en-US" sz="2000" kern="1200" dirty="0" smtClean="0">
              <a:latin typeface="Carlito"/>
              <a:cs typeface="Carlito"/>
            </a:rPr>
            <a:t>ma</a:t>
          </a:r>
          <a:r>
            <a:rPr lang="en-US" sz="2000" kern="1200" spc="5" dirty="0" smtClean="0">
              <a:latin typeface="Carlito"/>
              <a:cs typeface="Carlito"/>
            </a:rPr>
            <a:t>n</a:t>
          </a:r>
          <a:r>
            <a:rPr lang="en-US" sz="2000" kern="1200" dirty="0" smtClean="0">
              <a:latin typeface="Carlito"/>
              <a:cs typeface="Carlito"/>
            </a:rPr>
            <a:t>a</a:t>
          </a:r>
          <a:r>
            <a:rPr lang="en-US" sz="2000" kern="1200" spc="-10" dirty="0" smtClean="0">
              <a:latin typeface="Carlito"/>
              <a:cs typeface="Carlito"/>
            </a:rPr>
            <a:t>g</a:t>
          </a:r>
          <a:r>
            <a:rPr lang="en-US" sz="2000" kern="1200" dirty="0" smtClean="0">
              <a:latin typeface="Carlito"/>
              <a:cs typeface="Carlito"/>
            </a:rPr>
            <a:t>em</a:t>
          </a:r>
          <a:r>
            <a:rPr lang="en-US" sz="2000" kern="1200" spc="5" dirty="0" smtClean="0">
              <a:latin typeface="Carlito"/>
              <a:cs typeface="Carlito"/>
            </a:rPr>
            <a:t>e</a:t>
          </a:r>
          <a:r>
            <a:rPr lang="en-US" sz="2000" kern="1200" spc="-10" dirty="0" smtClean="0">
              <a:latin typeface="Carlito"/>
              <a:cs typeface="Carlito"/>
            </a:rPr>
            <a:t>n</a:t>
          </a:r>
          <a:r>
            <a:rPr lang="en-US" sz="2000" kern="1200" dirty="0" smtClean="0">
              <a:latin typeface="Carlito"/>
              <a:cs typeface="Carlito"/>
            </a:rPr>
            <a:t>t  </a:t>
          </a:r>
          <a:r>
            <a:rPr lang="en-US" sz="2000" kern="1200" spc="-15" dirty="0" smtClean="0">
              <a:latin typeface="Carlito"/>
              <a:cs typeface="Carlito"/>
            </a:rPr>
            <a:t>protocols</a:t>
          </a:r>
          <a:endParaRPr lang="en-US" sz="2000" kern="1200" dirty="0"/>
        </a:p>
      </dsp:txBody>
      <dsp:txXfrm>
        <a:off x="4417348" y="2714786"/>
        <a:ext cx="1598422" cy="1185926"/>
      </dsp:txXfrm>
    </dsp:sp>
    <dsp:sp modelId="{E68644E9-C664-4CD2-9D8E-FAE8D8BB0B5D}">
      <dsp:nvSpPr>
        <dsp:cNvPr id="0" name=""/>
        <dsp:cNvSpPr/>
      </dsp:nvSpPr>
      <dsp:spPr>
        <a:xfrm>
          <a:off x="1972793" y="467198"/>
          <a:ext cx="4331208" cy="4331208"/>
        </a:xfrm>
        <a:prstGeom prst="pie">
          <a:avLst>
            <a:gd name="adj1" fmla="val 5400000"/>
            <a:gd name="adj2" fmla="val 10800000"/>
          </a:avLst>
        </a:prstGeom>
        <a:solidFill>
          <a:schemeClr val="accent2">
            <a:hueOff val="-491484"/>
            <a:satOff val="59113"/>
            <a:lumOff val="6797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spc="-20" dirty="0" smtClean="0">
            <a:latin typeface="Carlito"/>
            <a:cs typeface="Carlito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pc="-20" dirty="0" smtClean="0">
              <a:latin typeface="Carlito"/>
              <a:cs typeface="Carlito"/>
            </a:rPr>
            <a:t>Safe</a:t>
          </a:r>
          <a:r>
            <a:rPr lang="en-US" sz="2000" kern="1200" spc="-50" dirty="0" smtClean="0">
              <a:latin typeface="Carlito"/>
              <a:cs typeface="Carlito"/>
            </a:rPr>
            <a:t> </a:t>
          </a:r>
          <a:r>
            <a:rPr lang="en-US" sz="2000" kern="1200" spc="-10" dirty="0" smtClean="0">
              <a:latin typeface="Carlito"/>
              <a:cs typeface="Carlito"/>
            </a:rPr>
            <a:t>transport  </a:t>
          </a:r>
          <a:r>
            <a:rPr lang="en-US" sz="2000" kern="1200" dirty="0" smtClean="0">
              <a:latin typeface="Carlito"/>
              <a:cs typeface="Carlito"/>
            </a:rPr>
            <a:t>and </a:t>
          </a:r>
          <a:r>
            <a:rPr lang="en-US" sz="2000" kern="1200" spc="-10" dirty="0" smtClean="0">
              <a:latin typeface="Carlito"/>
              <a:cs typeface="Carlito"/>
            </a:rPr>
            <a:t>discharge  </a:t>
          </a:r>
          <a:r>
            <a:rPr lang="en-US" sz="2000" kern="1200" spc="-5" dirty="0" smtClean="0">
              <a:latin typeface="Carlito"/>
              <a:cs typeface="Carlito"/>
            </a:rPr>
            <a:t>home</a:t>
          </a:r>
          <a:endParaRPr lang="en-US" sz="2000" kern="1200" dirty="0"/>
        </a:p>
      </dsp:txBody>
      <dsp:txXfrm>
        <a:off x="2406429" y="2714786"/>
        <a:ext cx="1598422" cy="1185926"/>
      </dsp:txXfrm>
    </dsp:sp>
    <dsp:sp modelId="{087DF85C-839D-41E4-ABC3-564DA5399DA5}">
      <dsp:nvSpPr>
        <dsp:cNvPr id="0" name=""/>
        <dsp:cNvSpPr/>
      </dsp:nvSpPr>
      <dsp:spPr>
        <a:xfrm>
          <a:off x="1972793" y="321793"/>
          <a:ext cx="4331208" cy="4331208"/>
        </a:xfrm>
        <a:prstGeom prst="pie">
          <a:avLst>
            <a:gd name="adj1" fmla="val 10800000"/>
            <a:gd name="adj2" fmla="val 16200000"/>
          </a:avLst>
        </a:prstGeom>
        <a:solidFill>
          <a:schemeClr val="accent2">
            <a:hueOff val="-737226"/>
            <a:satOff val="88670"/>
            <a:lumOff val="10196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pc="-5" dirty="0" smtClean="0">
              <a:latin typeface="Carlito"/>
              <a:cs typeface="Carlito"/>
            </a:rPr>
            <a:t>Timely</a:t>
          </a:r>
          <a:r>
            <a:rPr lang="en-US" sz="2000" kern="1200" spc="-80" dirty="0" smtClean="0">
              <a:latin typeface="Carlito"/>
              <a:cs typeface="Carlito"/>
            </a:rPr>
            <a:t> </a:t>
          </a:r>
          <a:r>
            <a:rPr lang="en-US" sz="2000" kern="1200" dirty="0" smtClean="0">
              <a:latin typeface="Carlito"/>
              <a:cs typeface="Carlito"/>
            </a:rPr>
            <a:t>and  </a:t>
          </a:r>
          <a:r>
            <a:rPr lang="en-US" sz="2000" kern="1200" spc="-15" dirty="0" smtClean="0">
              <a:latin typeface="Carlito"/>
              <a:cs typeface="Carlito"/>
            </a:rPr>
            <a:t>effective  </a:t>
          </a:r>
          <a:r>
            <a:rPr lang="en-US" sz="2000" kern="1200" spc="-5" dirty="0" smtClean="0">
              <a:latin typeface="Carlito"/>
              <a:cs typeface="Carlito"/>
            </a:rPr>
            <a:t>triage </a:t>
          </a:r>
          <a:r>
            <a:rPr lang="en-US" sz="2000" kern="1200" dirty="0" smtClean="0">
              <a:latin typeface="Carlito"/>
              <a:cs typeface="Carlito"/>
            </a:rPr>
            <a:t>and  </a:t>
          </a:r>
          <a:r>
            <a:rPr lang="en-US" sz="2000" kern="1200" spc="-10" dirty="0" smtClean="0">
              <a:latin typeface="Carlito"/>
              <a:cs typeface="Carlito"/>
            </a:rPr>
            <a:t>infection  </a:t>
          </a:r>
          <a:r>
            <a:rPr lang="en-US" sz="2000" kern="1200" spc="-15" dirty="0" smtClean="0">
              <a:latin typeface="Carlito"/>
              <a:cs typeface="Carlito"/>
            </a:rPr>
            <a:t>control</a:t>
          </a:r>
          <a:endParaRPr lang="en-US" sz="2000" kern="1200" dirty="0">
            <a:latin typeface="Carlito"/>
            <a:cs typeface="Carlito"/>
          </a:endParaRPr>
        </a:p>
      </dsp:txBody>
      <dsp:txXfrm>
        <a:off x="2406429" y="1219488"/>
        <a:ext cx="1598422" cy="1185926"/>
      </dsp:txXfrm>
    </dsp:sp>
    <dsp:sp modelId="{527B20BF-1258-4DB6-8454-D0C9E017361A}">
      <dsp:nvSpPr>
        <dsp:cNvPr id="0" name=""/>
        <dsp:cNvSpPr/>
      </dsp:nvSpPr>
      <dsp:spPr>
        <a:xfrm>
          <a:off x="1850076" y="53671"/>
          <a:ext cx="4867452" cy="4867452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A5DF7-B8F5-4650-80AF-A5B92375BC78}">
      <dsp:nvSpPr>
        <dsp:cNvPr id="0" name=""/>
        <dsp:cNvSpPr/>
      </dsp:nvSpPr>
      <dsp:spPr>
        <a:xfrm>
          <a:off x="1850076" y="199076"/>
          <a:ext cx="4867452" cy="4867452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2">
            <a:hueOff val="-245742"/>
            <a:satOff val="29557"/>
            <a:lumOff val="33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ADB6D8-DB7F-44E6-A28E-374D456F8BA2}">
      <dsp:nvSpPr>
        <dsp:cNvPr id="0" name=""/>
        <dsp:cNvSpPr/>
      </dsp:nvSpPr>
      <dsp:spPr>
        <a:xfrm>
          <a:off x="1704671" y="199076"/>
          <a:ext cx="4867452" cy="4867452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2">
            <a:hueOff val="-491484"/>
            <a:satOff val="59113"/>
            <a:lumOff val="67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7EEE4-40D6-4EF9-80C0-500DB85C385A}">
      <dsp:nvSpPr>
        <dsp:cNvPr id="0" name=""/>
        <dsp:cNvSpPr/>
      </dsp:nvSpPr>
      <dsp:spPr>
        <a:xfrm>
          <a:off x="1704671" y="53671"/>
          <a:ext cx="4867452" cy="4867452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2">
            <a:hueOff val="-737226"/>
            <a:satOff val="88670"/>
            <a:lumOff val="10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B2849-A59E-45D0-953E-46D4F0638AE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E9463-3271-4483-9377-2531C9922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0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E9463-3271-4483-9377-2531C9922B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9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hyperlink" Target="https://www.who.int/infection-prevention/tools/injections/training-education/en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odoni MT Black" panose="02070A03080606020203" pitchFamily="18" charset="0"/>
                <a:cs typeface="Aharoni" panose="02010803020104030203" pitchFamily="2" charset="-79"/>
              </a:rPr>
              <a:t>PREVENTION OF COVID 19 </a:t>
            </a:r>
            <a:br>
              <a:rPr lang="en-US" dirty="0" smtClean="0">
                <a:latin typeface="Bodoni MT Black" panose="02070A03080606020203" pitchFamily="18" charset="0"/>
                <a:cs typeface="Aharoni" panose="02010803020104030203" pitchFamily="2" charset="-79"/>
              </a:rPr>
            </a:br>
            <a:r>
              <a:rPr lang="en-US" dirty="0" smtClean="0">
                <a:latin typeface="Bodoni MT Black" panose="02070A03080606020203" pitchFamily="18" charset="0"/>
                <a:cs typeface="Aharoni" panose="02010803020104030203" pitchFamily="2" charset="-79"/>
              </a:rPr>
              <a:t>(HOSPITAL </a:t>
            </a:r>
            <a:r>
              <a:rPr lang="en-US" sz="4800" dirty="0" smtClean="0">
                <a:latin typeface="Bodoni MT Black" panose="02070A03080606020203" pitchFamily="18" charset="0"/>
                <a:cs typeface="Aharoni" panose="02010803020104030203" pitchFamily="2" charset="-79"/>
              </a:rPr>
              <a:t>SETTING</a:t>
            </a:r>
            <a:r>
              <a:rPr lang="en-US" dirty="0" smtClean="0">
                <a:latin typeface="Bodoni MT Black" panose="02070A03080606020203" pitchFamily="18" charset="0"/>
                <a:cs typeface="Aharoni" panose="02010803020104030203" pitchFamily="2" charset="-79"/>
              </a:rPr>
              <a:t>)</a:t>
            </a:r>
            <a:endParaRPr lang="en-US" dirty="0"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4191000" cy="2286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67200"/>
            <a:ext cx="4038600" cy="224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48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524000"/>
            <a:ext cx="8305799" cy="51520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469900" indent="-457200" algn="just">
              <a:lnSpc>
                <a:spcPct val="150000"/>
              </a:lnSpc>
              <a:spcBef>
                <a:spcPts val="9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171717"/>
                </a:solidFill>
                <a:latin typeface="Arial"/>
                <a:cs typeface="Arial"/>
              </a:rPr>
              <a:t>Hand</a:t>
            </a:r>
            <a:r>
              <a:rPr sz="2400" spc="1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71717"/>
                </a:solidFill>
                <a:latin typeface="Arial"/>
                <a:cs typeface="Arial"/>
              </a:rPr>
              <a:t>hygiene</a:t>
            </a:r>
            <a:endParaRPr sz="2400" dirty="0">
              <a:latin typeface="Arial"/>
              <a:cs typeface="Arial"/>
            </a:endParaRPr>
          </a:p>
          <a:p>
            <a:pPr marL="469900" indent="-457200" algn="just">
              <a:lnSpc>
                <a:spcPct val="150000"/>
              </a:lnSpc>
              <a:spcBef>
                <a:spcPts val="6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Respiratory </a:t>
            </a:r>
            <a:r>
              <a:rPr sz="2400" spc="-5" dirty="0">
                <a:solidFill>
                  <a:srgbClr val="171717"/>
                </a:solidFill>
                <a:latin typeface="Arial"/>
                <a:cs typeface="Arial"/>
              </a:rPr>
              <a:t>hygiene (cough</a:t>
            </a:r>
            <a:r>
              <a:rPr sz="2400" spc="25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etiquette)</a:t>
            </a:r>
            <a:endParaRPr sz="2400" dirty="0">
              <a:latin typeface="Arial"/>
              <a:cs typeface="Arial"/>
            </a:endParaRPr>
          </a:p>
          <a:p>
            <a:pPr marL="469900" indent="-457200" algn="just">
              <a:lnSpc>
                <a:spcPct val="150000"/>
              </a:lnSpc>
              <a:spcBef>
                <a:spcPts val="7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10" dirty="0">
                <a:solidFill>
                  <a:srgbClr val="171717"/>
                </a:solidFill>
                <a:latin typeface="Arial"/>
                <a:cs typeface="Arial"/>
              </a:rPr>
              <a:t>PPE </a:t>
            </a: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according to </a:t>
            </a:r>
            <a:r>
              <a:rPr sz="2400" spc="-5" dirty="0">
                <a:solidFill>
                  <a:srgbClr val="171717"/>
                </a:solidFill>
                <a:latin typeface="Arial"/>
                <a:cs typeface="Arial"/>
              </a:rPr>
              <a:t>the</a:t>
            </a:r>
            <a:r>
              <a:rPr sz="2400" spc="-2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risk</a:t>
            </a:r>
            <a:endParaRPr sz="2400" dirty="0">
              <a:latin typeface="Arial"/>
              <a:cs typeface="Arial"/>
            </a:endParaRPr>
          </a:p>
          <a:p>
            <a:pPr marL="469900" marR="5080" indent="-457200" algn="just">
              <a:lnSpc>
                <a:spcPct val="150000"/>
              </a:lnSpc>
              <a:spcBef>
                <a:spcPts val="44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171717"/>
                </a:solidFill>
                <a:latin typeface="Arial"/>
                <a:cs typeface="Arial"/>
              </a:rPr>
              <a:t>Safe </a:t>
            </a: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injection practices, </a:t>
            </a:r>
            <a:r>
              <a:rPr sz="2400" spc="-5" dirty="0">
                <a:solidFill>
                  <a:srgbClr val="171717"/>
                </a:solidFill>
                <a:latin typeface="Arial"/>
                <a:cs typeface="Arial"/>
              </a:rPr>
              <a:t>sharps management and </a:t>
            </a: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injury  </a:t>
            </a:r>
            <a:r>
              <a:rPr sz="2400" spc="-5" dirty="0">
                <a:solidFill>
                  <a:srgbClr val="171717"/>
                </a:solidFill>
                <a:latin typeface="Arial"/>
                <a:cs typeface="Arial"/>
              </a:rPr>
              <a:t>prevention</a:t>
            </a:r>
            <a:endParaRPr sz="2400" dirty="0">
              <a:latin typeface="Arial"/>
              <a:cs typeface="Arial"/>
            </a:endParaRPr>
          </a:p>
          <a:p>
            <a:pPr marL="469900" marR="119380" indent="-457200" algn="just">
              <a:lnSpc>
                <a:spcPct val="150000"/>
              </a:lnSpc>
              <a:spcBef>
                <a:spcPts val="40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lang="en-US" sz="2400" dirty="0" smtClean="0">
                <a:solidFill>
                  <a:srgbClr val="171717"/>
                </a:solidFill>
                <a:latin typeface="Arial"/>
                <a:cs typeface="Arial"/>
              </a:rPr>
              <a:t>Cl</a:t>
            </a:r>
            <a:r>
              <a:rPr sz="2400" dirty="0" smtClean="0">
                <a:solidFill>
                  <a:srgbClr val="171717"/>
                </a:solidFill>
                <a:latin typeface="Arial"/>
                <a:cs typeface="Arial"/>
              </a:rPr>
              <a:t>eaning </a:t>
            </a:r>
            <a:r>
              <a:rPr sz="2400" spc="-5" dirty="0">
                <a:solidFill>
                  <a:srgbClr val="171717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disinfection </a:t>
            </a:r>
            <a:r>
              <a:rPr sz="2400" spc="-5" dirty="0">
                <a:solidFill>
                  <a:srgbClr val="171717"/>
                </a:solidFill>
                <a:latin typeface="Arial"/>
                <a:cs typeface="Arial"/>
              </a:rPr>
              <a:t>of </a:t>
            </a: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patient care  </a:t>
            </a:r>
            <a:r>
              <a:rPr sz="2400" spc="-5" dirty="0">
                <a:solidFill>
                  <a:srgbClr val="171717"/>
                </a:solidFill>
                <a:latin typeface="Arial"/>
                <a:cs typeface="Arial"/>
              </a:rPr>
              <a:t>equipment</a:t>
            </a:r>
            <a:endParaRPr sz="2400" dirty="0">
              <a:latin typeface="Arial"/>
              <a:cs typeface="Arial"/>
            </a:endParaRPr>
          </a:p>
          <a:p>
            <a:pPr marL="469900" indent="-457200" algn="just">
              <a:lnSpc>
                <a:spcPct val="150000"/>
              </a:lnSpc>
              <a:spcBef>
                <a:spcPts val="3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171717"/>
                </a:solidFill>
                <a:latin typeface="Arial"/>
                <a:cs typeface="Arial"/>
              </a:rPr>
              <a:t>Environmental</a:t>
            </a:r>
            <a:r>
              <a:rPr sz="2400" spc="1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71717"/>
                </a:solidFill>
                <a:latin typeface="Arial"/>
                <a:cs typeface="Arial"/>
              </a:rPr>
              <a:t>cleaning</a:t>
            </a:r>
            <a:endParaRPr sz="2400" dirty="0">
              <a:latin typeface="Arial"/>
              <a:cs typeface="Arial"/>
            </a:endParaRPr>
          </a:p>
          <a:p>
            <a:pPr marL="469900" indent="-457200" algn="just">
              <a:lnSpc>
                <a:spcPct val="150000"/>
              </a:lnSpc>
              <a:spcBef>
                <a:spcPts val="6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171717"/>
                </a:solidFill>
                <a:latin typeface="Arial"/>
                <a:cs typeface="Arial"/>
              </a:rPr>
              <a:t>Safe </a:t>
            </a: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handling </a:t>
            </a:r>
            <a:r>
              <a:rPr sz="2400" spc="-5" dirty="0">
                <a:solidFill>
                  <a:srgbClr val="171717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171717"/>
                </a:solidFill>
                <a:latin typeface="Arial"/>
                <a:cs typeface="Arial"/>
              </a:rPr>
              <a:t>cleaning of soiled </a:t>
            </a:r>
            <a:r>
              <a:rPr sz="2400" spc="-5" dirty="0">
                <a:solidFill>
                  <a:srgbClr val="171717"/>
                </a:solidFill>
                <a:latin typeface="Arial"/>
                <a:cs typeface="Arial"/>
              </a:rPr>
              <a:t>linen</a:t>
            </a:r>
            <a:endParaRPr sz="2400" dirty="0">
              <a:latin typeface="Arial"/>
              <a:cs typeface="Arial"/>
            </a:endParaRPr>
          </a:p>
          <a:p>
            <a:pPr marL="469900" indent="-457200" algn="just">
              <a:lnSpc>
                <a:spcPct val="150000"/>
              </a:lnSpc>
              <a:spcBef>
                <a:spcPts val="6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25" dirty="0">
                <a:solidFill>
                  <a:srgbClr val="171717"/>
                </a:solidFill>
                <a:latin typeface="Arial"/>
                <a:cs typeface="Arial"/>
              </a:rPr>
              <a:t>Waste</a:t>
            </a:r>
            <a:r>
              <a:rPr sz="2400" spc="-10" dirty="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71717"/>
                </a:solidFill>
                <a:latin typeface="Arial"/>
                <a:cs typeface="Arial"/>
              </a:rPr>
              <a:t>management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899" y="512618"/>
            <a:ext cx="8229600" cy="93518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spc="-5" dirty="0" smtClean="0">
                <a:solidFill>
                  <a:schemeClr val="tx1"/>
                </a:solidFill>
                <a:latin typeface="Carlito"/>
                <a:cs typeface="Carlito"/>
              </a:rPr>
              <a:t>ELEMENTS OF </a:t>
            </a:r>
            <a:r>
              <a:rPr lang="en-US" b="1" spc="-20" dirty="0" smtClean="0">
                <a:solidFill>
                  <a:schemeClr val="tx1"/>
                </a:solidFill>
                <a:latin typeface="Carlito"/>
                <a:cs typeface="Carlito"/>
              </a:rPr>
              <a:t>STANDARD</a:t>
            </a:r>
            <a:r>
              <a:rPr lang="en-US" b="1" spc="30" dirty="0" smtClean="0">
                <a:solidFill>
                  <a:schemeClr val="tx1"/>
                </a:solidFill>
                <a:latin typeface="Carlito"/>
                <a:cs typeface="Carlito"/>
              </a:rPr>
              <a:t> </a:t>
            </a:r>
            <a:r>
              <a:rPr lang="en-US" b="1" spc="-10" dirty="0" smtClean="0">
                <a:solidFill>
                  <a:schemeClr val="tx1"/>
                </a:solidFill>
                <a:latin typeface="Carlito"/>
                <a:cs typeface="Carlito"/>
              </a:rPr>
              <a:t>PRECAUTIONS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26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20574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HAND AND RESPIRATORY HYGIENE</a:t>
            </a:r>
            <a:b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4571999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33337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09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0399"/>
            <a:ext cx="9144000" cy="1256754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 algn="ctr">
              <a:lnSpc>
                <a:spcPts val="4925"/>
              </a:lnSpc>
            </a:pP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PPE </a:t>
            </a:r>
            <a:r>
              <a:rPr b="1" spc="-30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use in </a:t>
            </a: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health </a:t>
            </a:r>
            <a:r>
              <a:rPr b="1" spc="-20" dirty="0">
                <a:solidFill>
                  <a:srgbClr val="FFFFFF"/>
                </a:solidFill>
                <a:latin typeface="Carlito"/>
                <a:cs typeface="Carlito"/>
              </a:rPr>
              <a:t>care </a:t>
            </a:r>
            <a:r>
              <a:rPr b="1" spc="-30" dirty="0">
                <a:solidFill>
                  <a:srgbClr val="FFFFFF"/>
                </a:solidFill>
                <a:latin typeface="Carlito"/>
                <a:cs typeface="Carlito"/>
              </a:rPr>
              <a:t>for</a:t>
            </a:r>
            <a:r>
              <a:rPr b="1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b="1" spc="-15" dirty="0">
                <a:solidFill>
                  <a:srgbClr val="FFFFFF"/>
                </a:solidFill>
                <a:latin typeface="Carlito"/>
                <a:cs typeface="Carlito"/>
              </a:rPr>
              <a:t>COVID-19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233701" y="4359960"/>
            <a:ext cx="1384935" cy="1791970"/>
            <a:chOff x="6978268" y="4359960"/>
            <a:chExt cx="1846580" cy="1791970"/>
          </a:xfrm>
        </p:grpSpPr>
        <p:sp>
          <p:nvSpPr>
            <p:cNvPr id="4" name="object 4"/>
            <p:cNvSpPr/>
            <p:nvPr/>
          </p:nvSpPr>
          <p:spPr>
            <a:xfrm>
              <a:off x="7152875" y="4592835"/>
              <a:ext cx="1633351" cy="13969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87793" y="4369485"/>
              <a:ext cx="1827530" cy="1772920"/>
            </a:xfrm>
            <a:custGeom>
              <a:avLst/>
              <a:gdLst/>
              <a:ahLst/>
              <a:cxnLst/>
              <a:rect l="l" t="t" r="r" b="b"/>
              <a:pathLst>
                <a:path w="1827529" h="1772920">
                  <a:moveTo>
                    <a:pt x="0" y="1772412"/>
                  </a:moveTo>
                  <a:lnTo>
                    <a:pt x="1827402" y="1772412"/>
                  </a:lnTo>
                  <a:lnTo>
                    <a:pt x="1827402" y="0"/>
                  </a:lnTo>
                  <a:lnTo>
                    <a:pt x="0" y="0"/>
                  </a:lnTo>
                  <a:lnTo>
                    <a:pt x="0" y="177241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435918" y="4021328"/>
            <a:ext cx="9391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Head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cover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52682" y="6165900"/>
            <a:ext cx="84439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Head +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hair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737795" y="1735836"/>
            <a:ext cx="1162526" cy="1301115"/>
            <a:chOff x="8983726" y="1735835"/>
            <a:chExt cx="1550035" cy="1301115"/>
          </a:xfrm>
        </p:grpSpPr>
        <p:sp>
          <p:nvSpPr>
            <p:cNvPr id="9" name="object 9"/>
            <p:cNvSpPr/>
            <p:nvPr/>
          </p:nvSpPr>
          <p:spPr>
            <a:xfrm>
              <a:off x="9009126" y="1761299"/>
              <a:ext cx="1498853" cy="12498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96426" y="1748535"/>
              <a:ext cx="1524635" cy="1275715"/>
            </a:xfrm>
            <a:custGeom>
              <a:avLst/>
              <a:gdLst/>
              <a:ahLst/>
              <a:cxnLst/>
              <a:rect l="l" t="t" r="r" b="b"/>
              <a:pathLst>
                <a:path w="1524634" h="1275714">
                  <a:moveTo>
                    <a:pt x="0" y="1275334"/>
                  </a:moveTo>
                  <a:lnTo>
                    <a:pt x="1524253" y="1275334"/>
                  </a:lnTo>
                  <a:lnTo>
                    <a:pt x="1524253" y="0"/>
                  </a:lnTo>
                  <a:lnTo>
                    <a:pt x="0" y="0"/>
                  </a:lnTo>
                  <a:lnTo>
                    <a:pt x="0" y="127533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014020" y="1347342"/>
            <a:ext cx="61198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Goggle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34034" y="3154172"/>
            <a:ext cx="370999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E</a:t>
            </a:r>
            <a:r>
              <a:rPr sz="1600" b="1" spc="-40" dirty="0">
                <a:latin typeface="Arial"/>
                <a:cs typeface="Arial"/>
              </a:rPr>
              <a:t>y</a:t>
            </a:r>
            <a:r>
              <a:rPr sz="1600" b="1" spc="-5" dirty="0">
                <a:latin typeface="Arial"/>
                <a:cs typeface="Arial"/>
              </a:rPr>
              <a:t>es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97744" y="1835087"/>
            <a:ext cx="1292542" cy="1242695"/>
            <a:chOff x="1330325" y="1835086"/>
            <a:chExt cx="1723389" cy="1242695"/>
          </a:xfrm>
        </p:grpSpPr>
        <p:sp>
          <p:nvSpPr>
            <p:cNvPr id="14" name="object 14"/>
            <p:cNvSpPr/>
            <p:nvPr/>
          </p:nvSpPr>
          <p:spPr>
            <a:xfrm>
              <a:off x="1368425" y="1873186"/>
              <a:ext cx="1646808" cy="11663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49375" y="1854136"/>
              <a:ext cx="1685289" cy="1204595"/>
            </a:xfrm>
            <a:custGeom>
              <a:avLst/>
              <a:gdLst/>
              <a:ahLst/>
              <a:cxnLst/>
              <a:rect l="l" t="t" r="r" b="b"/>
              <a:pathLst>
                <a:path w="1685289" h="1204595">
                  <a:moveTo>
                    <a:pt x="0" y="1204404"/>
                  </a:moveTo>
                  <a:lnTo>
                    <a:pt x="1684908" y="1204404"/>
                  </a:lnTo>
                  <a:lnTo>
                    <a:pt x="1684908" y="0"/>
                  </a:lnTo>
                  <a:lnTo>
                    <a:pt x="0" y="0"/>
                  </a:lnTo>
                  <a:lnTo>
                    <a:pt x="0" y="120440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834080" y="1808480"/>
            <a:ext cx="999173" cy="1231265"/>
            <a:chOff x="6445440" y="1808479"/>
            <a:chExt cx="1332230" cy="1231265"/>
          </a:xfrm>
        </p:grpSpPr>
        <p:sp>
          <p:nvSpPr>
            <p:cNvPr id="17" name="object 17"/>
            <p:cNvSpPr/>
            <p:nvPr/>
          </p:nvSpPr>
          <p:spPr>
            <a:xfrm>
              <a:off x="6473952" y="1837118"/>
              <a:ext cx="1255488" cy="11643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59728" y="1822767"/>
              <a:ext cx="1303655" cy="1202690"/>
            </a:xfrm>
            <a:custGeom>
              <a:avLst/>
              <a:gdLst/>
              <a:ahLst/>
              <a:cxnLst/>
              <a:rect l="l" t="t" r="r" b="b"/>
              <a:pathLst>
                <a:path w="1303654" h="1202689">
                  <a:moveTo>
                    <a:pt x="0" y="1202626"/>
                  </a:moveTo>
                  <a:lnTo>
                    <a:pt x="1303527" y="1202626"/>
                  </a:lnTo>
                  <a:lnTo>
                    <a:pt x="1303527" y="0"/>
                  </a:lnTo>
                  <a:lnTo>
                    <a:pt x="0" y="0"/>
                  </a:lnTo>
                  <a:lnTo>
                    <a:pt x="0" y="1202626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55447" y="4389146"/>
            <a:ext cx="996791" cy="1774825"/>
            <a:chOff x="1007262" y="4389145"/>
            <a:chExt cx="1329055" cy="1774825"/>
          </a:xfrm>
        </p:grpSpPr>
        <p:sp>
          <p:nvSpPr>
            <p:cNvPr id="20" name="object 20"/>
            <p:cNvSpPr/>
            <p:nvPr/>
          </p:nvSpPr>
          <p:spPr>
            <a:xfrm>
              <a:off x="1101750" y="4414545"/>
              <a:ext cx="1209040" cy="172389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19962" y="4401845"/>
              <a:ext cx="1303655" cy="1749425"/>
            </a:xfrm>
            <a:custGeom>
              <a:avLst/>
              <a:gdLst/>
              <a:ahLst/>
              <a:cxnLst/>
              <a:rect l="l" t="t" r="r" b="b"/>
              <a:pathLst>
                <a:path w="1303655" h="1749425">
                  <a:moveTo>
                    <a:pt x="0" y="1749298"/>
                  </a:moveTo>
                  <a:lnTo>
                    <a:pt x="1303528" y="1749298"/>
                  </a:lnTo>
                  <a:lnTo>
                    <a:pt x="1303528" y="0"/>
                  </a:lnTo>
                  <a:lnTo>
                    <a:pt x="0" y="0"/>
                  </a:lnTo>
                  <a:lnTo>
                    <a:pt x="0" y="1749298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2161794" y="4383075"/>
            <a:ext cx="1124903" cy="1774825"/>
            <a:chOff x="2882392" y="4383074"/>
            <a:chExt cx="1499870" cy="1774825"/>
          </a:xfrm>
        </p:grpSpPr>
        <p:sp>
          <p:nvSpPr>
            <p:cNvPr id="23" name="object 23"/>
            <p:cNvSpPr/>
            <p:nvPr/>
          </p:nvSpPr>
          <p:spPr>
            <a:xfrm>
              <a:off x="2973658" y="4408474"/>
              <a:ext cx="1317336" cy="172389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895092" y="4395774"/>
              <a:ext cx="1474470" cy="1749425"/>
            </a:xfrm>
            <a:custGeom>
              <a:avLst/>
              <a:gdLst/>
              <a:ahLst/>
              <a:cxnLst/>
              <a:rect l="l" t="t" r="r" b="b"/>
              <a:pathLst>
                <a:path w="1474470" h="1749425">
                  <a:moveTo>
                    <a:pt x="0" y="1749297"/>
                  </a:moveTo>
                  <a:lnTo>
                    <a:pt x="1474470" y="1749297"/>
                  </a:lnTo>
                  <a:lnTo>
                    <a:pt x="1474470" y="0"/>
                  </a:lnTo>
                  <a:lnTo>
                    <a:pt x="0" y="0"/>
                  </a:lnTo>
                  <a:lnTo>
                    <a:pt x="0" y="174929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3640408" y="4380636"/>
            <a:ext cx="1358741" cy="1753870"/>
            <a:chOff x="4853876" y="4380636"/>
            <a:chExt cx="1811655" cy="1753870"/>
          </a:xfrm>
        </p:grpSpPr>
        <p:sp>
          <p:nvSpPr>
            <p:cNvPr id="26" name="object 26"/>
            <p:cNvSpPr/>
            <p:nvPr/>
          </p:nvSpPr>
          <p:spPr>
            <a:xfrm>
              <a:off x="4882515" y="4409211"/>
              <a:ext cx="1539556" cy="169659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868164" y="4394923"/>
              <a:ext cx="1783080" cy="1725295"/>
            </a:xfrm>
            <a:custGeom>
              <a:avLst/>
              <a:gdLst/>
              <a:ahLst/>
              <a:cxnLst/>
              <a:rect l="l" t="t" r="r" b="b"/>
              <a:pathLst>
                <a:path w="1783079" h="1725295">
                  <a:moveTo>
                    <a:pt x="0" y="1725167"/>
                  </a:moveTo>
                  <a:lnTo>
                    <a:pt x="1782953" y="1725167"/>
                  </a:lnTo>
                  <a:lnTo>
                    <a:pt x="1782953" y="0"/>
                  </a:lnTo>
                  <a:lnTo>
                    <a:pt x="0" y="0"/>
                  </a:lnTo>
                  <a:lnTo>
                    <a:pt x="0" y="1725167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973646" y="3210305"/>
            <a:ext cx="10287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Nose +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mouth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68133" y="1419225"/>
            <a:ext cx="88534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Face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Mask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20759" y="1450594"/>
            <a:ext cx="280987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88565" algn="l"/>
              </a:tabLst>
            </a:pPr>
            <a:r>
              <a:rPr sz="1800" b="1" spc="-5" dirty="0">
                <a:latin typeface="Arial"/>
                <a:cs typeface="Arial"/>
              </a:rPr>
              <a:t>N95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Mask	</a:t>
            </a:r>
            <a:r>
              <a:rPr sz="2700" b="1" spc="-7" baseline="1543" dirty="0">
                <a:latin typeface="Arial"/>
                <a:cs typeface="Arial"/>
              </a:rPr>
              <a:t>Face</a:t>
            </a:r>
            <a:r>
              <a:rPr sz="2700" b="1" spc="-75" baseline="1543" dirty="0">
                <a:latin typeface="Arial"/>
                <a:cs typeface="Arial"/>
              </a:rPr>
              <a:t> </a:t>
            </a:r>
            <a:r>
              <a:rPr sz="2700" b="1" spc="-7" baseline="1543" dirty="0">
                <a:latin typeface="Arial"/>
                <a:cs typeface="Arial"/>
              </a:rPr>
              <a:t>shield</a:t>
            </a:r>
            <a:endParaRPr sz="2700" baseline="1543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001196" y="3152393"/>
            <a:ext cx="895826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Eyes </a:t>
            </a:r>
            <a:r>
              <a:rPr sz="1600" b="1" spc="-5" dirty="0">
                <a:latin typeface="Arial"/>
                <a:cs typeface="Arial"/>
              </a:rPr>
              <a:t>+ Face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046982" y="4037457"/>
            <a:ext cx="58816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G</a:t>
            </a:r>
            <a:r>
              <a:rPr sz="1800" b="1" spc="5" dirty="0">
                <a:latin typeface="Arial"/>
                <a:cs typeface="Arial"/>
              </a:rPr>
              <a:t>l</a:t>
            </a:r>
            <a:r>
              <a:rPr sz="1800" b="1" spc="-5" dirty="0">
                <a:latin typeface="Arial"/>
                <a:cs typeface="Arial"/>
              </a:rPr>
              <a:t>o</a:t>
            </a:r>
            <a:r>
              <a:rPr sz="1800" b="1" spc="-45" dirty="0">
                <a:latin typeface="Arial"/>
                <a:cs typeface="Arial"/>
              </a:rPr>
              <a:t>v</a:t>
            </a:r>
            <a:r>
              <a:rPr sz="1800" b="1" spc="-5" dirty="0">
                <a:latin typeface="Arial"/>
                <a:cs typeface="Arial"/>
              </a:rPr>
              <a:t>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098417" y="6195161"/>
            <a:ext cx="483394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Han</a:t>
            </a:r>
            <a:r>
              <a:rPr sz="1600" b="1" spc="-15" dirty="0">
                <a:latin typeface="Arial"/>
                <a:cs typeface="Arial"/>
              </a:rPr>
              <a:t>d</a:t>
            </a:r>
            <a:r>
              <a:rPr sz="1600" b="1" spc="-5" dirty="0"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56402" y="4020692"/>
            <a:ext cx="51911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pron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03741" y="6239052"/>
            <a:ext cx="39862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Bo</a:t>
            </a:r>
            <a:r>
              <a:rPr sz="1600" b="1" spc="-15" dirty="0">
                <a:latin typeface="Arial"/>
                <a:cs typeface="Arial"/>
              </a:rPr>
              <a:t>d</a:t>
            </a:r>
            <a:r>
              <a:rPr sz="1600" b="1" spc="-5" dirty="0">
                <a:latin typeface="Arial"/>
                <a:cs typeface="Arial"/>
              </a:rPr>
              <a:t>y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31392" y="4058539"/>
            <a:ext cx="49863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Go</a:t>
            </a:r>
            <a:r>
              <a:rPr sz="1800" b="1" spc="30" dirty="0">
                <a:latin typeface="Arial"/>
                <a:cs typeface="Arial"/>
              </a:rPr>
              <a:t>w</a:t>
            </a:r>
            <a:r>
              <a:rPr sz="1800" b="1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27950" y="6195161"/>
            <a:ext cx="39862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Bo</a:t>
            </a:r>
            <a:r>
              <a:rPr sz="1600" b="1" spc="-15" dirty="0">
                <a:latin typeface="Arial"/>
                <a:cs typeface="Arial"/>
              </a:rPr>
              <a:t>d</a:t>
            </a:r>
            <a:r>
              <a:rPr sz="1600" b="1" spc="-5" dirty="0">
                <a:latin typeface="Arial"/>
                <a:cs typeface="Arial"/>
              </a:rPr>
              <a:t>y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816543" y="1873669"/>
            <a:ext cx="1124140" cy="12611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869882" y="3181604"/>
            <a:ext cx="10287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Nose +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mouth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020401" y="4020692"/>
            <a:ext cx="93868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Shoe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cover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359205" y="6195161"/>
            <a:ext cx="331946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Feet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6795896" y="4359960"/>
            <a:ext cx="1419225" cy="1791970"/>
            <a:chOff x="9061195" y="4359960"/>
            <a:chExt cx="1892300" cy="1791970"/>
          </a:xfrm>
        </p:grpSpPr>
        <p:sp>
          <p:nvSpPr>
            <p:cNvPr id="43" name="object 43"/>
            <p:cNvSpPr/>
            <p:nvPr/>
          </p:nvSpPr>
          <p:spPr>
            <a:xfrm>
              <a:off x="9239746" y="4379010"/>
              <a:ext cx="1520244" cy="175336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070720" y="4369485"/>
              <a:ext cx="1873250" cy="1772920"/>
            </a:xfrm>
            <a:custGeom>
              <a:avLst/>
              <a:gdLst/>
              <a:ahLst/>
              <a:cxnLst/>
              <a:rect l="l" t="t" r="r" b="b"/>
              <a:pathLst>
                <a:path w="1873250" h="1772920">
                  <a:moveTo>
                    <a:pt x="0" y="1772412"/>
                  </a:moveTo>
                  <a:lnTo>
                    <a:pt x="1873250" y="1772412"/>
                  </a:lnTo>
                  <a:lnTo>
                    <a:pt x="1873250" y="0"/>
                  </a:lnTo>
                  <a:lnTo>
                    <a:pt x="0" y="0"/>
                  </a:lnTo>
                  <a:lnTo>
                    <a:pt x="0" y="177241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1068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22860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23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4360" y="242963"/>
            <a:ext cx="7917180" cy="659155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431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40"/>
              </a:spcBef>
            </a:pP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Seven steps to safe</a:t>
            </a:r>
            <a:r>
              <a:rPr sz="40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injections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6640" y="1319783"/>
            <a:ext cx="7992999" cy="5138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94360" y="1351229"/>
            <a:ext cx="7917180" cy="5034280"/>
            <a:chOff x="792480" y="1351229"/>
            <a:chExt cx="10556240" cy="5034280"/>
          </a:xfrm>
        </p:grpSpPr>
        <p:sp>
          <p:nvSpPr>
            <p:cNvPr id="5" name="object 5"/>
            <p:cNvSpPr/>
            <p:nvPr/>
          </p:nvSpPr>
          <p:spPr>
            <a:xfrm>
              <a:off x="792480" y="1351229"/>
              <a:ext cx="10556240" cy="50337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72859" y="2198877"/>
              <a:ext cx="4476115" cy="3533775"/>
            </a:xfrm>
            <a:custGeom>
              <a:avLst/>
              <a:gdLst/>
              <a:ahLst/>
              <a:cxnLst/>
              <a:rect l="l" t="t" r="r" b="b"/>
              <a:pathLst>
                <a:path w="4476115" h="3533775">
                  <a:moveTo>
                    <a:pt x="4475848" y="2880957"/>
                  </a:moveTo>
                  <a:lnTo>
                    <a:pt x="0" y="2880957"/>
                  </a:lnTo>
                  <a:lnTo>
                    <a:pt x="0" y="3533533"/>
                  </a:lnTo>
                  <a:lnTo>
                    <a:pt x="4475848" y="3533533"/>
                  </a:lnTo>
                  <a:lnTo>
                    <a:pt x="4475848" y="2880957"/>
                  </a:lnTo>
                  <a:close/>
                </a:path>
                <a:path w="4476115" h="3533775">
                  <a:moveTo>
                    <a:pt x="4475848" y="1530997"/>
                  </a:moveTo>
                  <a:lnTo>
                    <a:pt x="0" y="1530997"/>
                  </a:lnTo>
                  <a:lnTo>
                    <a:pt x="0" y="2228342"/>
                  </a:lnTo>
                  <a:lnTo>
                    <a:pt x="4475848" y="2228342"/>
                  </a:lnTo>
                  <a:lnTo>
                    <a:pt x="4475848" y="1530997"/>
                  </a:lnTo>
                  <a:close/>
                </a:path>
                <a:path w="4476115" h="3533775">
                  <a:moveTo>
                    <a:pt x="4475848" y="0"/>
                  </a:moveTo>
                  <a:lnTo>
                    <a:pt x="0" y="0"/>
                  </a:lnTo>
                  <a:lnTo>
                    <a:pt x="0" y="773049"/>
                  </a:lnTo>
                  <a:lnTo>
                    <a:pt x="4475848" y="773049"/>
                  </a:lnTo>
                  <a:lnTo>
                    <a:pt x="4475848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91979" y="1348105"/>
          <a:ext cx="7917180" cy="50337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7180"/>
              </a:tblGrid>
              <a:tr h="847598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1739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1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Clean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work</a:t>
                      </a:r>
                      <a:r>
                        <a:rPr sz="2400" b="1" spc="-2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space</a:t>
                      </a:r>
                      <a:endParaRPr sz="2400" dirty="0">
                        <a:latin typeface="Carlito"/>
                        <a:cs typeface="Carlito"/>
                      </a:endParaRPr>
                    </a:p>
                  </a:txBody>
                  <a:tcPr marL="0" marR="0" marT="220979" marB="0">
                    <a:lnL w="6350">
                      <a:solidFill>
                        <a:srgbClr val="C4D4EB"/>
                      </a:solidFill>
                      <a:prstDash val="solid"/>
                    </a:lnL>
                    <a:lnR w="6350">
                      <a:solidFill>
                        <a:srgbClr val="C4D4EB"/>
                      </a:solidFill>
                      <a:prstDash val="solid"/>
                    </a:lnR>
                    <a:lnT w="6350">
                      <a:solidFill>
                        <a:srgbClr val="C4D4EB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773049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2 Hand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4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hygiene</a:t>
                      </a:r>
                      <a:endParaRPr sz="2400" dirty="0">
                        <a:latin typeface="Carlito"/>
                        <a:cs typeface="Carlito"/>
                      </a:endParaRPr>
                    </a:p>
                  </a:txBody>
                  <a:tcPr marL="0" marR="0" marT="184150" marB="0">
                    <a:lnL w="6350">
                      <a:solidFill>
                        <a:srgbClr val="C4D4EB"/>
                      </a:solidFill>
                      <a:prstDash val="solid"/>
                    </a:lnL>
                    <a:lnR w="6350">
                      <a:solidFill>
                        <a:srgbClr val="C4D4EB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</a:tr>
              <a:tr h="757948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3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Sterile safety-engineered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syringe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176530" marB="0">
                    <a:lnL w="6350">
                      <a:solidFill>
                        <a:srgbClr val="C4D4EB"/>
                      </a:solidFill>
                      <a:prstDash val="solid"/>
                    </a:lnL>
                    <a:lnR w="6350">
                      <a:solidFill>
                        <a:srgbClr val="C4D4EB"/>
                      </a:solidFill>
                      <a:prstDash val="solid"/>
                    </a:lnR>
                  </a:tcPr>
                </a:tc>
              </a:tr>
              <a:tr h="697344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4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Sterile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vial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of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medication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and</a:t>
                      </a:r>
                      <a:r>
                        <a:rPr sz="2400" b="1" spc="-3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diluent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146685" marB="0">
                    <a:lnL w="6350">
                      <a:solidFill>
                        <a:srgbClr val="C4D4EB"/>
                      </a:solidFill>
                      <a:prstDash val="solid"/>
                    </a:lnL>
                    <a:lnR w="6350">
                      <a:solidFill>
                        <a:srgbClr val="C4D4EB"/>
                      </a:solidFill>
                      <a:prstDash val="solid"/>
                    </a:lnR>
                  </a:tcPr>
                </a:tc>
              </a:tr>
              <a:tr h="652614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5 Skin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cleaning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and</a:t>
                      </a:r>
                      <a:r>
                        <a:rPr sz="2400" b="1" spc="-4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antisepsis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124460" marB="0">
                    <a:lnL w="6350">
                      <a:solidFill>
                        <a:srgbClr val="C4D4EB"/>
                      </a:solidFill>
                      <a:prstDash val="solid"/>
                    </a:lnL>
                    <a:lnR w="6350">
                      <a:solidFill>
                        <a:srgbClr val="C4D4EB"/>
                      </a:solidFill>
                      <a:prstDash val="solid"/>
                    </a:lnR>
                  </a:tcPr>
                </a:tc>
              </a:tr>
              <a:tr h="652576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6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Appropriate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collection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of</a:t>
                      </a:r>
                      <a:r>
                        <a:rPr sz="2400" b="1" spc="-5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sharps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124460" marB="0">
                    <a:lnL w="6350">
                      <a:solidFill>
                        <a:srgbClr val="C4D4EB"/>
                      </a:solidFill>
                      <a:prstDash val="solid"/>
                    </a:lnL>
                    <a:lnR w="6350">
                      <a:solidFill>
                        <a:srgbClr val="C4D4EB"/>
                      </a:solidFill>
                      <a:prstDash val="solid"/>
                    </a:lnR>
                  </a:tcPr>
                </a:tc>
              </a:tr>
              <a:tr h="652589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7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Appropriate </a:t>
                      </a:r>
                      <a:r>
                        <a:rPr sz="24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waste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management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124460" marB="0">
                    <a:lnL w="6350">
                      <a:solidFill>
                        <a:srgbClr val="C4D4EB"/>
                      </a:solidFill>
                      <a:prstDash val="solid"/>
                    </a:lnL>
                    <a:lnR w="6350">
                      <a:solidFill>
                        <a:srgbClr val="C4D4EB"/>
                      </a:solidFill>
                      <a:prstDash val="solid"/>
                    </a:lnR>
                    <a:lnB w="6350">
                      <a:solidFill>
                        <a:srgbClr val="C4D4E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5514118" y="6568542"/>
            <a:ext cx="3551396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4"/>
              </a:rPr>
              <a:t>https://www.who.int/infection-prevention/tools/injections/training-education/en/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05600" y="2225001"/>
            <a:ext cx="1805940" cy="34951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819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Laptop\Downloads\Screenshot_2020-05-02-14-19-24-483_com.google.android.youtub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9916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40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15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1752600"/>
          </a:xfr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spc="-5" dirty="0" smtClean="0">
                <a:solidFill>
                  <a:schemeClr val="tx1"/>
                </a:solidFill>
                <a:latin typeface="Carlito"/>
                <a:cs typeface="Carlito"/>
              </a:rPr>
              <a:t>CLEANING </a:t>
            </a:r>
            <a:r>
              <a:rPr lang="en-US" sz="3200" b="1" dirty="0" smtClean="0">
                <a:solidFill>
                  <a:schemeClr val="tx1"/>
                </a:solidFill>
                <a:latin typeface="Carlito"/>
                <a:cs typeface="Carlito"/>
              </a:rPr>
              <a:t>SOILED </a:t>
            </a:r>
            <a:r>
              <a:rPr lang="en-US" sz="3200" b="1" spc="5" dirty="0" smtClean="0">
                <a:solidFill>
                  <a:schemeClr val="tx1"/>
                </a:solidFill>
                <a:latin typeface="Carlito"/>
                <a:cs typeface="Carlito"/>
              </a:rPr>
              <a:t>BEDDING, </a:t>
            </a:r>
            <a:r>
              <a:rPr lang="en-US" sz="3200" b="1" spc="-15" dirty="0" smtClean="0">
                <a:solidFill>
                  <a:schemeClr val="tx1"/>
                </a:solidFill>
                <a:latin typeface="Carlito"/>
                <a:cs typeface="Carlito"/>
              </a:rPr>
              <a:t>TOWELS </a:t>
            </a:r>
            <a:r>
              <a:rPr lang="en-US" sz="3200" b="1" dirty="0" smtClean="0">
                <a:solidFill>
                  <a:schemeClr val="tx1"/>
                </a:solidFill>
                <a:latin typeface="Carlito"/>
                <a:cs typeface="Carlito"/>
              </a:rPr>
              <a:t>AND CLOTHES </a:t>
            </a:r>
            <a:r>
              <a:rPr lang="en-US" sz="3200" b="1" spc="-15" dirty="0" smtClean="0">
                <a:solidFill>
                  <a:schemeClr val="tx1"/>
                </a:solidFill>
                <a:latin typeface="Carlito"/>
                <a:cs typeface="Carlito"/>
              </a:rPr>
              <a:t>FROM  </a:t>
            </a:r>
            <a:r>
              <a:rPr lang="en-US" sz="3200" b="1" spc="-10" dirty="0" smtClean="0">
                <a:solidFill>
                  <a:schemeClr val="tx1"/>
                </a:solidFill>
                <a:latin typeface="Carlito"/>
                <a:cs typeface="Carlito"/>
              </a:rPr>
              <a:t>PATIENTS </a:t>
            </a:r>
            <a:r>
              <a:rPr lang="en-US" sz="3200" b="1" spc="-5" dirty="0" smtClean="0">
                <a:solidFill>
                  <a:schemeClr val="tx1"/>
                </a:solidFill>
                <a:latin typeface="Carlito"/>
                <a:cs typeface="Carlito"/>
              </a:rPr>
              <a:t>WITH </a:t>
            </a:r>
            <a:r>
              <a:rPr lang="en-US" sz="3200" b="1" spc="-10" dirty="0" smtClean="0">
                <a:solidFill>
                  <a:schemeClr val="tx1"/>
                </a:solidFill>
                <a:latin typeface="Carlito"/>
                <a:cs typeface="Carlito"/>
              </a:rPr>
              <a:t>COVID-</a:t>
            </a:r>
            <a:r>
              <a:rPr lang="en-US" sz="3600" b="1" spc="-10" dirty="0" smtClean="0">
                <a:solidFill>
                  <a:schemeClr val="tx1"/>
                </a:solidFill>
                <a:latin typeface="Carlito"/>
                <a:cs typeface="Carlito"/>
              </a:rPr>
              <a:t>19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962400"/>
          </a:xfrm>
        </p:spPr>
        <p:txBody>
          <a:bodyPr>
            <a:normAutofit fontScale="92500" lnSpcReduction="20000"/>
          </a:bodyPr>
          <a:lstStyle/>
          <a:p>
            <a:pPr marL="12700" marR="408940">
              <a:lnSpc>
                <a:spcPct val="150000"/>
              </a:lnSpc>
              <a:spcBef>
                <a:spcPts val="95"/>
              </a:spcBef>
              <a:tabLst>
                <a:tab pos="1880870" algn="l"/>
              </a:tabLst>
            </a:pPr>
            <a:r>
              <a:rPr lang="en-US" sz="2800" b="1" spc="-10" dirty="0">
                <a:latin typeface="Carlito"/>
                <a:cs typeface="Carlito"/>
              </a:rPr>
              <a:t>Hospital</a:t>
            </a:r>
            <a:r>
              <a:rPr lang="en-US" sz="2800" b="1" dirty="0">
                <a:latin typeface="Carlito"/>
                <a:cs typeface="Carlito"/>
              </a:rPr>
              <a:t> </a:t>
            </a:r>
            <a:r>
              <a:rPr lang="en-US" sz="2800" b="1" spc="-15" dirty="0">
                <a:latin typeface="Carlito"/>
                <a:cs typeface="Carlito"/>
              </a:rPr>
              <a:t>disinfectants:</a:t>
            </a:r>
            <a:endParaRPr lang="en-US" sz="2800" dirty="0">
              <a:latin typeface="Carlito"/>
              <a:cs typeface="Carlito"/>
            </a:endParaRPr>
          </a:p>
          <a:p>
            <a:pPr marL="698500" marR="1652905" lvl="1" indent="-228600">
              <a:lnSpc>
                <a:spcPct val="150000"/>
              </a:lnSpc>
              <a:spcBef>
                <a:spcPts val="630"/>
              </a:spcBef>
              <a:buFont typeface="Arial"/>
              <a:buChar char="•"/>
              <a:tabLst>
                <a:tab pos="699135" algn="l"/>
              </a:tabLst>
            </a:pPr>
            <a:r>
              <a:rPr lang="en-US" sz="2400" b="1" spc="-5" dirty="0">
                <a:latin typeface="Carlito"/>
                <a:cs typeface="Carlito"/>
              </a:rPr>
              <a:t>70% </a:t>
            </a:r>
            <a:r>
              <a:rPr lang="en-US" sz="2400" b="1" spc="-15" dirty="0">
                <a:latin typeface="Carlito"/>
                <a:cs typeface="Carlito"/>
              </a:rPr>
              <a:t>ethyl </a:t>
            </a:r>
            <a:r>
              <a:rPr lang="en-US" sz="2400" b="1" spc="-10" dirty="0">
                <a:latin typeface="Carlito"/>
                <a:cs typeface="Carlito"/>
              </a:rPr>
              <a:t>alcohol </a:t>
            </a:r>
            <a:r>
              <a:rPr lang="en-US" sz="2400" b="1" spc="-20" dirty="0">
                <a:latin typeface="Carlito"/>
                <a:cs typeface="Carlito"/>
              </a:rPr>
              <a:t>for </a:t>
            </a:r>
            <a:r>
              <a:rPr lang="en-US" sz="2400" b="1" spc="-5" dirty="0">
                <a:latin typeface="Carlito"/>
                <a:cs typeface="Carlito"/>
              </a:rPr>
              <a:t>small </a:t>
            </a:r>
            <a:r>
              <a:rPr lang="en-US" sz="2400" b="1" spc="-10" dirty="0">
                <a:latin typeface="Carlito"/>
                <a:cs typeface="Carlito"/>
              </a:rPr>
              <a:t>areas </a:t>
            </a:r>
            <a:r>
              <a:rPr lang="en-US" sz="2400" spc="-5" dirty="0" smtClean="0">
                <a:latin typeface="Aegean"/>
                <a:cs typeface="Carlito"/>
              </a:rPr>
              <a:t>-</a:t>
            </a:r>
            <a:r>
              <a:rPr lang="en-US" sz="2400" spc="-5" dirty="0" smtClean="0">
                <a:latin typeface="Carlito"/>
                <a:cs typeface="Carlito"/>
              </a:rPr>
              <a:t>reusable </a:t>
            </a:r>
            <a:r>
              <a:rPr lang="en-US" sz="2400" spc="-10" dirty="0">
                <a:latin typeface="Carlito"/>
                <a:cs typeface="Carlito"/>
              </a:rPr>
              <a:t>dedicated </a:t>
            </a:r>
            <a:r>
              <a:rPr lang="en-US" sz="2400" spc="-5" dirty="0">
                <a:latin typeface="Carlito"/>
                <a:cs typeface="Carlito"/>
              </a:rPr>
              <a:t>equipment  </a:t>
            </a:r>
            <a:r>
              <a:rPr lang="en-US" sz="2400" dirty="0">
                <a:latin typeface="Carlito"/>
                <a:cs typeface="Carlito"/>
              </a:rPr>
              <a:t>(e.g.,</a:t>
            </a:r>
            <a:r>
              <a:rPr lang="en-US" sz="2400" spc="-30" dirty="0">
                <a:latin typeface="Carlito"/>
                <a:cs typeface="Carlito"/>
              </a:rPr>
              <a:t> </a:t>
            </a:r>
            <a:r>
              <a:rPr lang="en-US" sz="2400" spc="-10" dirty="0">
                <a:latin typeface="Carlito"/>
                <a:cs typeface="Carlito"/>
              </a:rPr>
              <a:t>thermometers)</a:t>
            </a:r>
            <a:endParaRPr lang="en-US" sz="2400" dirty="0">
              <a:latin typeface="Carlito"/>
              <a:cs typeface="Carlito"/>
            </a:endParaRPr>
          </a:p>
          <a:p>
            <a:pPr marL="698500" lvl="1" indent="-229235">
              <a:lnSpc>
                <a:spcPct val="150000"/>
              </a:lnSpc>
              <a:spcBef>
                <a:spcPts val="600"/>
              </a:spcBef>
              <a:buFont typeface="Arial"/>
              <a:buChar char="•"/>
              <a:tabLst>
                <a:tab pos="699135" algn="l"/>
              </a:tabLst>
            </a:pPr>
            <a:r>
              <a:rPr lang="en-US" sz="2400" b="1" spc="-5" dirty="0" smtClean="0">
                <a:latin typeface="Carlito"/>
                <a:cs typeface="Carlito"/>
              </a:rPr>
              <a:t>Sodium </a:t>
            </a:r>
            <a:r>
              <a:rPr lang="en-US" sz="2400" b="1" spc="-10" dirty="0">
                <a:latin typeface="Carlito"/>
                <a:cs typeface="Carlito"/>
              </a:rPr>
              <a:t>hypochlorite </a:t>
            </a:r>
            <a:r>
              <a:rPr lang="en-US" sz="2400" b="1" spc="-15" dirty="0">
                <a:latin typeface="Carlito"/>
                <a:cs typeface="Carlito"/>
              </a:rPr>
              <a:t>at </a:t>
            </a:r>
            <a:r>
              <a:rPr lang="en-US" sz="2400" b="1" spc="-10" dirty="0" smtClean="0">
                <a:latin typeface="Carlito"/>
                <a:cs typeface="Carlito"/>
              </a:rPr>
              <a:t>1%</a:t>
            </a:r>
            <a:r>
              <a:rPr lang="en-US" sz="2400" spc="-10" dirty="0" smtClean="0">
                <a:latin typeface="Carlito"/>
                <a:cs typeface="Carlito"/>
              </a:rPr>
              <a:t> </a:t>
            </a:r>
            <a:r>
              <a:rPr lang="en-US" sz="2400" spc="-20" dirty="0" smtClean="0">
                <a:latin typeface="Carlito"/>
                <a:cs typeface="Carlito"/>
              </a:rPr>
              <a:t>for </a:t>
            </a:r>
            <a:r>
              <a:rPr lang="en-US" sz="2400" spc="-10" dirty="0">
                <a:latin typeface="Carlito"/>
                <a:cs typeface="Carlito"/>
              </a:rPr>
              <a:t>surface</a:t>
            </a:r>
            <a:r>
              <a:rPr lang="en-US" sz="2400" spc="15" dirty="0">
                <a:latin typeface="Carlito"/>
                <a:cs typeface="Carlito"/>
              </a:rPr>
              <a:t> </a:t>
            </a:r>
            <a:r>
              <a:rPr lang="en-US" sz="2400" spc="-10" dirty="0" smtClean="0">
                <a:latin typeface="Carlito"/>
                <a:cs typeface="Carlito"/>
              </a:rPr>
              <a:t>disinfection.</a:t>
            </a:r>
          </a:p>
          <a:p>
            <a:pPr marL="698500" lvl="1" indent="-229235">
              <a:lnSpc>
                <a:spcPct val="150000"/>
              </a:lnSpc>
              <a:spcBef>
                <a:spcPts val="600"/>
              </a:spcBef>
              <a:buFont typeface="Arial"/>
              <a:buChar char="•"/>
              <a:tabLst>
                <a:tab pos="699135" algn="l"/>
              </a:tabLst>
            </a:pPr>
            <a:r>
              <a:rPr lang="en-US" sz="2400" spc="-5" dirty="0">
                <a:latin typeface="Carlito"/>
                <a:cs typeface="Carlito"/>
              </a:rPr>
              <a:t>Soiled </a:t>
            </a:r>
            <a:r>
              <a:rPr lang="en-US" sz="2400" dirty="0">
                <a:latin typeface="Carlito"/>
                <a:cs typeface="Carlito"/>
              </a:rPr>
              <a:t>linen </a:t>
            </a:r>
            <a:r>
              <a:rPr lang="en-US" sz="2400" spc="-5" dirty="0">
                <a:latin typeface="Carlito"/>
                <a:cs typeface="Carlito"/>
              </a:rPr>
              <a:t>should be placed </a:t>
            </a:r>
            <a:r>
              <a:rPr lang="en-US" sz="2400" dirty="0">
                <a:latin typeface="Carlito"/>
                <a:cs typeface="Carlito"/>
              </a:rPr>
              <a:t>in clearly labelled, </a:t>
            </a:r>
            <a:r>
              <a:rPr lang="en-US" sz="2400" b="1" spc="-5" dirty="0">
                <a:latin typeface="Carlito"/>
                <a:cs typeface="Carlito"/>
              </a:rPr>
              <a:t>leak-proof bags or </a:t>
            </a:r>
            <a:r>
              <a:rPr lang="en-US" sz="2400" b="1" spc="-15" dirty="0">
                <a:latin typeface="Carlito"/>
                <a:cs typeface="Carlito"/>
              </a:rPr>
              <a:t>containers,</a:t>
            </a:r>
            <a:r>
              <a:rPr lang="en-US" sz="2400" spc="-15" dirty="0">
                <a:latin typeface="Carlito"/>
                <a:cs typeface="Carlito"/>
              </a:rPr>
              <a:t>  carefully </a:t>
            </a:r>
            <a:r>
              <a:rPr lang="en-US" sz="2400" spc="-10" dirty="0">
                <a:latin typeface="Carlito"/>
                <a:cs typeface="Carlito"/>
              </a:rPr>
              <a:t>removing </a:t>
            </a:r>
            <a:r>
              <a:rPr lang="en-US" sz="2400" spc="-20" dirty="0">
                <a:latin typeface="Carlito"/>
                <a:cs typeface="Carlito"/>
              </a:rPr>
              <a:t>any </a:t>
            </a:r>
            <a:r>
              <a:rPr lang="en-US" sz="2400" spc="-5" dirty="0">
                <a:latin typeface="Carlito"/>
                <a:cs typeface="Carlito"/>
              </a:rPr>
              <a:t>solid </a:t>
            </a:r>
            <a:r>
              <a:rPr lang="en-US" sz="2400" spc="-15" dirty="0">
                <a:latin typeface="Carlito"/>
                <a:cs typeface="Carlito"/>
              </a:rPr>
              <a:t>excrement </a:t>
            </a:r>
            <a:r>
              <a:rPr lang="en-US" sz="2400" dirty="0">
                <a:latin typeface="Carlito"/>
                <a:cs typeface="Carlito"/>
              </a:rPr>
              <a:t>and </a:t>
            </a:r>
            <a:r>
              <a:rPr lang="en-US" sz="2400" spc="-10" dirty="0">
                <a:latin typeface="Carlito"/>
                <a:cs typeface="Carlito"/>
              </a:rPr>
              <a:t>putting </a:t>
            </a:r>
            <a:r>
              <a:rPr lang="en-US" sz="2400" dirty="0">
                <a:latin typeface="Carlito"/>
                <a:cs typeface="Carlito"/>
              </a:rPr>
              <a:t>in </a:t>
            </a:r>
            <a:r>
              <a:rPr lang="en-US" sz="2400" spc="-20" dirty="0">
                <a:latin typeface="Carlito"/>
                <a:cs typeface="Carlito"/>
              </a:rPr>
              <a:t>covered </a:t>
            </a:r>
            <a:r>
              <a:rPr lang="en-US" sz="2400" spc="-15" dirty="0">
                <a:latin typeface="Carlito"/>
                <a:cs typeface="Carlito"/>
              </a:rPr>
              <a:t>bucket to </a:t>
            </a:r>
            <a:r>
              <a:rPr lang="en-US" sz="2400" spc="-5" dirty="0">
                <a:latin typeface="Carlito"/>
                <a:cs typeface="Carlito"/>
              </a:rPr>
              <a:t>dispose of </a:t>
            </a:r>
            <a:r>
              <a:rPr lang="en-US" sz="2400" dirty="0">
                <a:latin typeface="Carlito"/>
                <a:cs typeface="Carlito"/>
              </a:rPr>
              <a:t>in  the</a:t>
            </a:r>
            <a:r>
              <a:rPr lang="en-US" sz="2400" spc="-5" dirty="0">
                <a:latin typeface="Carlito"/>
                <a:cs typeface="Carlito"/>
              </a:rPr>
              <a:t> </a:t>
            </a:r>
            <a:r>
              <a:rPr lang="en-US" sz="2400" spc="-10" dirty="0">
                <a:latin typeface="Carlito"/>
                <a:cs typeface="Carlito"/>
              </a:rPr>
              <a:t>toilet</a:t>
            </a:r>
            <a:endParaRPr lang="en-US" sz="2400" dirty="0">
              <a:latin typeface="Carlito"/>
              <a:cs typeface="Carlito"/>
            </a:endParaRPr>
          </a:p>
          <a:p>
            <a:pPr marL="698500" lvl="1" indent="-229235">
              <a:lnSpc>
                <a:spcPct val="150000"/>
              </a:lnSpc>
              <a:spcBef>
                <a:spcPts val="600"/>
              </a:spcBef>
              <a:buFont typeface="Arial"/>
              <a:buChar char="•"/>
              <a:tabLst>
                <a:tab pos="699135" algn="l"/>
              </a:tabLst>
            </a:pPr>
            <a:endParaRPr lang="en-US" sz="2400" dirty="0">
              <a:latin typeface="Carlito"/>
              <a:cs typeface="Carlito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23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SPILL MANAGEMENT</a:t>
            </a:r>
            <a:endParaRPr lang="en-US" sz="54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41300" indent="-229235">
              <a:spcBef>
                <a:spcPts val="665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sz="3200" spc="-5" dirty="0">
                <a:latin typeface="Carlito"/>
                <a:cs typeface="Carlito"/>
              </a:rPr>
              <a:t>Use </a:t>
            </a:r>
            <a:r>
              <a:rPr lang="en-US" sz="3200" spc="-15" dirty="0">
                <a:latin typeface="Carlito"/>
                <a:cs typeface="Carlito"/>
              </a:rPr>
              <a:t>disinfectant:</a:t>
            </a:r>
            <a:r>
              <a:rPr lang="en-US" sz="3200" spc="40" dirty="0">
                <a:latin typeface="Carlito"/>
                <a:cs typeface="Carlito"/>
              </a:rPr>
              <a:t> </a:t>
            </a:r>
            <a:r>
              <a:rPr lang="en-US" sz="3200" spc="-10" dirty="0">
                <a:latin typeface="Carlito"/>
                <a:cs typeface="Carlito"/>
              </a:rPr>
              <a:t>hypochlorite</a:t>
            </a:r>
            <a:endParaRPr lang="en-US" sz="3200" dirty="0">
              <a:latin typeface="Carlito"/>
              <a:cs typeface="Carlito"/>
            </a:endParaRPr>
          </a:p>
          <a:p>
            <a:pPr marL="698500" lvl="1" indent="-229235">
              <a:spcBef>
                <a:spcPts val="165"/>
              </a:spcBef>
              <a:buFont typeface="Arial"/>
              <a:buChar char="•"/>
              <a:tabLst>
                <a:tab pos="699135" algn="l"/>
              </a:tabLst>
            </a:pPr>
            <a:r>
              <a:rPr lang="en-US" sz="3200" spc="-5" dirty="0">
                <a:latin typeface="Carlito"/>
                <a:cs typeface="Carlito"/>
              </a:rPr>
              <a:t>1% </a:t>
            </a:r>
            <a:r>
              <a:rPr lang="en-US" sz="3200" spc="-25" dirty="0">
                <a:latin typeface="Carlito"/>
                <a:cs typeface="Carlito"/>
              </a:rPr>
              <a:t>for </a:t>
            </a:r>
            <a:r>
              <a:rPr lang="en-US" sz="3200" spc="-5" dirty="0">
                <a:latin typeface="Carlito"/>
                <a:cs typeface="Carlito"/>
              </a:rPr>
              <a:t>small</a:t>
            </a:r>
            <a:r>
              <a:rPr lang="en-US" sz="3200" spc="40" dirty="0">
                <a:latin typeface="Carlito"/>
                <a:cs typeface="Carlito"/>
              </a:rPr>
              <a:t> </a:t>
            </a:r>
            <a:r>
              <a:rPr lang="en-US" sz="3200" spc="-10" dirty="0">
                <a:latin typeface="Carlito"/>
                <a:cs typeface="Carlito"/>
              </a:rPr>
              <a:t>spills</a:t>
            </a:r>
            <a:endParaRPr lang="en-US" sz="3200" dirty="0">
              <a:latin typeface="Carlito"/>
              <a:cs typeface="Carlito"/>
            </a:endParaRPr>
          </a:p>
          <a:p>
            <a:pPr marL="698500" lvl="1" indent="-229235">
              <a:spcBef>
                <a:spcPts val="170"/>
              </a:spcBef>
              <a:buFont typeface="Arial"/>
              <a:buChar char="•"/>
              <a:tabLst>
                <a:tab pos="699135" algn="l"/>
              </a:tabLst>
            </a:pPr>
            <a:r>
              <a:rPr lang="en-US" sz="3200" spc="-5" dirty="0">
                <a:latin typeface="Carlito"/>
                <a:cs typeface="Carlito"/>
              </a:rPr>
              <a:t>10% </a:t>
            </a:r>
            <a:r>
              <a:rPr lang="en-US" sz="3200" spc="-25" dirty="0">
                <a:latin typeface="Carlito"/>
                <a:cs typeface="Carlito"/>
              </a:rPr>
              <a:t>for </a:t>
            </a:r>
            <a:r>
              <a:rPr lang="en-US" sz="3200" spc="-15" dirty="0">
                <a:latin typeface="Carlito"/>
                <a:cs typeface="Carlito"/>
              </a:rPr>
              <a:t>large</a:t>
            </a:r>
            <a:r>
              <a:rPr lang="en-US" sz="3200" spc="35" dirty="0">
                <a:latin typeface="Carlito"/>
                <a:cs typeface="Carlito"/>
              </a:rPr>
              <a:t> </a:t>
            </a:r>
            <a:r>
              <a:rPr lang="en-US" sz="3200" spc="-10" dirty="0">
                <a:latin typeface="Carlito"/>
                <a:cs typeface="Carlito"/>
              </a:rPr>
              <a:t>spills</a:t>
            </a:r>
            <a:endParaRPr lang="en-US" sz="3200" dirty="0">
              <a:latin typeface="Carlito"/>
              <a:cs typeface="Carlito"/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925" y="4038600"/>
            <a:ext cx="6019800" cy="2190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19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PREVENTION OF INFECTION IN HOSPITAL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200000"/>
              </a:lnSpc>
            </a:pPr>
            <a:r>
              <a:rPr lang="en-US" dirty="0" smtClean="0"/>
              <a:t>Patient should be in </a:t>
            </a:r>
            <a:r>
              <a:rPr lang="en-US" b="1" dirty="0" smtClean="0"/>
              <a:t>a single room</a:t>
            </a:r>
            <a:r>
              <a:rPr lang="en-US" dirty="0" smtClean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dirty="0" smtClean="0"/>
              <a:t>Cohort: all patients with respiratory illness should be in a single room or minimum 1m away from other patients when for a room with droplet/contact precautions.</a:t>
            </a:r>
          </a:p>
          <a:p>
            <a:pPr algn="just">
              <a:lnSpc>
                <a:spcPct val="200000"/>
              </a:lnSpc>
            </a:pPr>
            <a:r>
              <a:rPr lang="en-US" dirty="0" smtClean="0"/>
              <a:t>Natural ventilation with air </a:t>
            </a:r>
            <a:r>
              <a:rPr lang="en-US" b="1" dirty="0" smtClean="0"/>
              <a:t>flow of at least 160L/s </a:t>
            </a:r>
            <a:r>
              <a:rPr lang="en-US" dirty="0" smtClean="0"/>
              <a:t>per patient.</a:t>
            </a:r>
          </a:p>
          <a:p>
            <a:pPr algn="just">
              <a:lnSpc>
                <a:spcPct val="200000"/>
              </a:lnSpc>
            </a:pPr>
            <a:r>
              <a:rPr lang="en-US" dirty="0" smtClean="0"/>
              <a:t>Negative pressure room with </a:t>
            </a:r>
            <a:r>
              <a:rPr lang="en-US" b="1" dirty="0" smtClean="0"/>
              <a:t>at least 12 air changes (ACH) </a:t>
            </a:r>
            <a:r>
              <a:rPr lang="en-US" dirty="0" smtClean="0"/>
              <a:t>per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07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848600" cy="16764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25F88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IPC </a:t>
            </a:r>
            <a:r>
              <a:rPr lang="en-US" sz="3200" b="1" dirty="0" smtClean="0">
                <a:solidFill>
                  <a:srgbClr val="025F88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strategies </a:t>
            </a:r>
            <a:r>
              <a:rPr lang="en-US" sz="3200" b="1" dirty="0">
                <a:solidFill>
                  <a:srgbClr val="025F88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to prevent or limit transmission in health care settings</a:t>
            </a:r>
            <a:endParaRPr lang="en-US" sz="3200" dirty="0">
              <a:solidFill>
                <a:srgbClr val="025F88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7848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6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PREVENTION OF INFECTION IN HOSPITAL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/>
              <a:t>F</a:t>
            </a:r>
            <a:r>
              <a:rPr lang="en-US" dirty="0" smtClean="0"/>
              <a:t>ollowing </a:t>
            </a:r>
            <a:r>
              <a:rPr lang="en-US" dirty="0"/>
              <a:t>respiratory hygiene </a:t>
            </a:r>
            <a:r>
              <a:rPr lang="en-US" dirty="0" smtClean="0"/>
              <a:t>measures.</a:t>
            </a:r>
            <a:endParaRPr lang="en-US" dirty="0"/>
          </a:p>
          <a:p>
            <a:pPr lvl="0" algn="just">
              <a:lnSpc>
                <a:spcPct val="150000"/>
              </a:lnSpc>
            </a:pPr>
            <a:r>
              <a:rPr lang="en-US" dirty="0" smtClean="0"/>
              <a:t>Offer </a:t>
            </a:r>
            <a:r>
              <a:rPr lang="en-US" dirty="0"/>
              <a:t>a medical mask to patients with suspected COVID-19 while they are in waiting/public </a:t>
            </a:r>
            <a:r>
              <a:rPr lang="en-US" dirty="0" smtClean="0"/>
              <a:t>areas.</a:t>
            </a:r>
            <a:endParaRPr lang="en-US" dirty="0"/>
          </a:p>
          <a:p>
            <a:pPr lvl="0" algn="just">
              <a:lnSpc>
                <a:spcPct val="150000"/>
              </a:lnSpc>
            </a:pPr>
            <a:r>
              <a:rPr lang="en-US" dirty="0"/>
              <a:t>P</a:t>
            </a:r>
            <a:r>
              <a:rPr lang="en-US" dirty="0" smtClean="0"/>
              <a:t>erform </a:t>
            </a:r>
            <a:r>
              <a:rPr lang="en-US" dirty="0"/>
              <a:t>hand hygiene after contact with respiratory secretions.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47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For HCW’s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 algn="just">
              <a:lnSpc>
                <a:spcPct val="150000"/>
              </a:lnSpc>
            </a:pPr>
            <a:r>
              <a:rPr lang="en-US" sz="2000" b="1" dirty="0" smtClean="0"/>
              <a:t>Perform </a:t>
            </a:r>
            <a:r>
              <a:rPr lang="en-US" sz="2000" b="1" dirty="0"/>
              <a:t>procedures in an adequately ventilated room </a:t>
            </a:r>
            <a:r>
              <a:rPr lang="en-US" sz="2000" dirty="0" smtClean="0"/>
              <a:t>or </a:t>
            </a:r>
            <a:r>
              <a:rPr lang="en-US" sz="2000" dirty="0"/>
              <a:t>in negative- pressure </a:t>
            </a:r>
            <a:r>
              <a:rPr lang="en-US" sz="2000" dirty="0" smtClean="0"/>
              <a:t>rooms.</a:t>
            </a:r>
            <a:endParaRPr lang="en-US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7848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49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 HCW’s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 algn="just">
              <a:lnSpc>
                <a:spcPct val="150000"/>
              </a:lnSpc>
            </a:pPr>
            <a:r>
              <a:rPr lang="en-US" sz="2400" dirty="0"/>
              <a:t>Use a </a:t>
            </a:r>
            <a:r>
              <a:rPr lang="en-US" sz="2400" b="1" dirty="0"/>
              <a:t>particulate respirator certified N95</a:t>
            </a:r>
            <a:r>
              <a:rPr lang="en-US" sz="2400" dirty="0"/>
              <a:t>. </a:t>
            </a:r>
            <a:endParaRPr lang="en-US" sz="2400" dirty="0" smtClean="0"/>
          </a:p>
          <a:p>
            <a:pPr lvl="2" algn="just">
              <a:lnSpc>
                <a:spcPct val="150000"/>
              </a:lnSpc>
            </a:pPr>
            <a:r>
              <a:rPr lang="en-US" sz="2400" dirty="0" smtClean="0"/>
              <a:t>Use </a:t>
            </a:r>
            <a:r>
              <a:rPr lang="en-US" sz="2400" dirty="0"/>
              <a:t>eye protection (i.e. goggles or a face shield);</a:t>
            </a:r>
            <a:endParaRPr lang="en-US" sz="3600" dirty="0"/>
          </a:p>
          <a:p>
            <a:endParaRPr lang="en-US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71454"/>
            <a:ext cx="3352800" cy="288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545" y="3505200"/>
            <a:ext cx="3810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35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 HCW’s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610600" cy="4876800"/>
          </a:xfrm>
        </p:spPr>
        <p:txBody>
          <a:bodyPr>
            <a:noAutofit/>
          </a:bodyPr>
          <a:lstStyle/>
          <a:p>
            <a:pPr lvl="2" algn="just">
              <a:lnSpc>
                <a:spcPct val="150000"/>
              </a:lnSpc>
            </a:pPr>
            <a:r>
              <a:rPr lang="en-US" sz="2400" dirty="0"/>
              <a:t>Wear a clean, non-sterile, long-sleeved gown and gloves. </a:t>
            </a:r>
            <a:endParaRPr lang="en-US" sz="2400" dirty="0" smtClean="0"/>
          </a:p>
          <a:p>
            <a:pPr lvl="2" algn="just">
              <a:lnSpc>
                <a:spcPct val="150000"/>
              </a:lnSpc>
            </a:pPr>
            <a:r>
              <a:rPr lang="en-US" sz="2400" dirty="0" smtClean="0"/>
              <a:t>If </a:t>
            </a:r>
            <a:r>
              <a:rPr lang="en-US" sz="2400" dirty="0"/>
              <a:t>gowns are not fluid-resistant, HCWs should use a </a:t>
            </a:r>
            <a:r>
              <a:rPr lang="en-US" sz="2400" b="1" dirty="0"/>
              <a:t>waterproof apron for procedures </a:t>
            </a:r>
            <a:r>
              <a:rPr lang="en-US" sz="2400" dirty="0"/>
              <a:t>expected to create high volumes of fluid that might penetrate the </a:t>
            </a:r>
            <a:r>
              <a:rPr lang="en-US" sz="2400" dirty="0" smtClean="0"/>
              <a:t>gown</a:t>
            </a:r>
            <a:r>
              <a:rPr lang="en-US" sz="2400" dirty="0"/>
              <a:t>.</a:t>
            </a:r>
            <a:endParaRPr lang="en-US" sz="3600" dirty="0"/>
          </a:p>
          <a:p>
            <a:pPr lvl="2" algn="just">
              <a:lnSpc>
                <a:spcPct val="150000"/>
              </a:lnSpc>
            </a:pPr>
            <a:r>
              <a:rPr lang="en-US" sz="2400" dirty="0" smtClean="0"/>
              <a:t>Limit </a:t>
            </a:r>
            <a:r>
              <a:rPr lang="en-US" sz="2400" dirty="0"/>
              <a:t>the number of persons present in the </a:t>
            </a:r>
            <a:r>
              <a:rPr lang="en-US" sz="2400" dirty="0" smtClean="0"/>
              <a:t>room.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490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716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b="1" dirty="0" smtClean="0"/>
              <a:t>IMPLEMENTING ADMINISTRATIVE CONTROLS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b="1" dirty="0"/>
              <a:t>D</a:t>
            </a:r>
            <a:r>
              <a:rPr lang="en-US" b="1" dirty="0" smtClean="0">
                <a:latin typeface="+mj-lt"/>
              </a:rPr>
              <a:t>eveloping </a:t>
            </a:r>
            <a:r>
              <a:rPr lang="en-US" b="1" dirty="0">
                <a:latin typeface="+mj-lt"/>
              </a:rPr>
              <a:t>policies</a:t>
            </a:r>
            <a:r>
              <a:rPr lang="en-US" dirty="0">
                <a:latin typeface="+mj-lt"/>
              </a:rPr>
              <a:t> on the early recognition of acute respiratory infection potentially caused by COVID-19 virus; </a:t>
            </a:r>
            <a:endParaRPr lang="en-US" dirty="0" smtClean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+mj-lt"/>
              </a:rPr>
              <a:t>E</a:t>
            </a:r>
            <a:r>
              <a:rPr lang="en-US" dirty="0" smtClean="0">
                <a:latin typeface="+mj-lt"/>
              </a:rPr>
              <a:t>nsuring </a:t>
            </a:r>
            <a:r>
              <a:rPr lang="en-US" dirty="0">
                <a:latin typeface="+mj-lt"/>
              </a:rPr>
              <a:t>access to </a:t>
            </a:r>
            <a:r>
              <a:rPr lang="en-US" b="1" dirty="0">
                <a:latin typeface="+mj-lt"/>
              </a:rPr>
              <a:t>prompt laboratory testi</a:t>
            </a:r>
            <a:r>
              <a:rPr lang="en-US" dirty="0">
                <a:latin typeface="+mj-lt"/>
              </a:rPr>
              <a:t>ng </a:t>
            </a:r>
            <a:r>
              <a:rPr lang="en-US" dirty="0" smtClean="0">
                <a:latin typeface="+mj-lt"/>
              </a:rPr>
              <a:t>for preventing </a:t>
            </a:r>
            <a:r>
              <a:rPr lang="en-US" dirty="0">
                <a:latin typeface="+mj-lt"/>
              </a:rPr>
              <a:t>overcrowding, especially in emergency departments; </a:t>
            </a:r>
            <a:endParaRPr lang="en-US" dirty="0" smtClean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+mj-lt"/>
              </a:rPr>
              <a:t>Appropriately </a:t>
            </a:r>
            <a:r>
              <a:rPr lang="en-US" b="1" dirty="0">
                <a:latin typeface="+mj-lt"/>
              </a:rPr>
              <a:t>isolating</a:t>
            </a:r>
            <a:r>
              <a:rPr lang="en-US" dirty="0">
                <a:latin typeface="+mj-lt"/>
              </a:rPr>
              <a:t> hospitalized </a:t>
            </a:r>
            <a:r>
              <a:rPr lang="en-US" dirty="0" smtClean="0">
                <a:latin typeface="+mj-lt"/>
              </a:rPr>
              <a:t>patients. 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+mj-lt"/>
              </a:rPr>
              <a:t>Ensuring </a:t>
            </a:r>
            <a:r>
              <a:rPr lang="en-US" b="1" dirty="0">
                <a:latin typeface="+mj-lt"/>
              </a:rPr>
              <a:t>adequate supplies </a:t>
            </a:r>
            <a:r>
              <a:rPr lang="en-US" dirty="0">
                <a:latin typeface="+mj-lt"/>
              </a:rPr>
              <a:t>of  </a:t>
            </a:r>
            <a:r>
              <a:rPr lang="en-US" dirty="0" smtClean="0">
                <a:latin typeface="+mj-lt"/>
              </a:rPr>
              <a:t>PPE.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+mj-lt"/>
              </a:rPr>
              <a:t>Provision </a:t>
            </a:r>
            <a:r>
              <a:rPr lang="en-US" dirty="0">
                <a:latin typeface="+mj-lt"/>
              </a:rPr>
              <a:t>of adequate </a:t>
            </a:r>
            <a:r>
              <a:rPr lang="en-US" b="1" dirty="0">
                <a:latin typeface="+mj-lt"/>
              </a:rPr>
              <a:t>training for </a:t>
            </a:r>
            <a:r>
              <a:rPr lang="en-US" b="1" dirty="0" smtClean="0">
                <a:latin typeface="+mj-lt"/>
              </a:rPr>
              <a:t>HCWs</a:t>
            </a:r>
            <a:r>
              <a:rPr lang="en-US" dirty="0" smtClean="0">
                <a:latin typeface="+mj-lt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+mj-lt"/>
              </a:rPr>
              <a:t>Ensuring </a:t>
            </a:r>
            <a:r>
              <a:rPr lang="en-US" dirty="0">
                <a:latin typeface="+mj-lt"/>
              </a:rPr>
              <a:t>an adequate </a:t>
            </a:r>
            <a:r>
              <a:rPr lang="en-US" b="1" dirty="0">
                <a:latin typeface="+mj-lt"/>
              </a:rPr>
              <a:t>patient-to-staff ratio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739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USING ENVIRONMENTAL AND ENGINEERING CONTROLS</a:t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b="1" dirty="0"/>
              <a:t>A</a:t>
            </a:r>
            <a:r>
              <a:rPr lang="en-US" b="1" dirty="0" smtClean="0"/>
              <a:t>dequate ventilation </a:t>
            </a:r>
            <a:r>
              <a:rPr lang="en-US" dirty="0"/>
              <a:t>in all areas in the health care facility, as well as adequate environmental </a:t>
            </a:r>
            <a:r>
              <a:rPr lang="en-US" dirty="0" smtClean="0"/>
              <a:t>cleaning.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S</a:t>
            </a:r>
            <a:r>
              <a:rPr lang="en-US" dirty="0" smtClean="0"/>
              <a:t>eparation </a:t>
            </a:r>
            <a:r>
              <a:rPr lang="en-US" dirty="0"/>
              <a:t>of a</a:t>
            </a:r>
            <a:r>
              <a:rPr lang="en-US" b="1" dirty="0"/>
              <a:t>t least 1 </a:t>
            </a:r>
            <a:r>
              <a:rPr lang="en-US" b="1" dirty="0" err="1"/>
              <a:t>metre</a:t>
            </a:r>
            <a:r>
              <a:rPr lang="en-US" b="1" dirty="0"/>
              <a:t> </a:t>
            </a:r>
            <a:r>
              <a:rPr lang="en-US" dirty="0"/>
              <a:t>should be maintained between all patients. 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Cleaning </a:t>
            </a:r>
            <a:r>
              <a:rPr lang="en-US" b="1" dirty="0"/>
              <a:t>environmental surfaces </a:t>
            </a:r>
            <a:r>
              <a:rPr lang="en-US" dirty="0"/>
              <a:t>with water and detergent and applying commonly used hospital </a:t>
            </a:r>
            <a:r>
              <a:rPr lang="en-US" dirty="0" smtClean="0"/>
              <a:t>disinfectants.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dirty="0"/>
              <a:t>Manage laundry, food service utensils and medical waste in accordance with safe routine procedures.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86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Biomedical waste management 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object 5"/>
          <p:cNvSpPr>
            <a:spLocks noGrp="1"/>
          </p:cNvSpPr>
          <p:nvPr>
            <p:ph type="subTitle" idx="1"/>
          </p:nvPr>
        </p:nvSpPr>
        <p:spPr>
          <a:xfrm>
            <a:off x="1600200" y="3733800"/>
            <a:ext cx="6400800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07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8265" y="908127"/>
            <a:ext cx="5803582" cy="602729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4680"/>
              </a:lnSpc>
            </a:pPr>
            <a:r>
              <a:rPr sz="4000" b="1" spc="-5" dirty="0">
                <a:solidFill>
                  <a:srgbClr val="FFFFFF"/>
                </a:solidFill>
                <a:latin typeface="Carlito"/>
                <a:cs typeface="Carlito"/>
              </a:rPr>
              <a:t>Labelling of BMW</a:t>
            </a:r>
            <a:r>
              <a:rPr sz="4000" b="1" spc="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Carlito"/>
                <a:cs typeface="Carlito"/>
              </a:rPr>
              <a:t>bags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8265" y="3055319"/>
            <a:ext cx="8806244" cy="2732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0393" y="2515615"/>
            <a:ext cx="367760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Liberation Sans Narrow"/>
                <a:cs typeface="Liberation Sans Narrow"/>
              </a:rPr>
              <a:t>Label should </a:t>
            </a:r>
            <a:r>
              <a:rPr sz="1800" b="1" dirty="0">
                <a:latin typeface="Liberation Sans Narrow"/>
                <a:cs typeface="Liberation Sans Narrow"/>
              </a:rPr>
              <a:t>be </a:t>
            </a:r>
            <a:r>
              <a:rPr sz="1800" b="1" spc="-5" dirty="0">
                <a:latin typeface="Liberation Sans Narrow"/>
                <a:cs typeface="Liberation Sans Narrow"/>
              </a:rPr>
              <a:t>non-washable and prominently</a:t>
            </a:r>
            <a:r>
              <a:rPr sz="1800" b="1" spc="75" dirty="0">
                <a:latin typeface="Liberation Sans Narrow"/>
                <a:cs typeface="Liberation Sans Narrow"/>
              </a:rPr>
              <a:t> </a:t>
            </a:r>
            <a:r>
              <a:rPr sz="1800" b="1" spc="-5" dirty="0">
                <a:latin typeface="Liberation Sans Narrow"/>
                <a:cs typeface="Liberation Sans Narrow"/>
              </a:rPr>
              <a:t>visible</a:t>
            </a:r>
            <a:endParaRPr sz="1800">
              <a:latin typeface="Liberation Sans Narrow"/>
              <a:cs typeface="Liberation Sans Narrow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6096001" y="162813"/>
            <a:ext cx="2809112" cy="27103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455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152400"/>
            <a:ext cx="9164782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38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84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772793"/>
              </p:ext>
            </p:extLst>
          </p:nvPr>
        </p:nvGraphicFramePr>
        <p:xfrm>
          <a:off x="304800" y="685800"/>
          <a:ext cx="85344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640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37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5"/>
            <a:ext cx="9144000" cy="687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1238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0085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991600" cy="642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856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7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CONCLUSION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object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7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7200" b="1" dirty="0" smtClean="0"/>
              <a:t>Thank you 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025944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b="1" dirty="0">
                <a:latin typeface="Arial Black" panose="020B0A04020102020204" pitchFamily="34" charset="0"/>
              </a:rPr>
              <a:t>Ensuring triage, early </a:t>
            </a:r>
            <a:r>
              <a:rPr lang="en-US" sz="4000" b="1" dirty="0" smtClean="0">
                <a:latin typeface="Arial Black" panose="020B0A04020102020204" pitchFamily="34" charset="0"/>
              </a:rPr>
              <a:t>recognition and </a:t>
            </a:r>
            <a:r>
              <a:rPr lang="en-US" sz="4000" b="1" dirty="0">
                <a:latin typeface="Arial Black" panose="020B0A04020102020204" pitchFamily="34" charset="0"/>
              </a:rPr>
              <a:t>source control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19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141823"/>
            <a:ext cx="8610600" cy="12105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101600" rIns="0" bIns="0" rtlCol="0">
            <a:spAutoFit/>
          </a:bodyPr>
          <a:lstStyle/>
          <a:p>
            <a:pPr marL="91440" algn="ctr">
              <a:lnSpc>
                <a:spcPct val="100000"/>
              </a:lnSpc>
              <a:spcBef>
                <a:spcPts val="800"/>
              </a:spcBef>
            </a:pPr>
            <a:r>
              <a:rPr sz="3600" b="1" spc="-5" dirty="0">
                <a:solidFill>
                  <a:schemeClr val="tx1"/>
                </a:solidFill>
                <a:latin typeface="Arial"/>
                <a:cs typeface="Arial"/>
              </a:rPr>
              <a:t>Managing </a:t>
            </a:r>
            <a:r>
              <a:rPr sz="3600" b="1" dirty="0">
                <a:solidFill>
                  <a:schemeClr val="tx1"/>
                </a:solidFill>
                <a:latin typeface="Arial"/>
                <a:cs typeface="Arial"/>
              </a:rPr>
              <a:t>ill Patients </a:t>
            </a:r>
            <a:r>
              <a:rPr sz="3600" b="1" spc="-5" dirty="0">
                <a:solidFill>
                  <a:schemeClr val="tx1"/>
                </a:solidFill>
                <a:latin typeface="Arial"/>
                <a:cs typeface="Arial"/>
              </a:rPr>
              <a:t>Seeking</a:t>
            </a:r>
            <a:r>
              <a:rPr sz="3600" b="1" spc="-1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600" b="1" dirty="0" smtClean="0">
                <a:solidFill>
                  <a:schemeClr val="tx1"/>
                </a:solidFill>
                <a:latin typeface="Arial"/>
                <a:cs typeface="Arial"/>
              </a:rPr>
              <a:t>Care</a:t>
            </a:r>
            <a:r>
              <a:rPr lang="en-US" sz="3600" b="1" dirty="0" smtClean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latin typeface="Arial"/>
                <a:cs typeface="Arial"/>
              </a:rPr>
            </a:br>
            <a:endParaRPr sz="3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80704" y="2414397"/>
            <a:ext cx="771525" cy="28969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065" marR="5080" algn="ctr">
              <a:lnSpc>
                <a:spcPct val="90000"/>
              </a:lnSpc>
              <a:spcBef>
                <a:spcPts val="315"/>
              </a:spcBef>
            </a:pPr>
            <a:r>
              <a:rPr sz="1800" dirty="0" smtClean="0">
                <a:solidFill>
                  <a:srgbClr val="FFFFFF"/>
                </a:solidFill>
                <a:latin typeface="Carlito"/>
                <a:cs typeface="Carlito"/>
              </a:rPr>
              <a:t>Admit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93169" y="4011930"/>
            <a:ext cx="946309" cy="1037592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065" marR="5080" indent="-2540" algn="ctr">
              <a:lnSpc>
                <a:spcPct val="90000"/>
              </a:lnSpc>
              <a:spcBef>
                <a:spcPts val="315"/>
              </a:spcBef>
            </a:pP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Specific </a:t>
            </a:r>
            <a:r>
              <a:rPr sz="1800" dirty="0" smtClean="0">
                <a:solidFill>
                  <a:srgbClr val="FFFFFF"/>
                </a:solidFill>
                <a:latin typeface="Carlito"/>
                <a:cs typeface="Carlito"/>
              </a:rPr>
              <a:t>ma</a:t>
            </a:r>
            <a:r>
              <a:rPr sz="1800" spc="5" dirty="0" smtClean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1800" dirty="0" smtClean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1800" spc="-10" dirty="0" smtClean="0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r>
              <a:rPr sz="1800" dirty="0" smtClean="0">
                <a:solidFill>
                  <a:srgbClr val="FFFFFF"/>
                </a:solidFill>
                <a:latin typeface="Carlito"/>
                <a:cs typeface="Carlito"/>
              </a:rPr>
              <a:t>em</a:t>
            </a:r>
            <a:r>
              <a:rPr sz="1800" spc="5" dirty="0" smtClean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1800" spc="-10" dirty="0" smtClean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1800" dirty="0" smtClean="0">
                <a:solidFill>
                  <a:srgbClr val="FFFFFF"/>
                </a:solidFill>
                <a:latin typeface="Carlito"/>
                <a:cs typeface="Carlito"/>
              </a:rPr>
              <a:t>t  </a:t>
            </a: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protocols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07294" y="4135373"/>
            <a:ext cx="1002030" cy="126252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ctr">
              <a:lnSpc>
                <a:spcPts val="1939"/>
              </a:lnSpc>
              <a:spcBef>
                <a:spcPts val="345"/>
              </a:spcBef>
            </a:pPr>
            <a:r>
              <a:rPr sz="1800" spc="-20" dirty="0">
                <a:solidFill>
                  <a:srgbClr val="FFFFFF"/>
                </a:solidFill>
                <a:latin typeface="Carlito"/>
                <a:cs typeface="Carlito"/>
              </a:rPr>
              <a:t>Safe</a:t>
            </a:r>
            <a:r>
              <a:rPr sz="18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transport 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discharge 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home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519100" y="2901569"/>
            <a:ext cx="74295" cy="36830"/>
          </a:xfrm>
          <a:custGeom>
            <a:avLst/>
            <a:gdLst/>
            <a:ahLst/>
            <a:cxnLst/>
            <a:rect l="l" t="t" r="r" b="b"/>
            <a:pathLst>
              <a:path w="99059" h="36830">
                <a:moveTo>
                  <a:pt x="99059" y="0"/>
                </a:moveTo>
                <a:lnTo>
                  <a:pt x="0" y="0"/>
                </a:lnTo>
                <a:lnTo>
                  <a:pt x="0" y="36575"/>
                </a:lnTo>
                <a:lnTo>
                  <a:pt x="99059" y="36575"/>
                </a:lnTo>
                <a:lnTo>
                  <a:pt x="9905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2723238831"/>
              </p:ext>
            </p:extLst>
          </p:nvPr>
        </p:nvGraphicFramePr>
        <p:xfrm>
          <a:off x="381000" y="1397000"/>
          <a:ext cx="84582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532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TRIAGE </a:t>
            </a:r>
            <a:endParaRPr 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876800"/>
          </a:xfr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299085" indent="-287020" algn="just">
              <a:lnSpc>
                <a:spcPct val="160000"/>
              </a:lnSpc>
              <a:spcBef>
                <a:spcPts val="57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3300" b="1" spc="-20" dirty="0">
                <a:latin typeface="Carlito"/>
                <a:cs typeface="Carlito"/>
              </a:rPr>
              <a:t>Prevent</a:t>
            </a:r>
            <a:r>
              <a:rPr lang="en-US" sz="3300" b="1" spc="30" dirty="0">
                <a:latin typeface="Carlito"/>
                <a:cs typeface="Carlito"/>
              </a:rPr>
              <a:t> </a:t>
            </a:r>
            <a:r>
              <a:rPr lang="en-US" sz="3300" b="1" spc="-15" dirty="0">
                <a:latin typeface="Carlito"/>
                <a:cs typeface="Carlito"/>
              </a:rPr>
              <a:t>overcrowding</a:t>
            </a:r>
            <a:endParaRPr lang="en-US" sz="3300" dirty="0">
              <a:latin typeface="Carlito"/>
              <a:cs typeface="Carlito"/>
            </a:endParaRPr>
          </a:p>
          <a:p>
            <a:pPr marL="299085" indent="-287020" algn="just">
              <a:lnSpc>
                <a:spcPct val="160000"/>
              </a:lnSpc>
              <a:spcBef>
                <a:spcPts val="47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3300" spc="-5" dirty="0">
                <a:latin typeface="Carlito"/>
                <a:cs typeface="Carlito"/>
              </a:rPr>
              <a:t>Conduct </a:t>
            </a:r>
            <a:r>
              <a:rPr lang="en-US" sz="3300" spc="-15" dirty="0">
                <a:latin typeface="Carlito"/>
                <a:cs typeface="Carlito"/>
              </a:rPr>
              <a:t>rapid </a:t>
            </a:r>
            <a:r>
              <a:rPr lang="en-US" sz="3300" spc="-10" dirty="0">
                <a:latin typeface="Carlito"/>
                <a:cs typeface="Carlito"/>
              </a:rPr>
              <a:t>triage</a:t>
            </a:r>
            <a:endParaRPr lang="en-US" sz="3300" dirty="0">
              <a:latin typeface="Carlito"/>
              <a:cs typeface="Carlito"/>
            </a:endParaRPr>
          </a:p>
          <a:p>
            <a:pPr marL="299085" indent="-287020" algn="just">
              <a:lnSpc>
                <a:spcPct val="160000"/>
              </a:lnSpc>
              <a:spcBef>
                <a:spcPts val="4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3300" spc="-15" dirty="0">
                <a:latin typeface="Carlito"/>
                <a:cs typeface="Carlito"/>
              </a:rPr>
              <a:t>Family members </a:t>
            </a:r>
            <a:r>
              <a:rPr lang="en-US" sz="3300" spc="-5" dirty="0">
                <a:latin typeface="Carlito"/>
                <a:cs typeface="Carlito"/>
              </a:rPr>
              <a:t>should </a:t>
            </a:r>
            <a:r>
              <a:rPr lang="en-US" sz="3300" spc="-10" dirty="0">
                <a:latin typeface="Carlito"/>
                <a:cs typeface="Carlito"/>
              </a:rPr>
              <a:t>wait outside </a:t>
            </a:r>
            <a:r>
              <a:rPr lang="en-US" sz="3300" spc="-5" dirty="0">
                <a:latin typeface="Carlito"/>
                <a:cs typeface="Carlito"/>
              </a:rPr>
              <a:t>the </a:t>
            </a:r>
            <a:r>
              <a:rPr lang="en-US" sz="3300" spc="-10" dirty="0">
                <a:latin typeface="Carlito"/>
                <a:cs typeface="Carlito"/>
              </a:rPr>
              <a:t>triage</a:t>
            </a:r>
            <a:r>
              <a:rPr lang="en-US" sz="3300" spc="114" dirty="0">
                <a:latin typeface="Carlito"/>
                <a:cs typeface="Carlito"/>
              </a:rPr>
              <a:t> </a:t>
            </a:r>
            <a:r>
              <a:rPr lang="en-US" sz="3300" spc="-10" dirty="0">
                <a:latin typeface="Carlito"/>
                <a:cs typeface="Carlito"/>
              </a:rPr>
              <a:t>area</a:t>
            </a:r>
            <a:endParaRPr lang="en-US" sz="3300" dirty="0">
              <a:latin typeface="Carlito"/>
              <a:cs typeface="Carlito"/>
            </a:endParaRPr>
          </a:p>
          <a:p>
            <a:pPr marL="299085" marR="193675" indent="-287020" algn="just">
              <a:lnSpc>
                <a:spcPct val="160000"/>
              </a:lnSpc>
              <a:spcBef>
                <a:spcPts val="99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3300" spc="-5" dirty="0" smtClean="0">
                <a:latin typeface="Carlito"/>
                <a:cs typeface="Carlito"/>
              </a:rPr>
              <a:t>Ask </a:t>
            </a:r>
            <a:r>
              <a:rPr lang="en-US" sz="3300" spc="-10" dirty="0">
                <a:latin typeface="Carlito"/>
                <a:cs typeface="Carlito"/>
              </a:rPr>
              <a:t>patients </a:t>
            </a:r>
            <a:r>
              <a:rPr lang="en-US" sz="3300" spc="-5" dirty="0">
                <a:latin typeface="Carlito"/>
                <a:cs typeface="Carlito"/>
              </a:rPr>
              <a:t>with </a:t>
            </a:r>
            <a:r>
              <a:rPr lang="en-US" sz="3300" b="1" spc="-20" dirty="0">
                <a:latin typeface="Carlito"/>
                <a:cs typeface="Carlito"/>
              </a:rPr>
              <a:t>respiratory </a:t>
            </a:r>
            <a:r>
              <a:rPr lang="en-US" sz="3300" b="1" spc="-15" dirty="0">
                <a:latin typeface="Carlito"/>
                <a:cs typeface="Carlito"/>
              </a:rPr>
              <a:t>symptoms </a:t>
            </a:r>
            <a:r>
              <a:rPr lang="en-US" sz="3300" b="1" spc="-20" dirty="0">
                <a:latin typeface="Carlito"/>
                <a:cs typeface="Carlito"/>
              </a:rPr>
              <a:t>to </a:t>
            </a:r>
            <a:r>
              <a:rPr lang="en-US" sz="3300" b="1" spc="-15" dirty="0">
                <a:latin typeface="Carlito"/>
                <a:cs typeface="Carlito"/>
              </a:rPr>
              <a:t>wear  face </a:t>
            </a:r>
            <a:r>
              <a:rPr lang="en-US" sz="3300" b="1" spc="-10" dirty="0">
                <a:latin typeface="Carlito"/>
                <a:cs typeface="Carlito"/>
              </a:rPr>
              <a:t>mask, </a:t>
            </a:r>
            <a:r>
              <a:rPr lang="en-US" sz="3300" spc="-15" dirty="0">
                <a:latin typeface="Carlito"/>
                <a:cs typeface="Carlito"/>
              </a:rPr>
              <a:t>follow </a:t>
            </a:r>
            <a:r>
              <a:rPr lang="en-US" sz="3300" b="1" spc="-20" dirty="0">
                <a:latin typeface="Carlito"/>
                <a:cs typeface="Carlito"/>
              </a:rPr>
              <a:t>respiratory </a:t>
            </a:r>
            <a:r>
              <a:rPr lang="en-US" sz="3300" spc="-5" dirty="0">
                <a:latin typeface="Carlito"/>
                <a:cs typeface="Carlito"/>
              </a:rPr>
              <a:t>and </a:t>
            </a:r>
            <a:r>
              <a:rPr lang="en-US" sz="3300" b="1" spc="-5" dirty="0">
                <a:latin typeface="Carlito"/>
                <a:cs typeface="Carlito"/>
              </a:rPr>
              <a:t>hand</a:t>
            </a:r>
            <a:r>
              <a:rPr lang="en-US" sz="3300" b="1" spc="150" dirty="0">
                <a:latin typeface="Carlito"/>
                <a:cs typeface="Carlito"/>
              </a:rPr>
              <a:t> </a:t>
            </a:r>
            <a:r>
              <a:rPr lang="en-US" sz="3300" b="1" spc="-15" dirty="0">
                <a:latin typeface="Carlito"/>
                <a:cs typeface="Carlito"/>
              </a:rPr>
              <a:t>hygiene</a:t>
            </a:r>
            <a:endParaRPr lang="en-US" sz="3300" dirty="0">
              <a:latin typeface="Carlito"/>
              <a:cs typeface="Carlito"/>
            </a:endParaRPr>
          </a:p>
          <a:p>
            <a:pPr marL="299085" indent="-287020" algn="just">
              <a:lnSpc>
                <a:spcPct val="160000"/>
              </a:lnSpc>
              <a:spcBef>
                <a:spcPts val="4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3300" spc="-10" dirty="0">
                <a:latin typeface="Carlito"/>
                <a:cs typeface="Carlito"/>
              </a:rPr>
              <a:t>Ensure </a:t>
            </a:r>
            <a:r>
              <a:rPr lang="en-US" sz="3300" b="1" spc="-20" dirty="0">
                <a:latin typeface="Carlito"/>
                <a:cs typeface="Carlito"/>
              </a:rPr>
              <a:t>at </a:t>
            </a:r>
            <a:r>
              <a:rPr lang="en-US" sz="3300" b="1" spc="-10" dirty="0">
                <a:latin typeface="Carlito"/>
                <a:cs typeface="Carlito"/>
              </a:rPr>
              <a:t>least </a:t>
            </a:r>
            <a:r>
              <a:rPr lang="en-US" sz="3300" b="1" spc="-5" dirty="0">
                <a:latin typeface="Carlito"/>
                <a:cs typeface="Carlito"/>
              </a:rPr>
              <a:t>1 m </a:t>
            </a:r>
            <a:r>
              <a:rPr lang="en-US" sz="3300" b="1" spc="-15" dirty="0">
                <a:latin typeface="Carlito"/>
                <a:cs typeface="Carlito"/>
              </a:rPr>
              <a:t>distance </a:t>
            </a:r>
            <a:r>
              <a:rPr lang="en-US" sz="3300" spc="-10" dirty="0">
                <a:latin typeface="Carlito"/>
                <a:cs typeface="Carlito"/>
              </a:rPr>
              <a:t>between</a:t>
            </a:r>
            <a:r>
              <a:rPr lang="en-US" sz="3300" spc="130" dirty="0">
                <a:latin typeface="Carlito"/>
                <a:cs typeface="Carlito"/>
              </a:rPr>
              <a:t> </a:t>
            </a:r>
            <a:r>
              <a:rPr lang="en-US" sz="3300" spc="-10" dirty="0">
                <a:latin typeface="Carlito"/>
                <a:cs typeface="Carlito"/>
              </a:rPr>
              <a:t>patients</a:t>
            </a:r>
            <a:endParaRPr lang="en-US" sz="3300" dirty="0">
              <a:latin typeface="Carlito"/>
              <a:cs typeface="Carlito"/>
            </a:endParaRPr>
          </a:p>
          <a:p>
            <a:pPr marL="299085" indent="-287020" algn="just">
              <a:lnSpc>
                <a:spcPct val="160000"/>
              </a:lnSpc>
              <a:spcBef>
                <a:spcPts val="47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3300" spc="-10" dirty="0">
                <a:latin typeface="Carlito"/>
                <a:cs typeface="Carlito"/>
              </a:rPr>
              <a:t>Maintain </a:t>
            </a:r>
            <a:r>
              <a:rPr lang="en-US" sz="3300" spc="-5" dirty="0">
                <a:latin typeface="Carlito"/>
                <a:cs typeface="Carlito"/>
              </a:rPr>
              <a:t>a </a:t>
            </a:r>
            <a:r>
              <a:rPr lang="en-US" sz="3300" b="1" spc="-10" dirty="0">
                <a:latin typeface="Carlito"/>
                <a:cs typeface="Carlito"/>
              </a:rPr>
              <a:t>one </a:t>
            </a:r>
            <a:r>
              <a:rPr lang="en-US" sz="3300" b="1" spc="-30" dirty="0">
                <a:latin typeface="Carlito"/>
                <a:cs typeface="Carlito"/>
              </a:rPr>
              <a:t>way </a:t>
            </a:r>
            <a:r>
              <a:rPr lang="en-US" sz="3300" b="1" spc="-10" dirty="0">
                <a:latin typeface="Carlito"/>
                <a:cs typeface="Carlito"/>
              </a:rPr>
              <a:t>flow </a:t>
            </a:r>
            <a:r>
              <a:rPr lang="en-US" sz="3300" spc="-5" dirty="0">
                <a:latin typeface="Carlito"/>
                <a:cs typeface="Carlito"/>
              </a:rPr>
              <a:t>of </a:t>
            </a:r>
            <a:r>
              <a:rPr lang="en-US" sz="3300" spc="-10" dirty="0">
                <a:latin typeface="Carlito"/>
                <a:cs typeface="Carlito"/>
              </a:rPr>
              <a:t>patients </a:t>
            </a:r>
            <a:r>
              <a:rPr lang="en-US" sz="3300" spc="-5" dirty="0">
                <a:latin typeface="Carlito"/>
                <a:cs typeface="Carlito"/>
              </a:rPr>
              <a:t>and</a:t>
            </a:r>
            <a:r>
              <a:rPr lang="en-US" sz="3300" spc="100" dirty="0">
                <a:latin typeface="Carlito"/>
                <a:cs typeface="Carlito"/>
              </a:rPr>
              <a:t> </a:t>
            </a:r>
            <a:r>
              <a:rPr lang="en-US" sz="3300" spc="-20" dirty="0">
                <a:latin typeface="Carlito"/>
                <a:cs typeface="Carlito"/>
              </a:rPr>
              <a:t>staff</a:t>
            </a:r>
            <a:endParaRPr lang="en-US" sz="3300" dirty="0">
              <a:latin typeface="Carlito"/>
              <a:cs typeface="Carlito"/>
            </a:endParaRPr>
          </a:p>
          <a:p>
            <a:pPr marL="12065" indent="0" algn="just">
              <a:lnSpc>
                <a:spcPct val="160000"/>
              </a:lnSpc>
              <a:spcBef>
                <a:spcPts val="465"/>
              </a:spcBef>
              <a:buNone/>
              <a:tabLst>
                <a:tab pos="299085" algn="l"/>
                <a:tab pos="299720" algn="l"/>
              </a:tabLst>
            </a:pPr>
            <a:endParaRPr lang="en-US" dirty="0">
              <a:latin typeface="Carlito"/>
              <a:cs typeface="Carlito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98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spc="-1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HOSPITAL </a:t>
            </a:r>
            <a:r>
              <a:rPr lang="en-US" b="1" spc="-5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ADMISSION AND </a:t>
            </a:r>
            <a:r>
              <a:rPr lang="en-US" b="1" spc="-25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PATIENT</a:t>
            </a:r>
            <a:r>
              <a:rPr lang="en-US" b="1" spc="6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spc="-1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PLACEMENT</a:t>
            </a: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458200" cy="4648200"/>
          </a:xfr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99085" indent="-287020" algn="just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dirty="0">
                <a:latin typeface="Carlito"/>
                <a:cs typeface="Carlito"/>
              </a:rPr>
              <a:t>Place </a:t>
            </a:r>
            <a:r>
              <a:rPr lang="en-US" spc="-10" dirty="0">
                <a:latin typeface="Carlito"/>
                <a:cs typeface="Carlito"/>
              </a:rPr>
              <a:t>patients </a:t>
            </a:r>
            <a:r>
              <a:rPr lang="en-US" spc="-5" dirty="0">
                <a:latin typeface="Carlito"/>
                <a:cs typeface="Carlito"/>
              </a:rPr>
              <a:t>with </a:t>
            </a:r>
            <a:r>
              <a:rPr lang="en-US" spc="-15" dirty="0">
                <a:latin typeface="Carlito"/>
                <a:cs typeface="Carlito"/>
              </a:rPr>
              <a:t>COVID-19 </a:t>
            </a:r>
            <a:r>
              <a:rPr lang="en-US" spc="-10" dirty="0">
                <a:latin typeface="Carlito"/>
                <a:cs typeface="Carlito"/>
              </a:rPr>
              <a:t>infection</a:t>
            </a:r>
            <a:r>
              <a:rPr lang="en-US" spc="-30" dirty="0">
                <a:latin typeface="Carlito"/>
                <a:cs typeface="Carlito"/>
              </a:rPr>
              <a:t> </a:t>
            </a:r>
            <a:r>
              <a:rPr lang="en-US" dirty="0" smtClean="0">
                <a:latin typeface="Carlito"/>
                <a:cs typeface="Carlito"/>
              </a:rPr>
              <a:t>in </a:t>
            </a:r>
            <a:r>
              <a:rPr lang="en-US" b="1" spc="-5" dirty="0" smtClean="0">
                <a:latin typeface="Carlito"/>
                <a:cs typeface="Carlito"/>
              </a:rPr>
              <a:t>single </a:t>
            </a:r>
            <a:r>
              <a:rPr lang="en-US" b="1" spc="-10" dirty="0">
                <a:latin typeface="Carlito"/>
                <a:cs typeface="Carlito"/>
              </a:rPr>
              <a:t>well ventilated </a:t>
            </a:r>
            <a:r>
              <a:rPr lang="en-US" b="1" spc="-15" dirty="0">
                <a:latin typeface="Carlito"/>
                <a:cs typeface="Carlito"/>
              </a:rPr>
              <a:t>room </a:t>
            </a:r>
            <a:r>
              <a:rPr lang="en-US" dirty="0">
                <a:latin typeface="Carlito"/>
                <a:cs typeface="Carlito"/>
              </a:rPr>
              <a:t>when</a:t>
            </a:r>
            <a:r>
              <a:rPr lang="en-US" spc="-65" dirty="0">
                <a:latin typeface="Carlito"/>
                <a:cs typeface="Carlito"/>
              </a:rPr>
              <a:t> </a:t>
            </a:r>
            <a:r>
              <a:rPr lang="en-US" spc="-5" dirty="0" smtClean="0">
                <a:latin typeface="Carlito"/>
                <a:cs typeface="Carlito"/>
              </a:rPr>
              <a:t>possible.</a:t>
            </a:r>
          </a:p>
          <a:p>
            <a:pPr marL="299085" indent="-287020" algn="just">
              <a:lnSpc>
                <a:spcPct val="150000"/>
              </a:lnSpc>
              <a:spcBef>
                <a:spcPts val="300"/>
              </a:spcBef>
              <a:buFont typeface="Arial"/>
              <a:buChar char="•"/>
              <a:tabLst>
                <a:tab pos="299720" algn="l"/>
              </a:tabLst>
            </a:pPr>
            <a:r>
              <a:rPr lang="en-US" dirty="0">
                <a:latin typeface="Carlito"/>
                <a:cs typeface="Carlito"/>
              </a:rPr>
              <a:t>If </a:t>
            </a:r>
            <a:r>
              <a:rPr lang="en-US" spc="-5" dirty="0">
                <a:latin typeface="Carlito"/>
                <a:cs typeface="Carlito"/>
              </a:rPr>
              <a:t>single isolation </a:t>
            </a:r>
            <a:r>
              <a:rPr lang="en-US" spc="-15" dirty="0">
                <a:latin typeface="Carlito"/>
                <a:cs typeface="Carlito"/>
              </a:rPr>
              <a:t>rooms </a:t>
            </a:r>
            <a:r>
              <a:rPr lang="en-US" spc="-5" dirty="0">
                <a:latin typeface="Carlito"/>
                <a:cs typeface="Carlito"/>
              </a:rPr>
              <a:t>not</a:t>
            </a:r>
            <a:r>
              <a:rPr lang="en-US" spc="-35" dirty="0">
                <a:latin typeface="Carlito"/>
                <a:cs typeface="Carlito"/>
              </a:rPr>
              <a:t> </a:t>
            </a:r>
            <a:r>
              <a:rPr lang="en-US" spc="-10" dirty="0">
                <a:latin typeface="Carlito"/>
                <a:cs typeface="Carlito"/>
              </a:rPr>
              <a:t>possible</a:t>
            </a:r>
            <a:endParaRPr lang="en-US" dirty="0">
              <a:latin typeface="Carlito"/>
              <a:cs typeface="Carlito"/>
            </a:endParaRPr>
          </a:p>
          <a:p>
            <a:pPr marL="756285" lvl="1" indent="-287020" algn="just">
              <a:lnSpc>
                <a:spcPct val="150000"/>
              </a:lnSpc>
              <a:spcBef>
                <a:spcPts val="204"/>
              </a:spcBef>
              <a:buFont typeface="Arial"/>
              <a:buChar char="•"/>
              <a:tabLst>
                <a:tab pos="756920" algn="l"/>
              </a:tabLst>
            </a:pPr>
            <a:r>
              <a:rPr lang="en-US" sz="2400" spc="-15" dirty="0">
                <a:latin typeface="Carlito"/>
                <a:cs typeface="Carlito"/>
              </a:rPr>
              <a:t>Keep </a:t>
            </a:r>
            <a:r>
              <a:rPr lang="en-US" sz="2400" spc="-10" dirty="0">
                <a:latin typeface="Carlito"/>
                <a:cs typeface="Carlito"/>
              </a:rPr>
              <a:t>patients </a:t>
            </a:r>
            <a:r>
              <a:rPr lang="en-US" sz="2400" dirty="0">
                <a:latin typeface="Carlito"/>
                <a:cs typeface="Carlito"/>
              </a:rPr>
              <a:t>in </a:t>
            </a:r>
            <a:r>
              <a:rPr lang="en-US" sz="2400" spc="-10" dirty="0">
                <a:latin typeface="Carlito"/>
                <a:cs typeface="Carlito"/>
              </a:rPr>
              <a:t>well ventilated </a:t>
            </a:r>
            <a:r>
              <a:rPr lang="en-US" sz="2400" spc="-15" dirty="0">
                <a:latin typeface="Carlito"/>
                <a:cs typeface="Carlito"/>
              </a:rPr>
              <a:t>wards</a:t>
            </a:r>
            <a:endParaRPr lang="en-US" sz="2400" dirty="0">
              <a:latin typeface="Carlito"/>
              <a:cs typeface="Carlito"/>
            </a:endParaRPr>
          </a:p>
          <a:p>
            <a:pPr marL="756285" lvl="1" indent="-287020" algn="just">
              <a:lnSpc>
                <a:spcPct val="150000"/>
              </a:lnSpc>
              <a:spcBef>
                <a:spcPts val="220"/>
              </a:spcBef>
              <a:buFont typeface="Arial"/>
              <a:buChar char="•"/>
              <a:tabLst>
                <a:tab pos="756920" algn="l"/>
              </a:tabLst>
            </a:pPr>
            <a:r>
              <a:rPr lang="en-US" sz="2400" spc="-5" dirty="0">
                <a:latin typeface="Carlito"/>
                <a:cs typeface="Carlito"/>
              </a:rPr>
              <a:t>Cohort </a:t>
            </a:r>
            <a:r>
              <a:rPr lang="en-US" sz="2400" spc="-10" dirty="0">
                <a:latin typeface="Carlito"/>
                <a:cs typeface="Carlito"/>
              </a:rPr>
              <a:t>patients </a:t>
            </a:r>
            <a:r>
              <a:rPr lang="en-US" sz="2400" spc="-5" dirty="0">
                <a:latin typeface="Carlito"/>
                <a:cs typeface="Carlito"/>
              </a:rPr>
              <a:t>with </a:t>
            </a:r>
            <a:r>
              <a:rPr lang="en-US" sz="2400" dirty="0">
                <a:latin typeface="Carlito"/>
                <a:cs typeface="Carlito"/>
              </a:rPr>
              <a:t>the </a:t>
            </a:r>
            <a:r>
              <a:rPr lang="en-US" sz="2400" spc="-5" dirty="0">
                <a:latin typeface="Carlito"/>
                <a:cs typeface="Carlito"/>
              </a:rPr>
              <a:t>same</a:t>
            </a:r>
            <a:r>
              <a:rPr lang="en-US" sz="2400" spc="-20" dirty="0">
                <a:latin typeface="Carlito"/>
                <a:cs typeface="Carlito"/>
              </a:rPr>
              <a:t> </a:t>
            </a:r>
            <a:r>
              <a:rPr lang="en-US" sz="2400" spc="-10" dirty="0" smtClean="0">
                <a:latin typeface="Carlito"/>
                <a:cs typeface="Carlito"/>
              </a:rPr>
              <a:t>diagnosis</a:t>
            </a:r>
            <a:r>
              <a:rPr lang="en-US" sz="2400" dirty="0" smtClean="0">
                <a:latin typeface="Carlito"/>
                <a:cs typeface="Carlito"/>
              </a:rPr>
              <a:t> in </a:t>
            </a:r>
            <a:r>
              <a:rPr lang="en-US" sz="2400" spc="-5" dirty="0">
                <a:latin typeface="Carlito"/>
                <a:cs typeface="Carlito"/>
              </a:rPr>
              <a:t>one</a:t>
            </a:r>
            <a:r>
              <a:rPr lang="en-US" sz="2400" spc="-10" dirty="0">
                <a:latin typeface="Carlito"/>
                <a:cs typeface="Carlito"/>
              </a:rPr>
              <a:t> </a:t>
            </a:r>
            <a:r>
              <a:rPr lang="en-US" sz="2400" spc="-15" dirty="0">
                <a:latin typeface="Carlito"/>
                <a:cs typeface="Carlito"/>
              </a:rPr>
              <a:t>area/ward</a:t>
            </a:r>
            <a:endParaRPr lang="en-US" sz="2400" dirty="0">
              <a:latin typeface="Carlito"/>
              <a:cs typeface="Carlito"/>
            </a:endParaRPr>
          </a:p>
          <a:p>
            <a:pPr marL="299085" marR="297180" indent="-287020" algn="just">
              <a:lnSpc>
                <a:spcPct val="150000"/>
              </a:lnSpc>
              <a:spcBef>
                <a:spcPts val="1005"/>
              </a:spcBef>
              <a:buFont typeface="Arial"/>
              <a:buChar char="•"/>
              <a:tabLst>
                <a:tab pos="299720" algn="l"/>
              </a:tabLst>
            </a:pPr>
            <a:r>
              <a:rPr lang="en-US" dirty="0" smtClean="0">
                <a:latin typeface="Carlito"/>
                <a:cs typeface="Carlito"/>
              </a:rPr>
              <a:t>Assign </a:t>
            </a:r>
            <a:r>
              <a:rPr lang="en-US" spc="-10" dirty="0">
                <a:latin typeface="Carlito"/>
                <a:cs typeface="Carlito"/>
              </a:rPr>
              <a:t>trained </a:t>
            </a:r>
            <a:r>
              <a:rPr lang="en-US" dirty="0">
                <a:latin typeface="Carlito"/>
                <a:cs typeface="Carlito"/>
              </a:rPr>
              <a:t>and </a:t>
            </a:r>
            <a:r>
              <a:rPr lang="en-US" spc="-5" dirty="0">
                <a:latin typeface="Carlito"/>
                <a:cs typeface="Carlito"/>
              </a:rPr>
              <a:t>experienced </a:t>
            </a:r>
            <a:r>
              <a:rPr lang="en-US" spc="-10" dirty="0">
                <a:latin typeface="Carlito"/>
                <a:cs typeface="Carlito"/>
              </a:rPr>
              <a:t>healthcare  </a:t>
            </a:r>
            <a:r>
              <a:rPr lang="en-US" spc="-20" dirty="0">
                <a:latin typeface="Carlito"/>
                <a:cs typeface="Carlito"/>
              </a:rPr>
              <a:t>workers.</a:t>
            </a:r>
            <a:endParaRPr lang="en-US" dirty="0">
              <a:latin typeface="Carlito"/>
              <a:cs typeface="Carlito"/>
            </a:endParaRPr>
          </a:p>
          <a:p>
            <a:pPr marL="299085" indent="-287020">
              <a:lnSpc>
                <a:spcPts val="2735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endParaRPr lang="en-US" sz="2800" dirty="0">
              <a:latin typeface="Carlito"/>
              <a:cs typeface="Carlito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94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11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848600" cy="2666999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Applying </a:t>
            </a:r>
            <a:r>
              <a:rPr lang="en-US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standard </a:t>
            </a:r>
            <a:r>
              <a:rPr lang="en-US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precautions</a:t>
            </a:r>
            <a:endParaRPr lang="en-US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8153399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21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292</TotalTime>
  <Words>716</Words>
  <Application>Microsoft Office PowerPoint</Application>
  <PresentationFormat>On-screen Show (4:3)</PresentationFormat>
  <Paragraphs>116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Clarity</vt:lpstr>
      <vt:lpstr>PREVENTION OF COVID 19  (HOSPITAL SETTING)</vt:lpstr>
      <vt:lpstr>IPC strategies to prevent or limit transmission in health care settings</vt:lpstr>
      <vt:lpstr>PowerPoint Presentation</vt:lpstr>
      <vt:lpstr>Ensuring triage, early recognition and source control</vt:lpstr>
      <vt:lpstr>Managing ill Patients Seeking Care </vt:lpstr>
      <vt:lpstr>TRIAGE </vt:lpstr>
      <vt:lpstr>HOSPITAL ADMISSION AND PATIENT PLACEMENT</vt:lpstr>
      <vt:lpstr>PowerPoint Presentation</vt:lpstr>
      <vt:lpstr>Applying standard precautions</vt:lpstr>
      <vt:lpstr>ELEMENTS OF STANDARD PRECAUTIONS</vt:lpstr>
      <vt:lpstr>HAND AND RESPIRATORY HYGIENE </vt:lpstr>
      <vt:lpstr>PPE for use in health care for COVID-19</vt:lpstr>
      <vt:lpstr>PowerPoint Presentation</vt:lpstr>
      <vt:lpstr>Seven steps to safe injections</vt:lpstr>
      <vt:lpstr>PowerPoint Presentation</vt:lpstr>
      <vt:lpstr>PowerPoint Presentation</vt:lpstr>
      <vt:lpstr>CLEANING SOILED BEDDING, TOWELS AND CLOTHES FROM  PATIENTS WITH COVID-19</vt:lpstr>
      <vt:lpstr>SPILL MANAGEMENT</vt:lpstr>
      <vt:lpstr>PREVENTION OF INFECTION IN HOSPITAL</vt:lpstr>
      <vt:lpstr>PREVENTION OF INFECTION IN HOSPITAL</vt:lpstr>
      <vt:lpstr>For HCW’s </vt:lpstr>
      <vt:lpstr>For HCW’s </vt:lpstr>
      <vt:lpstr>For HCW’s </vt:lpstr>
      <vt:lpstr>IMPLEMENTING ADMINISTRATIVE CONTROLS </vt:lpstr>
      <vt:lpstr> USING ENVIRONMENTAL AND ENGINEERING CONTROLS </vt:lpstr>
      <vt:lpstr>Biomedical waste management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PREVENTION OF COVID 19  (HOSPITAL SETTING)</dc:title>
  <dc:creator>santu</dc:creator>
  <cp:lastModifiedBy>AcnOffice-03</cp:lastModifiedBy>
  <cp:revision>50</cp:revision>
  <dcterms:created xsi:type="dcterms:W3CDTF">2006-08-16T00:00:00Z</dcterms:created>
  <dcterms:modified xsi:type="dcterms:W3CDTF">2020-05-08T07:14:50Z</dcterms:modified>
</cp:coreProperties>
</file>