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63" r:id="rId4"/>
    <p:sldId id="262" r:id="rId5"/>
    <p:sldId id="265" r:id="rId6"/>
    <p:sldId id="261" r:id="rId7"/>
    <p:sldId id="259" r:id="rId8"/>
    <p:sldId id="266" r:id="rId9"/>
    <p:sldId id="269" r:id="rId10"/>
    <p:sldId id="267" r:id="rId11"/>
    <p:sldId id="271" r:id="rId12"/>
    <p:sldId id="272" r:id="rId13"/>
    <p:sldId id="279" r:id="rId14"/>
    <p:sldId id="276" r:id="rId15"/>
    <p:sldId id="277" r:id="rId16"/>
    <p:sldId id="282" r:id="rId17"/>
    <p:sldId id="283" r:id="rId18"/>
    <p:sldId id="274" r:id="rId19"/>
    <p:sldId id="275" r:id="rId20"/>
    <p:sldId id="280" r:id="rId21"/>
    <p:sldId id="284" r:id="rId22"/>
    <p:sldId id="281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A000F"/>
    <a:srgbClr val="48001A"/>
    <a:srgbClr val="4400EE"/>
    <a:srgbClr val="FFC901"/>
    <a:srgbClr val="6C1A00"/>
    <a:srgbClr val="58004E"/>
    <a:srgbClr val="FE9202"/>
    <a:srgbClr val="800080"/>
    <a:srgbClr val="CC0099"/>
    <a:srgbClr val="1D3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4128" y="1553880"/>
            <a:ext cx="6398447" cy="2020499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272" y="3640685"/>
            <a:ext cx="6412303" cy="642397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178"/>
            <a:ext cx="7932425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02815"/>
            <a:ext cx="8246070" cy="3359507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86585"/>
            <a:ext cx="6708433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5"/>
            <a:ext cx="6708433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256066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79394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6634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79394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634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TREATMENT/MANAGEMENT OF COVID-19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SEVERE CASES WITH RESPIRATORY DISTRESS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MAY REQUIRE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PULSE OXIMETRY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OXYGEN THERAPY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NON-INVASIVE AND INVASIVE VENTILATOR SUPPORT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FLUID MANAGEMENT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ANTIMICROBIAL (ANTIBACTERIAL)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CONVALESCENT PLASMA THERAPY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81175"/>
            <a:ext cx="6558080" cy="72534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CONVALESCENT PLASMA THERAPY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Researchers hope that convalescent plasma can be given to people with severe symptoms to boost their ability to fight the virus.</a:t>
            </a:r>
          </a:p>
          <a:p>
            <a:r>
              <a:rPr lang="en-US" dirty="0" smtClean="0"/>
              <a:t>The convalescent plasma therapy aims at using antibodies from the blood of a recovered Covid-19 patient to treat those critically affected by the virus.</a:t>
            </a:r>
          </a:p>
          <a:p>
            <a:endParaRPr lang="en-US" dirty="0" smtClean="0"/>
          </a:p>
          <a:p>
            <a:endParaRPr lang="en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therapy can also used to immune those at a high risk of contracting the virus such as health workers, families of patients and a other high risk contacts.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</a:rPr>
              <a:t>Convalescent plasma (CP) therapy, a classic adaptive immunotherapy, has been applied to the prevention and treatment of many infectious diseases for more than one century. 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FFFF"/>
                </a:solidFill>
              </a:rPr>
              <a:t>Over the past two decades, CP therapy was successfully used in the treatment of SARS, MERS, and H1N1 pandemic with satisfactory efficacy and safety.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it works?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therapy’s concept is simple</a:t>
            </a:r>
          </a:p>
          <a:p>
            <a:r>
              <a:rPr lang="en-US" dirty="0" smtClean="0"/>
              <a:t>The blood of the patient who is recovered contains antibodies to fight </a:t>
            </a:r>
            <a:r>
              <a:rPr lang="en-US" dirty="0" err="1" smtClean="0"/>
              <a:t>noval</a:t>
            </a:r>
            <a:r>
              <a:rPr lang="en-US" dirty="0" smtClean="0"/>
              <a:t> </a:t>
            </a:r>
            <a:r>
              <a:rPr lang="en-US" dirty="0" err="1" smtClean="0"/>
              <a:t>coronavirus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Recovered patients antibodies ingested into another patient.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Donor Eligibility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COVID-19 convalescent plasma is collected from individuals who meet the following qualifications: </a:t>
            </a:r>
          </a:p>
          <a:p>
            <a:r>
              <a:rPr lang="en-US" dirty="0" smtClean="0"/>
              <a:t>Evidence of COVID-19 documented by a laboratory test </a:t>
            </a:r>
            <a:r>
              <a:rPr lang="en-US" b="1" dirty="0" smtClean="0"/>
              <a:t>either by: </a:t>
            </a:r>
          </a:p>
          <a:p>
            <a:r>
              <a:rPr lang="en-US" dirty="0" smtClean="0"/>
              <a:t>A diagnostic test (e.g., nasopharyngeal swab) at the time of illness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b="1" dirty="0" smtClean="0"/>
              <a:t>OR </a:t>
            </a:r>
          </a:p>
          <a:p>
            <a:r>
              <a:rPr lang="en-US" dirty="0" smtClean="0"/>
              <a:t>a positive serological test for SARS-CoV-2 antibodies after recovery, if prior diagnostic testing was not performed at the time COVID-19 was suspected.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Continue…..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resolution of symptoms at least 14 days before the donation. A negative result for COVID-19 by a diagnostic test is not necessary to qualify the donor.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blood is taken through a process to “extract plasma”, the liquid part of the blood that contains antibodies.</a:t>
            </a:r>
          </a:p>
          <a:p>
            <a:r>
              <a:rPr lang="en-US" dirty="0" smtClean="0"/>
              <a:t>Once antibody-rich plasma extracted, is then ingested into the body of a patient under treatment.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 arises by CP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Transfer of blood substances </a:t>
            </a:r>
          </a:p>
          <a:p>
            <a:pPr marL="514350" indent="-514350">
              <a:buAutoNum type="arabicPeriod"/>
            </a:pPr>
            <a:r>
              <a:rPr lang="en-US" dirty="0" smtClean="0"/>
              <a:t>Enhancement of infection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Effect on immune system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Convalescent </a:t>
            </a:r>
            <a:r>
              <a:rPr lang="en-US" b="1" dirty="0">
                <a:effectLst/>
              </a:rPr>
              <a:t>Plasma Therapy in Patients with Severe COVID-19</a:t>
            </a:r>
            <a:br>
              <a:rPr lang="en-US" b="1" dirty="0">
                <a:effectLst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esearchers </a:t>
            </a:r>
            <a:r>
              <a:rPr lang="en-US" dirty="0"/>
              <a:t>in Wuhan, China, performed a study in 10 severely ill COVID-19 patients who also received many different antivirals. Median age of the patients was 53, 4 had chronic illnesses, and 3 were on ventilators.</a:t>
            </a:r>
          </a:p>
          <a:p>
            <a:r>
              <a:rPr lang="en-US" dirty="0"/>
              <a:t>Within 3 days of CP therapy, most patients exhibited improved clinical symptoms, higher levels of blood oxygen and lymphocytes, lower C-reactive protein levels, undetectable viral loads, and improved chest computed tomography scans; two patients were weaned from ventilators. Treatment was particularly successful if CP was given within 14 days of symptom onset; no adverse effects were noted.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we know there is no approved specific drug or vaccine for cure or prevention of COVID-19.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 descr="C:\Users\Bains\Desktop\prevention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495551"/>
            <a:ext cx="5562600" cy="30479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investigators assembled a historical control group of 10 COVID-19 patients in the same hospitals and of the same age, sex, and disease severity. Of the 10 CP-treated patients, 3 were discharged and 7 were much improved, whereas in the control group, 3 patients died, 6 were stable, and 1 improved.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47285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Use of convalescent plasma therapy in SARS patients in Hong Kong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 people were administered convalescent plasma. It was found that people treated with this therapy within 2 weeks of showing symptoms had a higher chance of being discharged from hospital than did those who </a:t>
            </a:r>
            <a:r>
              <a:rPr lang="en-US" smtClean="0"/>
              <a:t>weren’t treated.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b="1" dirty="0" smtClean="0"/>
              <a:t>THANK YOU </a:t>
            </a:r>
            <a:endParaRPr lang="en-IN" sz="6600" b="1" dirty="0"/>
          </a:p>
        </p:txBody>
      </p:sp>
    </p:spTree>
    <p:extLst>
      <p:ext uri="{BB962C8B-B14F-4D97-AF65-F5344CB8AC3E}">
        <p14:creationId xmlns:p14="http://schemas.microsoft.com/office/powerpoint/2010/main" xmlns="" val="291105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0"/>
            <a:ext cx="84582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b="1" dirty="0" smtClean="0"/>
              <a:t>MEDICAL CARE IS BASED ON THE SEVERITY OF SYMPTOMS </a:t>
            </a:r>
            <a:endParaRPr b="1" dirty="0"/>
          </a:p>
        </p:txBody>
      </p:sp>
      <p:sp>
        <p:nvSpPr>
          <p:cNvPr id="3" name="object 3"/>
          <p:cNvSpPr/>
          <p:nvPr/>
        </p:nvSpPr>
        <p:spPr>
          <a:xfrm>
            <a:off x="457962" y="1200721"/>
            <a:ext cx="6583680" cy="746760"/>
          </a:xfrm>
          <a:custGeom>
            <a:avLst/>
            <a:gdLst/>
            <a:ahLst/>
            <a:cxnLst/>
            <a:rect l="l" t="t" r="r" b="b"/>
            <a:pathLst>
              <a:path w="6583680" h="995680">
                <a:moveTo>
                  <a:pt x="6484112" y="0"/>
                </a:moveTo>
                <a:lnTo>
                  <a:pt x="99517" y="0"/>
                </a:lnTo>
                <a:lnTo>
                  <a:pt x="60779" y="7824"/>
                </a:lnTo>
                <a:lnTo>
                  <a:pt x="29146" y="29162"/>
                </a:lnTo>
                <a:lnTo>
                  <a:pt x="7820" y="60811"/>
                </a:lnTo>
                <a:lnTo>
                  <a:pt x="0" y="99567"/>
                </a:lnTo>
                <a:lnTo>
                  <a:pt x="0" y="895603"/>
                </a:lnTo>
                <a:lnTo>
                  <a:pt x="7820" y="934360"/>
                </a:lnTo>
                <a:lnTo>
                  <a:pt x="29146" y="966009"/>
                </a:lnTo>
                <a:lnTo>
                  <a:pt x="60779" y="987347"/>
                </a:lnTo>
                <a:lnTo>
                  <a:pt x="99517" y="995172"/>
                </a:lnTo>
                <a:lnTo>
                  <a:pt x="6484112" y="995172"/>
                </a:lnTo>
                <a:lnTo>
                  <a:pt x="6522868" y="987347"/>
                </a:lnTo>
                <a:lnTo>
                  <a:pt x="6554517" y="966009"/>
                </a:lnTo>
                <a:lnTo>
                  <a:pt x="6575855" y="934360"/>
                </a:lnTo>
                <a:lnTo>
                  <a:pt x="6583680" y="895603"/>
                </a:lnTo>
                <a:lnTo>
                  <a:pt x="6583680" y="99567"/>
                </a:lnTo>
                <a:lnTo>
                  <a:pt x="6575855" y="60811"/>
                </a:lnTo>
                <a:lnTo>
                  <a:pt x="6554517" y="29162"/>
                </a:lnTo>
                <a:lnTo>
                  <a:pt x="6522868" y="7824"/>
                </a:lnTo>
                <a:lnTo>
                  <a:pt x="6484112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1276350"/>
            <a:ext cx="6583680" cy="746760"/>
          </a:xfrm>
          <a:custGeom>
            <a:avLst/>
            <a:gdLst/>
            <a:ahLst/>
            <a:cxnLst/>
            <a:rect l="l" t="t" r="r" b="b"/>
            <a:pathLst>
              <a:path w="6583680" h="995680">
                <a:moveTo>
                  <a:pt x="0" y="99567"/>
                </a:moveTo>
                <a:lnTo>
                  <a:pt x="7820" y="60811"/>
                </a:lnTo>
                <a:lnTo>
                  <a:pt x="29146" y="29162"/>
                </a:lnTo>
                <a:lnTo>
                  <a:pt x="60779" y="7824"/>
                </a:lnTo>
                <a:lnTo>
                  <a:pt x="99517" y="0"/>
                </a:lnTo>
                <a:lnTo>
                  <a:pt x="6484112" y="0"/>
                </a:lnTo>
                <a:lnTo>
                  <a:pt x="6522868" y="7824"/>
                </a:lnTo>
                <a:lnTo>
                  <a:pt x="6554517" y="29162"/>
                </a:lnTo>
                <a:lnTo>
                  <a:pt x="6575855" y="60811"/>
                </a:lnTo>
                <a:lnTo>
                  <a:pt x="6583680" y="99567"/>
                </a:lnTo>
                <a:lnTo>
                  <a:pt x="6583680" y="895603"/>
                </a:lnTo>
                <a:lnTo>
                  <a:pt x="6575855" y="934360"/>
                </a:lnTo>
                <a:lnTo>
                  <a:pt x="6554517" y="966009"/>
                </a:lnTo>
                <a:lnTo>
                  <a:pt x="6522868" y="987347"/>
                </a:lnTo>
                <a:lnTo>
                  <a:pt x="6484112" y="995172"/>
                </a:lnTo>
                <a:lnTo>
                  <a:pt x="99517" y="995172"/>
                </a:lnTo>
                <a:lnTo>
                  <a:pt x="60779" y="987347"/>
                </a:lnTo>
                <a:lnTo>
                  <a:pt x="29146" y="966009"/>
                </a:lnTo>
                <a:lnTo>
                  <a:pt x="7820" y="934360"/>
                </a:lnTo>
                <a:lnTo>
                  <a:pt x="0" y="895603"/>
                </a:lnTo>
                <a:lnTo>
                  <a:pt x="0" y="99567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600" y="2038350"/>
            <a:ext cx="6583680" cy="746760"/>
          </a:xfrm>
          <a:custGeom>
            <a:avLst/>
            <a:gdLst/>
            <a:ahLst/>
            <a:cxnLst/>
            <a:rect l="l" t="t" r="r" b="b"/>
            <a:pathLst>
              <a:path w="6583680" h="995679">
                <a:moveTo>
                  <a:pt x="6484111" y="0"/>
                </a:moveTo>
                <a:lnTo>
                  <a:pt x="99517" y="0"/>
                </a:lnTo>
                <a:lnTo>
                  <a:pt x="60779" y="7824"/>
                </a:lnTo>
                <a:lnTo>
                  <a:pt x="29146" y="29162"/>
                </a:lnTo>
                <a:lnTo>
                  <a:pt x="7820" y="60811"/>
                </a:lnTo>
                <a:lnTo>
                  <a:pt x="0" y="99568"/>
                </a:lnTo>
                <a:lnTo>
                  <a:pt x="0" y="895604"/>
                </a:lnTo>
                <a:lnTo>
                  <a:pt x="7820" y="934360"/>
                </a:lnTo>
                <a:lnTo>
                  <a:pt x="29146" y="966009"/>
                </a:lnTo>
                <a:lnTo>
                  <a:pt x="60779" y="987347"/>
                </a:lnTo>
                <a:lnTo>
                  <a:pt x="99517" y="995172"/>
                </a:lnTo>
                <a:lnTo>
                  <a:pt x="6484111" y="995172"/>
                </a:lnTo>
                <a:lnTo>
                  <a:pt x="6522868" y="987347"/>
                </a:lnTo>
                <a:lnTo>
                  <a:pt x="6554517" y="966009"/>
                </a:lnTo>
                <a:lnTo>
                  <a:pt x="6575855" y="934360"/>
                </a:lnTo>
                <a:lnTo>
                  <a:pt x="6583680" y="895604"/>
                </a:lnTo>
                <a:lnTo>
                  <a:pt x="6583680" y="99568"/>
                </a:lnTo>
                <a:lnTo>
                  <a:pt x="6575855" y="60811"/>
                </a:lnTo>
                <a:lnTo>
                  <a:pt x="6554517" y="29162"/>
                </a:lnTo>
                <a:lnTo>
                  <a:pt x="6522868" y="7824"/>
                </a:lnTo>
                <a:lnTo>
                  <a:pt x="6484111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09650" y="2083117"/>
            <a:ext cx="6583680" cy="746760"/>
          </a:xfrm>
          <a:custGeom>
            <a:avLst/>
            <a:gdLst/>
            <a:ahLst/>
            <a:cxnLst/>
            <a:rect l="l" t="t" r="r" b="b"/>
            <a:pathLst>
              <a:path w="6583680" h="995679">
                <a:moveTo>
                  <a:pt x="0" y="99568"/>
                </a:moveTo>
                <a:lnTo>
                  <a:pt x="7820" y="60811"/>
                </a:lnTo>
                <a:lnTo>
                  <a:pt x="29146" y="29162"/>
                </a:lnTo>
                <a:lnTo>
                  <a:pt x="60779" y="7824"/>
                </a:lnTo>
                <a:lnTo>
                  <a:pt x="99517" y="0"/>
                </a:lnTo>
                <a:lnTo>
                  <a:pt x="6484111" y="0"/>
                </a:lnTo>
                <a:lnTo>
                  <a:pt x="6522868" y="7824"/>
                </a:lnTo>
                <a:lnTo>
                  <a:pt x="6554517" y="29162"/>
                </a:lnTo>
                <a:lnTo>
                  <a:pt x="6575855" y="60811"/>
                </a:lnTo>
                <a:lnTo>
                  <a:pt x="6583680" y="99568"/>
                </a:lnTo>
                <a:lnTo>
                  <a:pt x="6583680" y="895604"/>
                </a:lnTo>
                <a:lnTo>
                  <a:pt x="6575855" y="934360"/>
                </a:lnTo>
                <a:lnTo>
                  <a:pt x="6554517" y="966009"/>
                </a:lnTo>
                <a:lnTo>
                  <a:pt x="6522868" y="987347"/>
                </a:lnTo>
                <a:lnTo>
                  <a:pt x="6484111" y="995172"/>
                </a:lnTo>
                <a:lnTo>
                  <a:pt x="99517" y="995172"/>
                </a:lnTo>
                <a:lnTo>
                  <a:pt x="60779" y="987347"/>
                </a:lnTo>
                <a:lnTo>
                  <a:pt x="29146" y="966009"/>
                </a:lnTo>
                <a:lnTo>
                  <a:pt x="7820" y="934360"/>
                </a:lnTo>
                <a:lnTo>
                  <a:pt x="0" y="895604"/>
                </a:lnTo>
                <a:lnTo>
                  <a:pt x="0" y="99568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24000" y="2876550"/>
            <a:ext cx="6583680" cy="747713"/>
          </a:xfrm>
          <a:custGeom>
            <a:avLst/>
            <a:gdLst/>
            <a:ahLst/>
            <a:cxnLst/>
            <a:rect l="l" t="t" r="r" b="b"/>
            <a:pathLst>
              <a:path w="6583680" h="996950">
                <a:moveTo>
                  <a:pt x="6483984" y="0"/>
                </a:moveTo>
                <a:lnTo>
                  <a:pt x="99694" y="0"/>
                </a:lnTo>
                <a:lnTo>
                  <a:pt x="60864" y="7826"/>
                </a:lnTo>
                <a:lnTo>
                  <a:pt x="29178" y="29178"/>
                </a:lnTo>
                <a:lnTo>
                  <a:pt x="7826" y="60864"/>
                </a:lnTo>
                <a:lnTo>
                  <a:pt x="0" y="99694"/>
                </a:lnTo>
                <a:lnTo>
                  <a:pt x="0" y="897000"/>
                </a:lnTo>
                <a:lnTo>
                  <a:pt x="7826" y="935831"/>
                </a:lnTo>
                <a:lnTo>
                  <a:pt x="29178" y="967517"/>
                </a:lnTo>
                <a:lnTo>
                  <a:pt x="60864" y="988869"/>
                </a:lnTo>
                <a:lnTo>
                  <a:pt x="99694" y="996695"/>
                </a:lnTo>
                <a:lnTo>
                  <a:pt x="6483984" y="996695"/>
                </a:lnTo>
                <a:lnTo>
                  <a:pt x="6522815" y="988869"/>
                </a:lnTo>
                <a:lnTo>
                  <a:pt x="6554501" y="967517"/>
                </a:lnTo>
                <a:lnTo>
                  <a:pt x="6575853" y="935831"/>
                </a:lnTo>
                <a:lnTo>
                  <a:pt x="6583680" y="897000"/>
                </a:lnTo>
                <a:lnTo>
                  <a:pt x="6583680" y="99694"/>
                </a:lnTo>
                <a:lnTo>
                  <a:pt x="6575853" y="60864"/>
                </a:lnTo>
                <a:lnTo>
                  <a:pt x="6554501" y="29178"/>
                </a:lnTo>
                <a:lnTo>
                  <a:pt x="6522815" y="7826"/>
                </a:lnTo>
                <a:lnTo>
                  <a:pt x="6483984" y="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52194" y="2965513"/>
            <a:ext cx="6583680" cy="747713"/>
          </a:xfrm>
          <a:custGeom>
            <a:avLst/>
            <a:gdLst/>
            <a:ahLst/>
            <a:cxnLst/>
            <a:rect l="l" t="t" r="r" b="b"/>
            <a:pathLst>
              <a:path w="6583680" h="996950">
                <a:moveTo>
                  <a:pt x="0" y="99694"/>
                </a:moveTo>
                <a:lnTo>
                  <a:pt x="7826" y="60864"/>
                </a:lnTo>
                <a:lnTo>
                  <a:pt x="29178" y="29178"/>
                </a:lnTo>
                <a:lnTo>
                  <a:pt x="60864" y="7826"/>
                </a:lnTo>
                <a:lnTo>
                  <a:pt x="99694" y="0"/>
                </a:lnTo>
                <a:lnTo>
                  <a:pt x="6483984" y="0"/>
                </a:lnTo>
                <a:lnTo>
                  <a:pt x="6522815" y="7826"/>
                </a:lnTo>
                <a:lnTo>
                  <a:pt x="6554501" y="29178"/>
                </a:lnTo>
                <a:lnTo>
                  <a:pt x="6575853" y="60864"/>
                </a:lnTo>
                <a:lnTo>
                  <a:pt x="6583680" y="99694"/>
                </a:lnTo>
                <a:lnTo>
                  <a:pt x="6583680" y="897000"/>
                </a:lnTo>
                <a:lnTo>
                  <a:pt x="6575853" y="935831"/>
                </a:lnTo>
                <a:lnTo>
                  <a:pt x="6554501" y="967517"/>
                </a:lnTo>
                <a:lnTo>
                  <a:pt x="6522815" y="988869"/>
                </a:lnTo>
                <a:lnTo>
                  <a:pt x="6483984" y="996695"/>
                </a:lnTo>
                <a:lnTo>
                  <a:pt x="99694" y="996695"/>
                </a:lnTo>
                <a:lnTo>
                  <a:pt x="60864" y="988869"/>
                </a:lnTo>
                <a:lnTo>
                  <a:pt x="29178" y="967517"/>
                </a:lnTo>
                <a:lnTo>
                  <a:pt x="7826" y="935831"/>
                </a:lnTo>
                <a:lnTo>
                  <a:pt x="0" y="897000"/>
                </a:lnTo>
                <a:lnTo>
                  <a:pt x="0" y="9969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33600" y="3714750"/>
            <a:ext cx="6583680" cy="747713"/>
          </a:xfrm>
          <a:custGeom>
            <a:avLst/>
            <a:gdLst/>
            <a:ahLst/>
            <a:cxnLst/>
            <a:rect l="l" t="t" r="r" b="b"/>
            <a:pathLst>
              <a:path w="6583680" h="996950">
                <a:moveTo>
                  <a:pt x="6483985" y="0"/>
                </a:moveTo>
                <a:lnTo>
                  <a:pt x="99694" y="0"/>
                </a:lnTo>
                <a:lnTo>
                  <a:pt x="60864" y="7826"/>
                </a:lnTo>
                <a:lnTo>
                  <a:pt x="29178" y="29178"/>
                </a:lnTo>
                <a:lnTo>
                  <a:pt x="7826" y="60864"/>
                </a:lnTo>
                <a:lnTo>
                  <a:pt x="0" y="99694"/>
                </a:lnTo>
                <a:lnTo>
                  <a:pt x="0" y="897026"/>
                </a:lnTo>
                <a:lnTo>
                  <a:pt x="7826" y="935820"/>
                </a:lnTo>
                <a:lnTo>
                  <a:pt x="29178" y="967501"/>
                </a:lnTo>
                <a:lnTo>
                  <a:pt x="60864" y="988862"/>
                </a:lnTo>
                <a:lnTo>
                  <a:pt x="99694" y="996695"/>
                </a:lnTo>
                <a:lnTo>
                  <a:pt x="6483985" y="996695"/>
                </a:lnTo>
                <a:lnTo>
                  <a:pt x="6522815" y="988862"/>
                </a:lnTo>
                <a:lnTo>
                  <a:pt x="6554501" y="967501"/>
                </a:lnTo>
                <a:lnTo>
                  <a:pt x="6575853" y="935820"/>
                </a:lnTo>
                <a:lnTo>
                  <a:pt x="6583680" y="897026"/>
                </a:lnTo>
                <a:lnTo>
                  <a:pt x="6583680" y="99694"/>
                </a:lnTo>
                <a:lnTo>
                  <a:pt x="6575853" y="60864"/>
                </a:lnTo>
                <a:lnTo>
                  <a:pt x="6554501" y="29178"/>
                </a:lnTo>
                <a:lnTo>
                  <a:pt x="6522815" y="7826"/>
                </a:lnTo>
                <a:lnTo>
                  <a:pt x="6483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03882" y="3714751"/>
            <a:ext cx="6583680" cy="880872"/>
          </a:xfrm>
          <a:custGeom>
            <a:avLst/>
            <a:gdLst/>
            <a:ahLst/>
            <a:cxnLst/>
            <a:rect l="l" t="t" r="r" b="b"/>
            <a:pathLst>
              <a:path w="6583680" h="996950">
                <a:moveTo>
                  <a:pt x="0" y="99694"/>
                </a:moveTo>
                <a:lnTo>
                  <a:pt x="7826" y="60864"/>
                </a:lnTo>
                <a:lnTo>
                  <a:pt x="29178" y="29178"/>
                </a:lnTo>
                <a:lnTo>
                  <a:pt x="60864" y="7826"/>
                </a:lnTo>
                <a:lnTo>
                  <a:pt x="99694" y="0"/>
                </a:lnTo>
                <a:lnTo>
                  <a:pt x="6483985" y="0"/>
                </a:lnTo>
                <a:lnTo>
                  <a:pt x="6522815" y="7826"/>
                </a:lnTo>
                <a:lnTo>
                  <a:pt x="6554501" y="29178"/>
                </a:lnTo>
                <a:lnTo>
                  <a:pt x="6575853" y="60864"/>
                </a:lnTo>
                <a:lnTo>
                  <a:pt x="6583680" y="99694"/>
                </a:lnTo>
                <a:lnTo>
                  <a:pt x="6583680" y="897026"/>
                </a:lnTo>
                <a:lnTo>
                  <a:pt x="6575853" y="935820"/>
                </a:lnTo>
                <a:lnTo>
                  <a:pt x="6554501" y="967501"/>
                </a:lnTo>
                <a:lnTo>
                  <a:pt x="6522815" y="988862"/>
                </a:lnTo>
                <a:lnTo>
                  <a:pt x="6483985" y="996695"/>
                </a:lnTo>
                <a:lnTo>
                  <a:pt x="99694" y="996695"/>
                </a:lnTo>
                <a:lnTo>
                  <a:pt x="60864" y="988862"/>
                </a:lnTo>
                <a:lnTo>
                  <a:pt x="29178" y="967501"/>
                </a:lnTo>
                <a:lnTo>
                  <a:pt x="7826" y="935820"/>
                </a:lnTo>
                <a:lnTo>
                  <a:pt x="0" y="897026"/>
                </a:lnTo>
                <a:lnTo>
                  <a:pt x="0" y="9969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09600" y="1352550"/>
            <a:ext cx="6522084" cy="464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2400" b="1" spc="-15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SUSPECTED CASES</a:t>
            </a:r>
            <a:endParaRPr sz="2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563880">
              <a:lnSpc>
                <a:spcPct val="100000"/>
              </a:lnSpc>
            </a:pPr>
            <a:r>
              <a:rPr lang="en-US" sz="2300" b="1" dirty="0" smtClean="0">
                <a:latin typeface="Times New Roman"/>
                <a:cs typeface="Times New Roman"/>
              </a:rPr>
              <a:t>MILD CASES</a:t>
            </a:r>
            <a:endParaRPr sz="2800" b="1" smtClean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100" smtClean="0">
              <a:latin typeface="Times New Roman"/>
              <a:cs typeface="Times New Roman"/>
            </a:endParaRPr>
          </a:p>
          <a:p>
            <a:pPr marL="1107440" marR="1010285">
              <a:lnSpc>
                <a:spcPts val="3070"/>
              </a:lnSpc>
            </a:pPr>
            <a:r>
              <a:rPr lang="en-US" sz="2400" b="1" spc="-2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MILD TO MODERATE CASES</a:t>
            </a:r>
            <a:endParaRPr sz="2400" smtClean="0">
              <a:latin typeface="Times New Roman" pitchFamily="18" charset="0"/>
              <a:cs typeface="Times New Roman" pitchFamily="18" charset="0"/>
            </a:endParaRPr>
          </a:p>
          <a:p>
            <a:pPr marL="1658620" marR="5080">
              <a:lnSpc>
                <a:spcPts val="3070"/>
              </a:lnSpc>
              <a:spcBef>
                <a:spcPts val="5"/>
              </a:spcBef>
            </a:pPr>
            <a:endParaRPr lang="en-US" sz="2700" b="1" spc="-10" dirty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1658620" marR="5080">
              <a:lnSpc>
                <a:spcPts val="3070"/>
              </a:lnSpc>
              <a:spcBef>
                <a:spcPts val="5"/>
              </a:spcBef>
            </a:pPr>
            <a:r>
              <a:rPr lang="en-US" sz="2400" b="1" spc="-1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SEVERE CASES</a:t>
            </a:r>
          </a:p>
          <a:p>
            <a:pPr marL="1658620" marR="5080">
              <a:lnSpc>
                <a:spcPts val="3070"/>
              </a:lnSpc>
              <a:spcBef>
                <a:spcPts val="5"/>
              </a:spcBef>
            </a:pPr>
            <a:endParaRPr lang="en-US" sz="2800" b="1" spc="-1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1658620" marR="5080">
              <a:lnSpc>
                <a:spcPts val="3070"/>
              </a:lnSpc>
              <a:spcBef>
                <a:spcPts val="5"/>
              </a:spcBef>
            </a:pPr>
            <a:r>
              <a:rPr lang="en-US" sz="2800" b="1" spc="-10" dirty="0" smtClean="0">
                <a:solidFill>
                  <a:srgbClr val="FFFFFF"/>
                </a:solidFill>
                <a:latin typeface="Calibri"/>
                <a:cs typeface="Calibri"/>
              </a:rPr>
              <a:t>        </a:t>
            </a:r>
          </a:p>
          <a:p>
            <a:pPr marL="1658620" marR="5080">
              <a:lnSpc>
                <a:spcPts val="3070"/>
              </a:lnSpc>
              <a:spcBef>
                <a:spcPts val="5"/>
              </a:spcBef>
            </a:pPr>
            <a:endParaRPr lang="en-US" sz="2800" b="1" spc="-1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1658620" marR="5080">
              <a:lnSpc>
                <a:spcPts val="3070"/>
              </a:lnSpc>
              <a:spcBef>
                <a:spcPts val="5"/>
              </a:spcBef>
            </a:pPr>
            <a:endParaRPr sz="2800"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8600" y="32575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2819400" y="4552950"/>
            <a:ext cx="6477000" cy="5905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CRITICAL CASES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spc="-15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spc="-15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-15" dirty="0" smtClean="0">
                <a:latin typeface="Times New Roman" pitchFamily="18" charset="0"/>
                <a:cs typeface="Times New Roman" pitchFamily="18" charset="0"/>
              </a:rPr>
              <a:t>SUSPECTED  CASES</a:t>
            </a:r>
            <a:r>
              <a:rPr lang="en-US" dirty="0" smtClean="0">
                <a:cs typeface="Calibri"/>
              </a:rPr>
              <a:t/>
            </a:r>
            <a:br>
              <a:rPr lang="en-US" dirty="0" smtClean="0">
                <a:cs typeface="Calibri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THOSE CASES WHO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HAVING HISTORY OF TRAVELLING IN EFFECTED AREA LAST 14 DAYS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HAVING HISTORY OF CONTACT WITH COVID-19 PATIENT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HEALTH CARE PERSONNEL DEALING WITH EFFECTED PATIENT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81175"/>
            <a:ext cx="6558080" cy="7253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TREATMENT FOR SUSPECTED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SYMPTOMATIC TREATMENT IS GIVEN</a:t>
            </a:r>
          </a:p>
          <a:p>
            <a:r>
              <a:rPr lang="en-US" dirty="0" smtClean="0"/>
              <a:t>SELF MONITORING FOR FEVER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MILD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Mild cases should be treated with symptomatic relief medication, preferably </a:t>
            </a:r>
            <a:r>
              <a:rPr lang="en-US" dirty="0" err="1" smtClean="0"/>
              <a:t>Paracetamol</a:t>
            </a:r>
            <a:r>
              <a:rPr lang="en-US" dirty="0" smtClean="0"/>
              <a:t> (</a:t>
            </a:r>
            <a:r>
              <a:rPr lang="en-US" smtClean="0"/>
              <a:t>500mg SOS) to </a:t>
            </a:r>
            <a:r>
              <a:rPr lang="en-US" dirty="0" smtClean="0"/>
              <a:t>control fever. </a:t>
            </a:r>
          </a:p>
          <a:p>
            <a:r>
              <a:rPr lang="en-US" dirty="0" smtClean="0"/>
              <a:t>Antiviral agents, including </a:t>
            </a:r>
            <a:r>
              <a:rPr lang="en-US" dirty="0" err="1" smtClean="0"/>
              <a:t>Oseltamivir</a:t>
            </a:r>
            <a:r>
              <a:rPr lang="en-US" dirty="0" smtClean="0"/>
              <a:t> (750 mg BD)/</a:t>
            </a:r>
            <a:r>
              <a:rPr lang="en-US" dirty="0" err="1" smtClean="0"/>
              <a:t>Lopinavir</a:t>
            </a:r>
            <a:r>
              <a:rPr lang="en-US" dirty="0" smtClean="0"/>
              <a:t>/</a:t>
            </a:r>
            <a:r>
              <a:rPr lang="en-US" dirty="0" err="1" smtClean="0"/>
              <a:t>Ritonavir</a:t>
            </a:r>
            <a:r>
              <a:rPr lang="en-US" dirty="0" smtClean="0"/>
              <a:t>, have been used to reduce the viral load to prevent potential Respiratory complications. </a:t>
            </a:r>
          </a:p>
          <a:p>
            <a:r>
              <a:rPr lang="en-US" dirty="0" smtClean="0"/>
              <a:t>Antibiotics if needed :- </a:t>
            </a:r>
            <a:r>
              <a:rPr lang="en-US" dirty="0" err="1" smtClean="0"/>
              <a:t>Azithromycin</a:t>
            </a:r>
            <a:r>
              <a:rPr lang="en-US" dirty="0" smtClean="0"/>
              <a:t> or </a:t>
            </a:r>
            <a:r>
              <a:rPr lang="en-US" dirty="0" err="1" smtClean="0"/>
              <a:t>Augmentin</a:t>
            </a:r>
            <a:r>
              <a:rPr lang="en-US" dirty="0" smtClean="0"/>
              <a:t>(500mg SOS) to prevent Secondary Bacterial Infection in lungs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81175"/>
            <a:ext cx="6558080" cy="72534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MILD TO SEVERE CASES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1" y="1197405"/>
            <a:ext cx="7696200" cy="351106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Oxygen Supplementation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Antipyretics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Antibiotics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Meter Dose Inhaler preferred over </a:t>
            </a:r>
            <a:r>
              <a:rPr lang="en-US" dirty="0" err="1" smtClean="0"/>
              <a:t>Nebulazation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Hydroxychoroquine</a:t>
            </a:r>
            <a:r>
              <a:rPr lang="en-US" dirty="0" smtClean="0"/>
              <a:t>  and </a:t>
            </a:r>
            <a:r>
              <a:rPr lang="en-US" dirty="0" err="1" smtClean="0"/>
              <a:t>Rotinavir</a:t>
            </a:r>
            <a:r>
              <a:rPr lang="en-US" dirty="0" smtClean="0"/>
              <a:t> can be given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Corticosteroids should be avoided.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SEVERE CASES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SEVERE CASES MAY PROGRESS RESPIRATORY FAILURE AND PROGRESS TO MULTI-ORGAN FAILURE AND HENCE NEED CRITICAL CARE FACILITY/DIALYSIS/ECMO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TREATMENT OF SEVERE CASES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Antipyretics</a:t>
            </a:r>
          </a:p>
          <a:p>
            <a:r>
              <a:rPr lang="en-US" dirty="0" smtClean="0"/>
              <a:t>Antiviral</a:t>
            </a:r>
          </a:p>
          <a:p>
            <a:r>
              <a:rPr lang="en-US" dirty="0" smtClean="0"/>
              <a:t>Combination of </a:t>
            </a:r>
            <a:r>
              <a:rPr lang="en-US" dirty="0" err="1" smtClean="0"/>
              <a:t>Hydroxychloroquine</a:t>
            </a:r>
            <a:r>
              <a:rPr lang="en-US" dirty="0" smtClean="0"/>
              <a:t> and </a:t>
            </a:r>
            <a:r>
              <a:rPr lang="en-US" dirty="0" err="1" smtClean="0"/>
              <a:t>Azithromycin</a:t>
            </a:r>
            <a:r>
              <a:rPr lang="en-US" dirty="0" smtClean="0"/>
              <a:t> in medical supervision</a:t>
            </a:r>
          </a:p>
          <a:p>
            <a:r>
              <a:rPr lang="en-US" dirty="0" smtClean="0"/>
              <a:t>Fluid resuscitation.</a:t>
            </a:r>
          </a:p>
          <a:p>
            <a:r>
              <a:rPr lang="en-US" dirty="0" err="1" smtClean="0"/>
              <a:t>Vasoactive</a:t>
            </a:r>
            <a:r>
              <a:rPr lang="en-US" dirty="0" smtClean="0"/>
              <a:t> agents:- </a:t>
            </a:r>
            <a:r>
              <a:rPr lang="en-US" dirty="0" err="1" smtClean="0"/>
              <a:t>Norepinephrine</a:t>
            </a:r>
            <a:r>
              <a:rPr lang="en-US" dirty="0" smtClean="0"/>
              <a:t> or Vasopressin</a:t>
            </a:r>
          </a:p>
          <a:p>
            <a:r>
              <a:rPr lang="en-US" dirty="0" smtClean="0"/>
              <a:t>Low Dose Corticosteroids Therapy:- Like Intravenous Hydrocortisone 200mg per day either as infusion or intermittent doses.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757</Words>
  <Application>Microsoft Office PowerPoint</Application>
  <PresentationFormat>On-screen Show (16:9)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TREATMENT/MANAGEMENT OF COVID-19</vt:lpstr>
      <vt:lpstr>INTRODUCTION</vt:lpstr>
      <vt:lpstr>MEDICAL CARE IS BASED ON THE SEVERITY OF SYMPTOMS </vt:lpstr>
      <vt:lpstr> SUSPECTED  CASES </vt:lpstr>
      <vt:lpstr>TREATMENT FOR SUSPECTED CASES</vt:lpstr>
      <vt:lpstr>MILD CASES</vt:lpstr>
      <vt:lpstr>MILD TO SEVERE CASES</vt:lpstr>
      <vt:lpstr>SEVERE CASES</vt:lpstr>
      <vt:lpstr>TREATMENT OF SEVERE CASES </vt:lpstr>
      <vt:lpstr>SEVERE CASES WITH RESPIRATORY DISTRESS</vt:lpstr>
      <vt:lpstr>CONVALESCENT PLASMA THERAPY</vt:lpstr>
      <vt:lpstr>Continue…..</vt:lpstr>
      <vt:lpstr>Slide 13</vt:lpstr>
      <vt:lpstr>How it works?</vt:lpstr>
      <vt:lpstr> Donor Eligibility  </vt:lpstr>
      <vt:lpstr>Continue…..</vt:lpstr>
      <vt:lpstr>PROCEDURE</vt:lpstr>
      <vt:lpstr>Complication arises by CP Therapy</vt:lpstr>
      <vt:lpstr> Convalescent Plasma Therapy in Patients with Severe COVID-19 </vt:lpstr>
      <vt:lpstr>Slide 20</vt:lpstr>
      <vt:lpstr>Use of convalescent plasma therapy in SARS patients in Hong Kong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2020-05-06T19:00:05Z</dcterms:modified>
</cp:coreProperties>
</file>