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68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02/06/20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689F94-8B9E-4930-BE59-ACA7EAEC40A1}" type="slidenum">
              <a:rPr lang="en-IN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IN" sz="1200">
                <a:solidFill>
                  <a:srgbClr val="8B8B8B"/>
                </a:solidFill>
                <a:latin typeface="Calibri"/>
              </a:rPr>
              <a:t>02/06/20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482099E-746C-49E6-BD67-E90B49D4F846}" type="slidenum">
              <a:rPr lang="en-IN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7013880" y="3753720"/>
            <a:ext cx="4729680" cy="30218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330099"/>
                </a:solidFill>
                <a:latin typeface="Calibri"/>
              </a:rPr>
              <a:t>Presenter:-</a:t>
            </a: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Calibri"/>
              </a:rPr>
              <a:t>Ms. Manpreet Kaur</a:t>
            </a: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Calibri"/>
              </a:rPr>
              <a:t>Nursing Tutor</a:t>
            </a: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Calibri"/>
              </a:rPr>
              <a:t>Akal College of Nursing</a:t>
            </a:r>
            <a:endParaRPr/>
          </a:p>
          <a:p>
            <a:pPr>
              <a:lnSpc>
                <a:spcPct val="100000"/>
              </a:lnSpc>
            </a:pPr>
            <a:r>
              <a:rPr lang="en-IN" sz="2400" b="1">
                <a:solidFill>
                  <a:srgbClr val="000000"/>
                </a:solidFill>
                <a:latin typeface="Calibri"/>
              </a:rPr>
              <a:t>Eternal University, Baru Sahib</a:t>
            </a:r>
            <a:endParaRPr/>
          </a:p>
        </p:txBody>
      </p:sp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0"/>
            <a:ext cx="119520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Oswald-DemiBold"/>
              </a:rPr>
              <a:t>Secondhand Smoke Exposure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838080" y="1447800"/>
            <a:ext cx="10515240" cy="426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Lato"/>
              </a:rPr>
              <a:t>30.2% of adults are exposed to secondhand smoke in indoor workplaces, 7.4% are exposed in restaurants, and 13.3% are exposed in public transportation.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Lato"/>
              </a:rPr>
              <a:t>36.6% of youth (ages 13-15) are exposed to secondhand smoke in public places, and 21.9% are exposed at home.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Oswald-DemiBold"/>
              </a:rPr>
              <a:t>Health Consequences</a:t>
            </a: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971280" y="1568160"/>
            <a:ext cx="10515240" cy="4680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latin typeface="Lato"/>
              </a:rPr>
              <a:t>Each year tobacco use kills about one million Indians: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Lato"/>
              </a:rPr>
              <a:t>Smoking and exposure to secondhand smoke kill about 926,000 people each year.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400" dirty="0">
                <a:latin typeface="Lato"/>
              </a:rPr>
              <a:t>Smokeless tobacco use kills an additional 200,000 people in India each year, accounting for 74% of the global burden of smokeless tobacco.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 err="1">
                <a:latin typeface="Lato"/>
              </a:rPr>
              <a:t>Bidi</a:t>
            </a:r>
            <a:r>
              <a:rPr lang="en-US" sz="2800" dirty="0">
                <a:latin typeface="Lato"/>
              </a:rPr>
              <a:t> and cigarette smokers die 6 to 10 years earlier than non-smokers.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latin typeface="Lato"/>
              </a:rPr>
              <a:t>If current trends continue tobacco will account for 13% of all deaths by 2020.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040"/>
            <a:ext cx="10515120" cy="108276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HOW TOBACCO AND RELATED INDUSTRIES ATTRCT YOUNGER GENERATIONS?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838080" y="1447800"/>
            <a:ext cx="10515240" cy="35814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Promotion of tobacco products and the distribution of free samples at popular events for young people.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/>
              <a:t>Advertising and product placement on movies and TV-shows and through social media platforms with paid influencers.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sz="2400" b="1" dirty="0"/>
          </a:p>
        </p:txBody>
      </p:sp>
      <p:pic>
        <p:nvPicPr>
          <p:cNvPr id="3074" name="Picture 2" descr="C:\Users\acer\Desktop\who-wntd-social-posts-post-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4486275" cy="2514600"/>
          </a:xfrm>
          <a:prstGeom prst="rect">
            <a:avLst/>
          </a:prstGeom>
          <a:noFill/>
        </p:spPr>
      </p:pic>
      <p:pic>
        <p:nvPicPr>
          <p:cNvPr id="3075" name="Picture 3" descr="C:\Users\acer\Desktop\who-wntd-social-posts-post-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cer\Desktop\who-wntd-social-posts-post-7-op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cer\Desktop\who-wntd-social-posts-post-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8001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304800"/>
            <a:ext cx="7239000" cy="632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05" name="Pictur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2304000" y="1368000"/>
            <a:ext cx="6696000" cy="44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0"/>
            <a:ext cx="12120120" cy="67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0000CC"/>
                </a:solidFill>
                <a:latin typeface="Calibri Light"/>
              </a:rPr>
              <a:t>Why ‘World No Tobacco Day’ is </a:t>
            </a:r>
            <a:r>
              <a:rPr lang="en-US" sz="4400" dirty="0" smtClean="0">
                <a:solidFill>
                  <a:srgbClr val="0000CC"/>
                </a:solidFill>
                <a:latin typeface="Calibri Light"/>
              </a:rPr>
              <a:t>observed?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On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May 31</a:t>
            </a:r>
            <a:r>
              <a:rPr lang="en-US" sz="2800" b="1" baseline="30000" dirty="0">
                <a:solidFill>
                  <a:srgbClr val="000000"/>
                </a:solidFill>
                <a:latin typeface="Calibri"/>
              </a:rPr>
              <a:t>st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every year, the world observers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World No Tobacco Day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that is promoted by the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World Health Organization (WHO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).</a:t>
            </a:r>
            <a:endParaRPr b="1"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objectives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of observing </a:t>
            </a:r>
            <a:r>
              <a:rPr lang="en-US" sz="2800" b="1" dirty="0">
                <a:solidFill>
                  <a:srgbClr val="000000"/>
                </a:solidFill>
                <a:latin typeface="Calibri"/>
              </a:rPr>
              <a:t>World No Tobacco Day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is to reduce tobacco consumption which can lead to deadly diseases like cancer and early death.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It primarily focuses on encouraging users to refrain from Tobacco consumption and its related products.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198000"/>
            <a:ext cx="10515240" cy="333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No Tobacco Day also aims to keep a watch on companies that sell cigarettes and tobacco products through striking advertisements which influence people to consume their products.</a:t>
            </a:r>
            <a:endParaRPr/>
          </a:p>
        </p:txBody>
      </p:sp>
      <p:pic>
        <p:nvPicPr>
          <p:cNvPr id="86" name="Picture 85"/>
          <p:cNvPicPr/>
          <p:nvPr/>
        </p:nvPicPr>
        <p:blipFill>
          <a:blip r:embed="rId2"/>
          <a:stretch>
            <a:fillRect/>
          </a:stretch>
        </p:blipFill>
        <p:spPr>
          <a:xfrm>
            <a:off x="4608000" y="3168000"/>
            <a:ext cx="6696000" cy="285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What is Tobacco?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9" name="Picture 88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0"/>
            <a:ext cx="1212012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rgbClr val="000000"/>
                </a:solidFill>
                <a:latin typeface="Calibri Light"/>
              </a:rPr>
              <a:t>Tobacco in India 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838080" y="1447800"/>
            <a:ext cx="10515240" cy="472872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43% of rural and 28% of urban Indian males aged 10 years and above consume tobacco and tobacco-containing products.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11% of rural and 5% of urban Indian females aged 10 and above  used tobacco and tobacco-containing products.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According to the Indian Council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of Medical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Research(ICMR) there are 200 million active tobacco users in India.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Tobacco kills 800,000 people and 12 million become ill every year in India due to its consumption.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85800" y="457200"/>
            <a:ext cx="10515240" cy="573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>
                <a:latin typeface="Calibri"/>
              </a:rPr>
              <a:t>India spends approximately Rs. 300 billion annually in both public and private on treatment of tobacco related illness, accounting about one-fourth of all health </a:t>
            </a:r>
            <a:r>
              <a:rPr lang="en-US" sz="3200" b="1" dirty="0" smtClean="0">
                <a:latin typeface="Calibri"/>
              </a:rPr>
              <a:t>spending.</a:t>
            </a:r>
          </a:p>
          <a:p>
            <a:pPr algn="just"/>
            <a:endParaRPr lang="en-US" sz="3200" b="1" dirty="0">
              <a:latin typeface="Calibri"/>
            </a:endParaRPr>
          </a:p>
          <a:p>
            <a:pPr algn="just"/>
            <a:endParaRPr lang="en-US" sz="3200" b="1" dirty="0" smtClean="0">
              <a:latin typeface="Calibri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Calibri"/>
              </a:rPr>
              <a:t>Nearly </a:t>
            </a:r>
            <a:r>
              <a:rPr lang="en-US" sz="3200" b="1" dirty="0">
                <a:latin typeface="Calibri"/>
              </a:rPr>
              <a:t>600,000 Indians die of cancer every year between the age of 30-69.</a:t>
            </a:r>
            <a:endParaRPr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663399"/>
                </a:solidFill>
                <a:latin typeface="Calibri Light"/>
              </a:rPr>
              <a:t>Various Issues on Tobacco 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838080" y="1600200"/>
            <a:ext cx="10515240" cy="4876800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 National survey released by the Health ministry revealed that more than 285 million people in India use tobacco and India is fourth-largest country in Tobacco using.</a:t>
            </a:r>
            <a:endParaRPr/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More than one million Indians are estimated to die annually simply from smoking tobacco.</a:t>
            </a:r>
            <a:endParaRPr/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India has 285 million smokers and 138 million don't know that smoking cause stroke and other diseases.</a:t>
            </a:r>
            <a:endParaRPr/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According to a report released by the </a:t>
            </a:r>
            <a:r>
              <a:rPr lang="en-US" sz="2800" u="sng" dirty="0">
                <a:solidFill>
                  <a:srgbClr val="000000"/>
                </a:solidFill>
                <a:latin typeface="Calibri"/>
              </a:rPr>
              <a:t>World Heart Federation,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half of all Chinese smokers and one -third of Indian smokers are unaware of the risks related to tobacco on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heart.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228600"/>
            <a:ext cx="10515240" cy="9144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330066"/>
                </a:solidFill>
                <a:latin typeface="Calibri"/>
              </a:rPr>
              <a:t>Tobacco Consumption</a:t>
            </a:r>
            <a:endParaRPr sz="2400"/>
          </a:p>
        </p:txBody>
      </p:sp>
      <p:sp>
        <p:nvSpPr>
          <p:cNvPr id="96" name="TextShape 2"/>
          <p:cNvSpPr txBox="1"/>
          <p:nvPr/>
        </p:nvSpPr>
        <p:spPr>
          <a:xfrm>
            <a:off x="533400" y="1066800"/>
            <a:ext cx="11277600" cy="5109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almost 267 million tobacco users in India.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Among adults (age 15+), 28.6% of the population currently uses tobacco products (male 42.4%; female 14.2%).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21.4% of adults use smokeless tobacco (male 29.6%; female 12.8%)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10.7% of adults smoke (male 19.0%; female 2.0%)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majority of adult smokers smoke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bidis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(7.7% of adults overall)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Among youth (ages 13-15):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14.6% currently use some form of tobacco (boys 19.0%; girls 8.3%)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4.4% smoke cigarettes and 12.5% use other tobacco products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633</Words>
  <PresentationFormat>Custom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HOW TOBACCO AND RELATED INDUSTRIES ATTRCT YOUNGER GENERATIONS?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acer</cp:lastModifiedBy>
  <cp:revision>3</cp:revision>
  <dcterms:modified xsi:type="dcterms:W3CDTF">2020-06-02T05:02:02Z</dcterms:modified>
</cp:coreProperties>
</file>