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8D82E91-711B-488E-AE79-58717FC353B5}" type="datetimeFigureOut">
              <a:rPr lang="en-IN" smtClean="0"/>
              <a:t>10-12-2015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404155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D82E91-711B-488E-AE79-58717FC353B5}" type="datetimeFigureOut">
              <a:rPr lang="en-IN" smtClean="0"/>
              <a:t>10-12-2015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57074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D82E91-711B-488E-AE79-58717FC353B5}" type="datetimeFigureOut">
              <a:rPr lang="en-IN" smtClean="0"/>
              <a:t>10-12-2015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25874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D82E91-711B-488E-AE79-58717FC353B5}" type="datetimeFigureOut">
              <a:rPr lang="en-IN" smtClean="0"/>
              <a:t>10-12-2015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1391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82E91-711B-488E-AE79-58717FC353B5}" type="datetimeFigureOut">
              <a:rPr lang="en-IN" smtClean="0"/>
              <a:t>10-12-2015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347440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8D82E91-711B-488E-AE79-58717FC353B5}" type="datetimeFigureOut">
              <a:rPr lang="en-IN" smtClean="0"/>
              <a:t>10-12-2015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412505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8D82E91-711B-488E-AE79-58717FC353B5}" type="datetimeFigureOut">
              <a:rPr lang="en-IN" smtClean="0"/>
              <a:t>10-12-2015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231699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8D82E91-711B-488E-AE79-58717FC353B5}" type="datetimeFigureOut">
              <a:rPr lang="en-IN" smtClean="0"/>
              <a:t>10-12-2015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428857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82E91-711B-488E-AE79-58717FC353B5}" type="datetimeFigureOut">
              <a:rPr lang="en-IN" smtClean="0"/>
              <a:t>10-12-2015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279962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82E91-711B-488E-AE79-58717FC353B5}" type="datetimeFigureOut">
              <a:rPr lang="en-IN" smtClean="0"/>
              <a:t>10-12-2015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30625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82E91-711B-488E-AE79-58717FC353B5}" type="datetimeFigureOut">
              <a:rPr lang="en-IN" smtClean="0"/>
              <a:t>10-12-2015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1D7F79-ACDD-4BB3-9EA4-15ED9BA586BC}" type="slidenum">
              <a:rPr lang="en-IN" smtClean="0"/>
              <a:t>‹#›</a:t>
            </a:fld>
            <a:endParaRPr lang="en-IN"/>
          </a:p>
        </p:txBody>
      </p:sp>
    </p:spTree>
    <p:extLst>
      <p:ext uri="{BB962C8B-B14F-4D97-AF65-F5344CB8AC3E}">
        <p14:creationId xmlns:p14="http://schemas.microsoft.com/office/powerpoint/2010/main" val="310521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82E91-711B-488E-AE79-58717FC353B5}" type="datetimeFigureOut">
              <a:rPr lang="en-IN" smtClean="0"/>
              <a:t>10-12-2015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D7F79-ACDD-4BB3-9EA4-15ED9BA586BC}" type="slidenum">
              <a:rPr lang="en-IN" smtClean="0"/>
              <a:t>‹#›</a:t>
            </a:fld>
            <a:endParaRPr lang="en-IN"/>
          </a:p>
        </p:txBody>
      </p:sp>
    </p:spTree>
    <p:extLst>
      <p:ext uri="{BB962C8B-B14F-4D97-AF65-F5344CB8AC3E}">
        <p14:creationId xmlns:p14="http://schemas.microsoft.com/office/powerpoint/2010/main" val="375785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1412777"/>
            <a:ext cx="7772400" cy="2187674"/>
          </a:xfrm>
        </p:spPr>
        <p:txBody>
          <a:bodyPr>
            <a:noAutofit/>
          </a:bodyPr>
          <a:lstStyle/>
          <a:p>
            <a:r>
              <a:rPr lang="en-US" sz="11500" b="1" dirty="0" smtClean="0">
                <a:solidFill>
                  <a:schemeClr val="bg1"/>
                </a:solidFill>
              </a:rPr>
              <a:t>ECOSYSTEM</a:t>
            </a:r>
            <a:endParaRPr lang="en-IN" sz="11500" b="1" dirty="0">
              <a:solidFill>
                <a:schemeClr val="bg1"/>
              </a:solidFill>
            </a:endParaRPr>
          </a:p>
        </p:txBody>
      </p:sp>
      <p:sp>
        <p:nvSpPr>
          <p:cNvPr id="3" name="Subtitle 2"/>
          <p:cNvSpPr>
            <a:spLocks noGrp="1"/>
          </p:cNvSpPr>
          <p:nvPr>
            <p:ph type="subTitle" idx="1"/>
          </p:nvPr>
        </p:nvSpPr>
        <p:spPr>
          <a:xfrm>
            <a:off x="6156177" y="4293096"/>
            <a:ext cx="2987822" cy="1944216"/>
          </a:xfrm>
        </p:spPr>
        <p:txBody>
          <a:bodyPr>
            <a:normAutofit fontScale="92500" lnSpcReduction="20000"/>
          </a:bodyPr>
          <a:lstStyle/>
          <a:p>
            <a:pPr algn="l"/>
            <a:r>
              <a:rPr lang="en-US" b="1" dirty="0" smtClean="0">
                <a:solidFill>
                  <a:schemeClr val="bg1"/>
                </a:solidFill>
              </a:rPr>
              <a:t>PREPARED BY- </a:t>
            </a:r>
          </a:p>
          <a:p>
            <a:pPr algn="l"/>
            <a:r>
              <a:rPr lang="en-US" dirty="0" smtClean="0">
                <a:solidFill>
                  <a:schemeClr val="bg1"/>
                </a:solidFill>
              </a:rPr>
              <a:t>Nitasha Sharma</a:t>
            </a:r>
          </a:p>
          <a:p>
            <a:pPr algn="l"/>
            <a:r>
              <a:rPr lang="en-US" dirty="0" smtClean="0">
                <a:solidFill>
                  <a:schemeClr val="bg1"/>
                </a:solidFill>
              </a:rPr>
              <a:t>Clinical Instructor</a:t>
            </a:r>
          </a:p>
          <a:p>
            <a:pPr algn="l"/>
            <a:r>
              <a:rPr lang="en-US" dirty="0" smtClean="0">
                <a:solidFill>
                  <a:schemeClr val="bg1"/>
                </a:solidFill>
              </a:rPr>
              <a:t>ACN</a:t>
            </a:r>
            <a:endParaRPr lang="en-IN" dirty="0">
              <a:solidFill>
                <a:schemeClr val="bg1"/>
              </a:solidFill>
            </a:endParaRPr>
          </a:p>
        </p:txBody>
      </p:sp>
    </p:spTree>
    <p:extLst>
      <p:ext uri="{BB962C8B-B14F-4D97-AF65-F5344CB8AC3E}">
        <p14:creationId xmlns:p14="http://schemas.microsoft.com/office/powerpoint/2010/main" val="299567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b="1" dirty="0">
                <a:solidFill>
                  <a:schemeClr val="bg1"/>
                </a:solidFill>
              </a:rPr>
              <a:t>Cont.</a:t>
            </a:r>
            <a:endParaRPr lang="en-IN" dirty="0"/>
          </a:p>
        </p:txBody>
      </p:sp>
      <p:sp>
        <p:nvSpPr>
          <p:cNvPr id="5" name="Content Placeholder 4"/>
          <p:cNvSpPr>
            <a:spLocks noGrp="1"/>
          </p:cNvSpPr>
          <p:nvPr>
            <p:ph idx="1"/>
          </p:nvPr>
        </p:nvSpPr>
        <p:spPr/>
        <p:txBody>
          <a:bodyPr/>
          <a:lstStyle/>
          <a:p>
            <a:r>
              <a:rPr lang="en-US" dirty="0">
                <a:solidFill>
                  <a:schemeClr val="bg1"/>
                </a:solidFill>
              </a:rPr>
              <a:t>Water is the medium by which mineral nutrients enter and are trans-located in plants. It is also necessary for the maintenance of leaf turgidity and is required for photosynthetic chemical reactions. Plants and animals receive their water from the Earth’s surface and soil. The original source of this water is precipita­tion from the atmosphere.</a:t>
            </a:r>
            <a:endParaRPr lang="en-IN" dirty="0">
              <a:solidFill>
                <a:schemeClr val="bg1"/>
              </a:solidFill>
            </a:endParaRPr>
          </a:p>
          <a:p>
            <a:endParaRPr lang="en-IN" dirty="0"/>
          </a:p>
        </p:txBody>
      </p:sp>
    </p:spTree>
    <p:extLst>
      <p:ext uri="{BB962C8B-B14F-4D97-AF65-F5344CB8AC3E}">
        <p14:creationId xmlns:p14="http://schemas.microsoft.com/office/powerpoint/2010/main" val="229499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354162"/>
          </a:xfrm>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(2) Biotic Components</a:t>
            </a:r>
            <a:endParaRPr lang="en-IN" dirty="0">
              <a:solidFill>
                <a:schemeClr val="bg1"/>
              </a:solidFill>
            </a:endParaRPr>
          </a:p>
        </p:txBody>
      </p:sp>
      <p:sp>
        <p:nvSpPr>
          <p:cNvPr id="5" name="Content Placeholder 4"/>
          <p:cNvSpPr>
            <a:spLocks noGrp="1"/>
          </p:cNvSpPr>
          <p:nvPr>
            <p:ph idx="1"/>
          </p:nvPr>
        </p:nvSpPr>
        <p:spPr/>
        <p:txBody>
          <a:bodyPr/>
          <a:lstStyle/>
          <a:p>
            <a:r>
              <a:rPr lang="en-US" b="1" dirty="0" smtClean="0"/>
              <a:t>: </a:t>
            </a:r>
            <a:endParaRPr lang="en-IN" dirty="0"/>
          </a:p>
          <a:p>
            <a:r>
              <a:rPr lang="en-US" sz="4000" dirty="0">
                <a:solidFill>
                  <a:schemeClr val="bg1"/>
                </a:solidFill>
              </a:rPr>
              <a:t>The living organisms including plants, animals and micro-organisms (Bacteria and Fungi) that are present in an ecosystem form the biotic components. </a:t>
            </a:r>
            <a:endParaRPr lang="en-IN" sz="4000" dirty="0">
              <a:solidFill>
                <a:schemeClr val="bg1"/>
              </a:solidFill>
            </a:endParaRPr>
          </a:p>
          <a:p>
            <a:endParaRPr lang="en-IN" dirty="0"/>
          </a:p>
        </p:txBody>
      </p:sp>
    </p:spTree>
    <p:extLst>
      <p:ext uri="{BB962C8B-B14F-4D97-AF65-F5344CB8AC3E}">
        <p14:creationId xmlns:p14="http://schemas.microsoft.com/office/powerpoint/2010/main" val="229499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332656"/>
            <a:ext cx="8229600" cy="1368152"/>
          </a:xfrm>
        </p:spPr>
        <p:txBody>
          <a:bodyPr>
            <a:noAutofit/>
          </a:bodyPr>
          <a:lstStyle/>
          <a:p>
            <a:r>
              <a:rPr lang="en-US" b="1" dirty="0" smtClean="0">
                <a:solidFill>
                  <a:schemeClr val="bg1"/>
                </a:solidFill>
              </a:rPr>
              <a:t/>
            </a:r>
            <a:br>
              <a:rPr lang="en-US" b="1" dirty="0" smtClean="0">
                <a:solidFill>
                  <a:schemeClr val="bg1"/>
                </a:solidFill>
              </a:rPr>
            </a:br>
            <a:r>
              <a:rPr lang="en-US" sz="3200" b="1" dirty="0">
                <a:solidFill>
                  <a:schemeClr val="bg1"/>
                </a:solidFill>
              </a:rPr>
              <a:t>On the basis of their role in the ecosystem the biotic components can be classi­fied into three main groups: </a:t>
            </a:r>
            <a:r>
              <a:rPr lang="en-IN" sz="3200" dirty="0">
                <a:solidFill>
                  <a:schemeClr val="bg1"/>
                </a:solidFill>
              </a:rPr>
              <a:t/>
            </a:r>
            <a:br>
              <a:rPr lang="en-IN" sz="3200" dirty="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844824"/>
            <a:ext cx="8229600" cy="4281339"/>
          </a:xfrm>
        </p:spPr>
        <p:txBody>
          <a:bodyPr>
            <a:normAutofit/>
          </a:bodyPr>
          <a:lstStyle/>
          <a:p>
            <a:pPr marL="0" indent="0">
              <a:buNone/>
            </a:pPr>
            <a:r>
              <a:rPr lang="en-US" sz="3600" dirty="0">
                <a:solidFill>
                  <a:schemeClr val="bg1"/>
                </a:solidFill>
              </a:rPr>
              <a:t>(A) Producers </a:t>
            </a:r>
            <a:endParaRPr lang="en-IN" sz="3600" dirty="0">
              <a:solidFill>
                <a:schemeClr val="bg1"/>
              </a:solidFill>
            </a:endParaRPr>
          </a:p>
          <a:p>
            <a:pPr marL="0" indent="0">
              <a:buNone/>
            </a:pPr>
            <a:r>
              <a:rPr lang="en-US" sz="3600" dirty="0">
                <a:solidFill>
                  <a:schemeClr val="bg1"/>
                </a:solidFill>
              </a:rPr>
              <a:t>(B) Consumers </a:t>
            </a:r>
            <a:endParaRPr lang="en-IN" sz="3600" dirty="0">
              <a:solidFill>
                <a:schemeClr val="bg1"/>
              </a:solidFill>
            </a:endParaRPr>
          </a:p>
          <a:p>
            <a:pPr marL="0" indent="0">
              <a:buNone/>
            </a:pPr>
            <a:r>
              <a:rPr lang="en-US" sz="3600" dirty="0">
                <a:solidFill>
                  <a:schemeClr val="bg1"/>
                </a:solidFill>
              </a:rPr>
              <a:t>(C) Decomposers or Reducers. </a:t>
            </a:r>
            <a:endParaRPr lang="en-IN" sz="3600" dirty="0">
              <a:solidFill>
                <a:schemeClr val="bg1"/>
              </a:solidFill>
            </a:endParaRPr>
          </a:p>
          <a:p>
            <a:endParaRPr lang="en-IN" sz="3600" dirty="0">
              <a:solidFill>
                <a:schemeClr val="bg1"/>
              </a:solidFill>
            </a:endParaRPr>
          </a:p>
        </p:txBody>
      </p:sp>
    </p:spTree>
    <p:extLst>
      <p:ext uri="{BB962C8B-B14F-4D97-AF65-F5344CB8AC3E}">
        <p14:creationId xmlns:p14="http://schemas.microsoft.com/office/powerpoint/2010/main" val="89369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(A) Producers: </a:t>
            </a:r>
            <a:r>
              <a:rPr lang="en-IN" dirty="0">
                <a:solidFill>
                  <a:schemeClr val="bg1"/>
                </a:solidFill>
              </a:rPr>
              <a:t/>
            </a:r>
            <a:br>
              <a:rPr lang="en-IN" dirty="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340768"/>
            <a:ext cx="8229600" cy="4785395"/>
          </a:xfrm>
        </p:spPr>
        <p:txBody>
          <a:bodyPr>
            <a:normAutofit fontScale="92500" lnSpcReduction="20000"/>
          </a:bodyPr>
          <a:lstStyle/>
          <a:p>
            <a:r>
              <a:rPr lang="en-US" dirty="0" smtClean="0">
                <a:solidFill>
                  <a:schemeClr val="bg1"/>
                </a:solidFill>
              </a:rPr>
              <a:t>The </a:t>
            </a:r>
            <a:r>
              <a:rPr lang="en-US" dirty="0">
                <a:solidFill>
                  <a:schemeClr val="bg1"/>
                </a:solidFill>
              </a:rPr>
              <a:t>green plants have chlorophyll with the help of which they trap solar energy and change it into chemical energy of carbohydrates using simple inorganic compounds namely water and carbon dioxide. This process is known as photo­synthesis. As the green plants manufacture their own food they are known as Autotrophs (i.e. auto = self, </a:t>
            </a:r>
            <a:r>
              <a:rPr lang="en-US" dirty="0" err="1">
                <a:solidFill>
                  <a:schemeClr val="bg1"/>
                </a:solidFill>
              </a:rPr>
              <a:t>trophos</a:t>
            </a:r>
            <a:r>
              <a:rPr lang="en-US" dirty="0">
                <a:solidFill>
                  <a:schemeClr val="bg1"/>
                </a:solidFill>
              </a:rPr>
              <a:t> = feeder) </a:t>
            </a:r>
            <a:endParaRPr lang="en-IN" dirty="0">
              <a:solidFill>
                <a:schemeClr val="bg1"/>
              </a:solidFill>
            </a:endParaRPr>
          </a:p>
          <a:p>
            <a:r>
              <a:rPr lang="en-US" dirty="0">
                <a:solidFill>
                  <a:schemeClr val="bg1"/>
                </a:solidFill>
              </a:rPr>
              <a:t>The chemical energy stored by the producers is </a:t>
            </a:r>
            <a:r>
              <a:rPr lang="en-US" dirty="0" err="1">
                <a:solidFill>
                  <a:schemeClr val="bg1"/>
                </a:solidFill>
              </a:rPr>
              <a:t>utilised</a:t>
            </a:r>
            <a:r>
              <a:rPr lang="en-US" dirty="0">
                <a:solidFill>
                  <a:schemeClr val="bg1"/>
                </a:solidFill>
              </a:rPr>
              <a:t> partly by the producers for their own growth and survival and the remaining is stored in the plant parts for their </a:t>
            </a:r>
            <a:r>
              <a:rPr lang="en-US" dirty="0" smtClean="0">
                <a:solidFill>
                  <a:schemeClr val="bg1"/>
                </a:solidFill>
              </a:rPr>
              <a:t>future use.</a:t>
            </a:r>
            <a:endParaRPr lang="en-IN" dirty="0">
              <a:solidFill>
                <a:schemeClr val="bg1"/>
              </a:solidFill>
            </a:endParaRPr>
          </a:p>
        </p:txBody>
      </p:sp>
    </p:spTree>
    <p:extLst>
      <p:ext uri="{BB962C8B-B14F-4D97-AF65-F5344CB8AC3E}">
        <p14:creationId xmlns:p14="http://schemas.microsoft.com/office/powerpoint/2010/main" val="89369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(B) Consumers: </a:t>
            </a:r>
            <a:r>
              <a:rPr lang="en-IN" dirty="0">
                <a:solidFill>
                  <a:schemeClr val="bg1"/>
                </a:solidFill>
              </a:rPr>
              <a:t/>
            </a:r>
            <a:br>
              <a:rPr lang="en-IN" dirty="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628800"/>
            <a:ext cx="8229600" cy="4525963"/>
          </a:xfrm>
        </p:spPr>
        <p:txBody>
          <a:bodyPr/>
          <a:lstStyle/>
          <a:p>
            <a:pPr marL="0" indent="0">
              <a:buNone/>
            </a:pPr>
            <a:r>
              <a:rPr lang="en-US" sz="3600" dirty="0" smtClean="0">
                <a:solidFill>
                  <a:schemeClr val="bg1"/>
                </a:solidFill>
              </a:rPr>
              <a:t>The </a:t>
            </a:r>
            <a:r>
              <a:rPr lang="en-US" sz="3600" dirty="0">
                <a:solidFill>
                  <a:schemeClr val="bg1"/>
                </a:solidFill>
              </a:rPr>
              <a:t>animals lack chlorophyll and are unable to </a:t>
            </a:r>
            <a:r>
              <a:rPr lang="en-US" sz="3600" dirty="0" err="1">
                <a:solidFill>
                  <a:schemeClr val="bg1"/>
                </a:solidFill>
              </a:rPr>
              <a:t>synthesise</a:t>
            </a:r>
            <a:r>
              <a:rPr lang="en-US" sz="3600" dirty="0">
                <a:solidFill>
                  <a:schemeClr val="bg1"/>
                </a:solidFill>
              </a:rPr>
              <a:t> their own food. There­fore, they depend on the producers for their food. They are known as heterotrophs (i.e. </a:t>
            </a:r>
            <a:r>
              <a:rPr lang="en-US" sz="3600" dirty="0" err="1">
                <a:solidFill>
                  <a:schemeClr val="bg1"/>
                </a:solidFill>
              </a:rPr>
              <a:t>heteros</a:t>
            </a:r>
            <a:r>
              <a:rPr lang="en-US" sz="3600" dirty="0">
                <a:solidFill>
                  <a:schemeClr val="bg1"/>
                </a:solidFill>
              </a:rPr>
              <a:t> = other, </a:t>
            </a:r>
            <a:r>
              <a:rPr lang="en-US" sz="3600" dirty="0" err="1">
                <a:solidFill>
                  <a:schemeClr val="bg1"/>
                </a:solidFill>
              </a:rPr>
              <a:t>trophos</a:t>
            </a:r>
            <a:r>
              <a:rPr lang="en-US" sz="3600" dirty="0">
                <a:solidFill>
                  <a:schemeClr val="bg1"/>
                </a:solidFill>
              </a:rPr>
              <a:t> = feeder) </a:t>
            </a:r>
            <a:endParaRPr lang="en-IN" sz="3600" dirty="0">
              <a:solidFill>
                <a:schemeClr val="bg1"/>
              </a:solidFill>
            </a:endParaRPr>
          </a:p>
          <a:p>
            <a:endParaRPr lang="en-IN" dirty="0"/>
          </a:p>
        </p:txBody>
      </p:sp>
    </p:spTree>
    <p:extLst>
      <p:ext uri="{BB962C8B-B14F-4D97-AF65-F5344CB8AC3E}">
        <p14:creationId xmlns:p14="http://schemas.microsoft.com/office/powerpoint/2010/main" val="89369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426170"/>
          </a:xfrm>
        </p:spPr>
        <p:txBody>
          <a:bodyPr>
            <a:noAutofit/>
          </a:bodyPr>
          <a:lstStyle/>
          <a:p>
            <a:r>
              <a:rPr lang="en-US" b="1" dirty="0" smtClean="0"/>
              <a:t/>
            </a:r>
            <a:br>
              <a:rPr lang="en-US" b="1" dirty="0" smtClean="0"/>
            </a:br>
            <a:r>
              <a:rPr lang="en-US" b="1" dirty="0"/>
              <a:t/>
            </a:r>
            <a:br>
              <a:rPr lang="en-US" b="1" dirty="0"/>
            </a:br>
            <a:r>
              <a:rPr lang="en-US" b="1" dirty="0" smtClean="0">
                <a:solidFill>
                  <a:schemeClr val="bg1"/>
                </a:solidFill>
              </a:rPr>
              <a:t>The </a:t>
            </a:r>
            <a:r>
              <a:rPr lang="en-US" b="1" dirty="0">
                <a:solidFill>
                  <a:schemeClr val="bg1"/>
                </a:solidFill>
              </a:rPr>
              <a:t>consumers are of four types, namely: </a:t>
            </a:r>
            <a:r>
              <a:rPr lang="en-IN" dirty="0">
                <a:solidFill>
                  <a:schemeClr val="bg1"/>
                </a:solidFill>
              </a:rPr>
              <a:t/>
            </a:r>
            <a:br>
              <a:rPr lang="en-IN" dirty="0">
                <a:solidFill>
                  <a:schemeClr val="bg1"/>
                </a:solidFill>
              </a:rPr>
            </a:b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pPr marL="0" indent="0">
              <a:buNone/>
            </a:pPr>
            <a:r>
              <a:rPr lang="en-US" b="1" dirty="0">
                <a:solidFill>
                  <a:schemeClr val="bg1"/>
                </a:solidFill>
              </a:rPr>
              <a:t>(a) Primary Consumers or First Order Consumers or </a:t>
            </a:r>
            <a:r>
              <a:rPr lang="en-US" b="1" dirty="0" smtClean="0">
                <a:solidFill>
                  <a:schemeClr val="bg1"/>
                </a:solidFill>
              </a:rPr>
              <a:t>Herbivores</a:t>
            </a:r>
            <a:endParaRPr lang="en-US" b="1" dirty="0">
              <a:solidFill>
                <a:schemeClr val="bg1"/>
              </a:solidFill>
            </a:endParaRPr>
          </a:p>
          <a:p>
            <a:pPr marL="0" indent="0">
              <a:buNone/>
            </a:pPr>
            <a:r>
              <a:rPr lang="en-US" b="1" dirty="0">
                <a:solidFill>
                  <a:schemeClr val="bg1"/>
                </a:solidFill>
              </a:rPr>
              <a:t>(b) Secondary Consumers or Second Order Consumers or Primary </a:t>
            </a:r>
            <a:r>
              <a:rPr lang="en-US" b="1" dirty="0" smtClean="0">
                <a:solidFill>
                  <a:schemeClr val="bg1"/>
                </a:solidFill>
              </a:rPr>
              <a:t>Carnivores</a:t>
            </a:r>
          </a:p>
          <a:p>
            <a:pPr marL="0" indent="0">
              <a:buNone/>
            </a:pPr>
            <a:r>
              <a:rPr lang="en-US" b="1" dirty="0">
                <a:solidFill>
                  <a:schemeClr val="bg1"/>
                </a:solidFill>
              </a:rPr>
              <a:t>(c) Tertiary Consumers or Third Order </a:t>
            </a:r>
            <a:r>
              <a:rPr lang="en-US" b="1" dirty="0" smtClean="0">
                <a:solidFill>
                  <a:schemeClr val="bg1"/>
                </a:solidFill>
              </a:rPr>
              <a:t>Consumers</a:t>
            </a:r>
          </a:p>
          <a:p>
            <a:pPr marL="0" indent="0">
              <a:buNone/>
            </a:pPr>
            <a:r>
              <a:rPr lang="en-US" b="1" dirty="0">
                <a:solidFill>
                  <a:schemeClr val="bg1"/>
                </a:solidFill>
              </a:rPr>
              <a:t>(d) Quaternary Consumers or Fourth Order Consumers or Omnivores</a:t>
            </a:r>
            <a:endParaRPr lang="en-IN" dirty="0">
              <a:solidFill>
                <a:schemeClr val="bg1"/>
              </a:solidFill>
            </a:endParaRPr>
          </a:p>
          <a:p>
            <a:endParaRPr lang="en-IN" dirty="0"/>
          </a:p>
        </p:txBody>
      </p:sp>
    </p:spTree>
    <p:extLst>
      <p:ext uri="{BB962C8B-B14F-4D97-AF65-F5344CB8AC3E}">
        <p14:creationId xmlns:p14="http://schemas.microsoft.com/office/powerpoint/2010/main" val="89369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(a) Primary Consumers or First Order Consumers or Herbivores: </a:t>
            </a:r>
            <a:r>
              <a:rPr lang="en-IN" dirty="0">
                <a:solidFill>
                  <a:schemeClr val="bg1"/>
                </a:solidFill>
              </a:rPr>
              <a:t/>
            </a:r>
            <a:br>
              <a:rPr lang="en-IN" dirty="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2420888"/>
            <a:ext cx="8229600" cy="3705275"/>
          </a:xfrm>
        </p:spPr>
        <p:txBody>
          <a:bodyPr>
            <a:normAutofit/>
          </a:bodyPr>
          <a:lstStyle/>
          <a:p>
            <a:r>
              <a:rPr lang="en-US" sz="4000" dirty="0" smtClean="0">
                <a:solidFill>
                  <a:schemeClr val="bg1"/>
                </a:solidFill>
              </a:rPr>
              <a:t>These </a:t>
            </a:r>
            <a:r>
              <a:rPr lang="en-US" sz="4000" dirty="0">
                <a:solidFill>
                  <a:schemeClr val="bg1"/>
                </a:solidFill>
              </a:rPr>
              <a:t>are the animals which feed on plants or the producers. They are called her­bivores. Examples are rabbit, deer, goat, cattle etc. </a:t>
            </a:r>
            <a:endParaRPr lang="en-IN" sz="4000" dirty="0">
              <a:solidFill>
                <a:schemeClr val="bg1"/>
              </a:solidFill>
            </a:endParaRPr>
          </a:p>
          <a:p>
            <a:endParaRPr lang="en-IN" sz="4000" dirty="0">
              <a:solidFill>
                <a:schemeClr val="bg1"/>
              </a:solidFill>
            </a:endParaRPr>
          </a:p>
        </p:txBody>
      </p:sp>
    </p:spTree>
    <p:extLst>
      <p:ext uri="{BB962C8B-B14F-4D97-AF65-F5344CB8AC3E}">
        <p14:creationId xmlns:p14="http://schemas.microsoft.com/office/powerpoint/2010/main" val="89369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620688"/>
            <a:ext cx="8229600" cy="1143000"/>
          </a:xfrm>
        </p:spPr>
        <p:txBody>
          <a:bodyPr>
            <a:noAutofit/>
          </a:bodyPr>
          <a:lstStyle/>
          <a:p>
            <a:r>
              <a:rPr lang="en-US" b="1" dirty="0" smtClean="0">
                <a:solidFill>
                  <a:schemeClr val="bg1"/>
                </a:solidFill>
              </a:rPr>
              <a:t/>
            </a:r>
            <a:br>
              <a:rPr lang="en-US" b="1" dirty="0" smtClean="0">
                <a:solidFill>
                  <a:schemeClr val="bg1"/>
                </a:solidFill>
              </a:rPr>
            </a:br>
            <a:r>
              <a:rPr lang="en-US" sz="3600" b="1" dirty="0">
                <a:solidFill>
                  <a:schemeClr val="bg1"/>
                </a:solidFill>
              </a:rPr>
              <a:t>(b) Secondary Consumers or Second Order Consumers or Primary Carnivores: </a:t>
            </a:r>
            <a:r>
              <a:rPr lang="en-IN" sz="3600" dirty="0">
                <a:solidFill>
                  <a:schemeClr val="bg1"/>
                </a:solidFill>
              </a:rPr>
              <a:t/>
            </a:r>
            <a:br>
              <a:rPr lang="en-IN" sz="3600" dirty="0">
                <a:solidFill>
                  <a:schemeClr val="bg1"/>
                </a:solidFill>
              </a:rPr>
            </a:br>
            <a:endParaRPr lang="en-IN" sz="3600" dirty="0">
              <a:solidFill>
                <a:schemeClr val="bg1"/>
              </a:solidFill>
            </a:endParaRPr>
          </a:p>
        </p:txBody>
      </p:sp>
      <p:sp>
        <p:nvSpPr>
          <p:cNvPr id="5" name="Content Placeholder 4"/>
          <p:cNvSpPr>
            <a:spLocks noGrp="1"/>
          </p:cNvSpPr>
          <p:nvPr>
            <p:ph idx="1"/>
          </p:nvPr>
        </p:nvSpPr>
        <p:spPr>
          <a:xfrm>
            <a:off x="457200" y="2636912"/>
            <a:ext cx="8229600" cy="3489251"/>
          </a:xfrm>
        </p:spPr>
        <p:txBody>
          <a:bodyPr>
            <a:normAutofit/>
          </a:bodyPr>
          <a:lstStyle/>
          <a:p>
            <a:r>
              <a:rPr lang="en-US" sz="3600" dirty="0" smtClean="0">
                <a:solidFill>
                  <a:schemeClr val="bg1"/>
                </a:solidFill>
              </a:rPr>
              <a:t>The </a:t>
            </a:r>
            <a:r>
              <a:rPr lang="en-US" sz="3600" dirty="0">
                <a:solidFill>
                  <a:schemeClr val="bg1"/>
                </a:solidFill>
              </a:rPr>
              <a:t>animals which feed on the herbivores are called the pri­mary carnivores. Examples are cats, foxes, snakes etc. </a:t>
            </a:r>
            <a:endParaRPr lang="en-IN" sz="3600" dirty="0">
              <a:solidFill>
                <a:schemeClr val="bg1"/>
              </a:solidFill>
            </a:endParaRPr>
          </a:p>
          <a:p>
            <a:endParaRPr lang="en-IN" sz="3600" dirty="0">
              <a:solidFill>
                <a:schemeClr val="bg1"/>
              </a:solidFill>
            </a:endParaRPr>
          </a:p>
        </p:txBody>
      </p:sp>
    </p:spTree>
    <p:extLst>
      <p:ext uri="{BB962C8B-B14F-4D97-AF65-F5344CB8AC3E}">
        <p14:creationId xmlns:p14="http://schemas.microsoft.com/office/powerpoint/2010/main" val="89369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642194"/>
          </a:xfrm>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 Tertiary Consumers or Third Order Consumers: </a:t>
            </a:r>
            <a:r>
              <a:rPr lang="en-IN" dirty="0"/>
              <a:t/>
            </a:r>
            <a:br>
              <a:rPr lang="en-IN" dirty="0"/>
            </a:br>
            <a:endParaRPr lang="en-IN" dirty="0">
              <a:solidFill>
                <a:schemeClr val="bg1"/>
              </a:solidFill>
            </a:endParaRPr>
          </a:p>
        </p:txBody>
      </p:sp>
      <p:sp>
        <p:nvSpPr>
          <p:cNvPr id="5" name="Content Placeholder 4"/>
          <p:cNvSpPr>
            <a:spLocks noGrp="1"/>
          </p:cNvSpPr>
          <p:nvPr>
            <p:ph idx="1"/>
          </p:nvPr>
        </p:nvSpPr>
        <p:spPr>
          <a:xfrm>
            <a:off x="457200" y="2276872"/>
            <a:ext cx="8229600" cy="3849291"/>
          </a:xfrm>
        </p:spPr>
        <p:txBody>
          <a:bodyPr/>
          <a:lstStyle/>
          <a:p>
            <a:r>
              <a:rPr lang="en-US" sz="4400" dirty="0" smtClean="0">
                <a:solidFill>
                  <a:schemeClr val="bg1"/>
                </a:solidFill>
              </a:rPr>
              <a:t>These </a:t>
            </a:r>
            <a:r>
              <a:rPr lang="en-US" sz="4400" dirty="0">
                <a:solidFill>
                  <a:schemeClr val="bg1"/>
                </a:solidFill>
              </a:rPr>
              <a:t>are the large carnivores which feed on the secondary consumers. Example are Wolves. </a:t>
            </a:r>
            <a:endParaRPr lang="en-IN" sz="4400" dirty="0">
              <a:solidFill>
                <a:schemeClr val="bg1"/>
              </a:solidFill>
            </a:endParaRPr>
          </a:p>
          <a:p>
            <a:endParaRPr lang="en-IN" dirty="0"/>
          </a:p>
        </p:txBody>
      </p:sp>
    </p:spTree>
    <p:extLst>
      <p:ext uri="{BB962C8B-B14F-4D97-AF65-F5344CB8AC3E}">
        <p14:creationId xmlns:p14="http://schemas.microsoft.com/office/powerpoint/2010/main" val="893690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642194"/>
          </a:xfrm>
        </p:spPr>
        <p:txBody>
          <a:bodyPr>
            <a:noAutofit/>
          </a:bodyPr>
          <a:lstStyle/>
          <a:p>
            <a:r>
              <a:rPr lang="en-US" b="1" dirty="0" smtClean="0">
                <a:solidFill>
                  <a:schemeClr val="bg1"/>
                </a:solidFill>
              </a:rPr>
              <a:t/>
            </a:r>
            <a:br>
              <a:rPr lang="en-US" b="1" dirty="0" smtClean="0">
                <a:solidFill>
                  <a:schemeClr val="bg1"/>
                </a:solidFill>
              </a:rPr>
            </a:br>
            <a:r>
              <a:rPr lang="en-US" sz="4000" b="1" dirty="0">
                <a:solidFill>
                  <a:schemeClr val="bg1"/>
                </a:solidFill>
              </a:rPr>
              <a:t>(d) Quaternary Consumers or Fourth Order Consumers or Omnivores</a:t>
            </a:r>
            <a:endParaRPr lang="en-IN" dirty="0">
              <a:solidFill>
                <a:schemeClr val="bg1"/>
              </a:solidFill>
            </a:endParaRPr>
          </a:p>
        </p:txBody>
      </p:sp>
      <p:sp>
        <p:nvSpPr>
          <p:cNvPr id="5" name="Content Placeholder 4"/>
          <p:cNvSpPr>
            <a:spLocks noGrp="1"/>
          </p:cNvSpPr>
          <p:nvPr>
            <p:ph idx="1"/>
          </p:nvPr>
        </p:nvSpPr>
        <p:spPr>
          <a:xfrm>
            <a:off x="457200" y="2060848"/>
            <a:ext cx="8229600" cy="4065315"/>
          </a:xfrm>
        </p:spPr>
        <p:txBody>
          <a:bodyPr/>
          <a:lstStyle/>
          <a:p>
            <a:r>
              <a:rPr lang="en-US" b="1" dirty="0" smtClean="0"/>
              <a:t>: </a:t>
            </a:r>
            <a:endParaRPr lang="en-IN" dirty="0"/>
          </a:p>
          <a:p>
            <a:r>
              <a:rPr lang="en-US" sz="3600" dirty="0">
                <a:solidFill>
                  <a:schemeClr val="bg1"/>
                </a:solidFill>
              </a:rPr>
              <a:t>These are the largest carnivores which feed on the tertiary consumers and are not eaten up by any other animal. Examples are lions and tigers</a:t>
            </a:r>
            <a:endParaRPr lang="en-IN" sz="3600" dirty="0">
              <a:solidFill>
                <a:schemeClr val="bg1"/>
              </a:solidFill>
            </a:endParaRPr>
          </a:p>
        </p:txBody>
      </p:sp>
    </p:spTree>
    <p:extLst>
      <p:ext uri="{BB962C8B-B14F-4D97-AF65-F5344CB8AC3E}">
        <p14:creationId xmlns:p14="http://schemas.microsoft.com/office/powerpoint/2010/main" val="241375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476672"/>
            <a:ext cx="8229600" cy="940966"/>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Concept </a:t>
            </a:r>
            <a:r>
              <a:rPr lang="en-US" b="1" dirty="0">
                <a:solidFill>
                  <a:schemeClr val="bg1"/>
                </a:solidFill>
              </a:rPr>
              <a:t>of an Ecosystem: </a:t>
            </a:r>
            <a:r>
              <a:rPr lang="en-IN" dirty="0">
                <a:solidFill>
                  <a:schemeClr val="bg1"/>
                </a:solidFill>
              </a:rPr>
              <a:t/>
            </a:r>
            <a:br>
              <a:rPr lang="en-IN" dirty="0">
                <a:solidFill>
                  <a:schemeClr val="bg1"/>
                </a:solidFill>
              </a:rPr>
            </a:br>
            <a:endParaRPr lang="en-IN" dirty="0"/>
          </a:p>
        </p:txBody>
      </p:sp>
      <p:sp>
        <p:nvSpPr>
          <p:cNvPr id="5" name="Content Placeholder 4"/>
          <p:cNvSpPr>
            <a:spLocks noGrp="1"/>
          </p:cNvSpPr>
          <p:nvPr>
            <p:ph idx="1"/>
          </p:nvPr>
        </p:nvSpPr>
        <p:spPr/>
        <p:txBody>
          <a:bodyPr>
            <a:normAutofit/>
          </a:bodyPr>
          <a:lstStyle/>
          <a:p>
            <a:r>
              <a:rPr lang="en-US" dirty="0" smtClean="0">
                <a:solidFill>
                  <a:schemeClr val="bg1"/>
                </a:solidFill>
              </a:rPr>
              <a:t>Living </a:t>
            </a:r>
            <a:r>
              <a:rPr lang="en-US" dirty="0">
                <a:solidFill>
                  <a:schemeClr val="bg1"/>
                </a:solidFill>
              </a:rPr>
              <a:t>organisms cannot live isolated from their non-living environment be­cause the latter provides materials and energy for the survival of the former i.e. there is interaction between a biotic community and its environment to produce a stable system; a natural self-sufficient unit which is known as an ecosystem</a:t>
            </a:r>
            <a:r>
              <a:rPr lang="en-US" dirty="0"/>
              <a:t>.</a:t>
            </a:r>
            <a:endParaRPr lang="en-IN" dirty="0"/>
          </a:p>
          <a:p>
            <a:endParaRPr lang="en-IN" dirty="0"/>
          </a:p>
        </p:txBody>
      </p:sp>
    </p:spTree>
    <p:extLst>
      <p:ext uri="{BB962C8B-B14F-4D97-AF65-F5344CB8AC3E}">
        <p14:creationId xmlns:p14="http://schemas.microsoft.com/office/powerpoint/2010/main" val="3683328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sz="4800" b="1" dirty="0">
                <a:solidFill>
                  <a:schemeClr val="bg1"/>
                </a:solidFill>
              </a:rPr>
              <a:t>(C) Decomposers or Reducers:</a:t>
            </a:r>
            <a:r>
              <a:rPr lang="en-US" sz="4800" dirty="0">
                <a:solidFill>
                  <a:schemeClr val="bg1"/>
                </a:solidFill>
              </a:rPr>
              <a:t> </a:t>
            </a:r>
            <a:r>
              <a:rPr lang="en-IN" sz="4800" dirty="0">
                <a:solidFill>
                  <a:schemeClr val="bg1"/>
                </a:solidFill>
              </a:rPr>
              <a:t/>
            </a:r>
            <a:br>
              <a:rPr lang="en-IN" sz="4800" dirty="0">
                <a:solidFill>
                  <a:schemeClr val="bg1"/>
                </a:solidFill>
              </a:rPr>
            </a:br>
            <a:endParaRPr lang="en-IN" sz="4800" dirty="0">
              <a:solidFill>
                <a:schemeClr val="bg1"/>
              </a:solidFill>
            </a:endParaRPr>
          </a:p>
        </p:txBody>
      </p:sp>
      <p:sp>
        <p:nvSpPr>
          <p:cNvPr id="5" name="Content Placeholder 4"/>
          <p:cNvSpPr>
            <a:spLocks noGrp="1"/>
          </p:cNvSpPr>
          <p:nvPr>
            <p:ph idx="1"/>
          </p:nvPr>
        </p:nvSpPr>
        <p:spPr/>
        <p:txBody>
          <a:bodyPr>
            <a:normAutofit/>
          </a:bodyPr>
          <a:lstStyle/>
          <a:p>
            <a:r>
              <a:rPr lang="en-US" dirty="0" smtClean="0">
                <a:solidFill>
                  <a:schemeClr val="bg1"/>
                </a:solidFill>
              </a:rPr>
              <a:t>Bacteria </a:t>
            </a:r>
            <a:r>
              <a:rPr lang="en-US" dirty="0">
                <a:solidFill>
                  <a:schemeClr val="bg1"/>
                </a:solidFill>
              </a:rPr>
              <a:t>and fungi belong to this category. They breakdown the dead organic materials of producers (plants) and consumers (animals) for their food and re­lease to the environment the simple inorganic and organic substances produced as by-products of their metabolisms. </a:t>
            </a:r>
            <a:endParaRPr lang="en-IN" dirty="0">
              <a:solidFill>
                <a:schemeClr val="bg1"/>
              </a:solidFill>
            </a:endParaRPr>
          </a:p>
          <a:p>
            <a:endParaRPr lang="en-IN" dirty="0"/>
          </a:p>
        </p:txBody>
      </p:sp>
    </p:spTree>
    <p:extLst>
      <p:ext uri="{BB962C8B-B14F-4D97-AF65-F5344CB8AC3E}">
        <p14:creationId xmlns:p14="http://schemas.microsoft.com/office/powerpoint/2010/main" val="2413754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282154"/>
          </a:xfrm>
        </p:spPr>
        <p:txBody>
          <a:bodyPr>
            <a:noAutofit/>
          </a:bodyPr>
          <a:lstStyle/>
          <a:p>
            <a:r>
              <a:rPr lang="en-US" b="1" dirty="0" smtClean="0">
                <a:solidFill>
                  <a:schemeClr val="bg1"/>
                </a:solidFill>
              </a:rPr>
              <a:t/>
            </a:r>
            <a:br>
              <a:rPr lang="en-US" b="1" dirty="0" smtClean="0">
                <a:solidFill>
                  <a:schemeClr val="bg1"/>
                </a:solidFill>
              </a:rPr>
            </a:br>
            <a:r>
              <a:rPr lang="en-US" sz="5400" b="1" dirty="0">
                <a:solidFill>
                  <a:schemeClr val="bg1"/>
                </a:solidFill>
              </a:rPr>
              <a:t>C</a:t>
            </a:r>
            <a:r>
              <a:rPr lang="en-US" sz="5400" b="1" dirty="0" smtClean="0">
                <a:solidFill>
                  <a:schemeClr val="bg1"/>
                </a:solidFill>
              </a:rPr>
              <a:t>ont. </a:t>
            </a:r>
            <a:endParaRPr lang="en-IN" sz="5400" dirty="0">
              <a:solidFill>
                <a:schemeClr val="bg1"/>
              </a:solidFill>
            </a:endParaRPr>
          </a:p>
        </p:txBody>
      </p:sp>
      <p:sp>
        <p:nvSpPr>
          <p:cNvPr id="5" name="Content Placeholder 4"/>
          <p:cNvSpPr>
            <a:spLocks noGrp="1"/>
          </p:cNvSpPr>
          <p:nvPr>
            <p:ph idx="1"/>
          </p:nvPr>
        </p:nvSpPr>
        <p:spPr>
          <a:xfrm>
            <a:off x="457200" y="1844824"/>
            <a:ext cx="8229600" cy="4281339"/>
          </a:xfrm>
        </p:spPr>
        <p:txBody>
          <a:bodyPr/>
          <a:lstStyle/>
          <a:p>
            <a:r>
              <a:rPr lang="en-US" dirty="0">
                <a:solidFill>
                  <a:schemeClr val="bg1"/>
                </a:solidFill>
              </a:rPr>
              <a:t>These simple substances are reused by the producers resulting in a cyclic ex­change of materials between the biotic community and the abiotic environment of the ecosystem. The decomposers are known as </a:t>
            </a:r>
            <a:r>
              <a:rPr lang="en-US" dirty="0" err="1">
                <a:solidFill>
                  <a:schemeClr val="bg1"/>
                </a:solidFill>
              </a:rPr>
              <a:t>Saprotrophs</a:t>
            </a:r>
            <a:r>
              <a:rPr lang="en-US" dirty="0">
                <a:solidFill>
                  <a:schemeClr val="bg1"/>
                </a:solidFill>
              </a:rPr>
              <a:t> (i.e., </a:t>
            </a:r>
            <a:r>
              <a:rPr lang="en-US" dirty="0" err="1">
                <a:solidFill>
                  <a:schemeClr val="bg1"/>
                </a:solidFill>
              </a:rPr>
              <a:t>sapros</a:t>
            </a:r>
            <a:r>
              <a:rPr lang="en-US" dirty="0">
                <a:solidFill>
                  <a:schemeClr val="bg1"/>
                </a:solidFill>
              </a:rPr>
              <a:t> = rotten, </a:t>
            </a:r>
            <a:r>
              <a:rPr lang="en-US" dirty="0" err="1">
                <a:solidFill>
                  <a:schemeClr val="bg1"/>
                </a:solidFill>
              </a:rPr>
              <a:t>trophos</a:t>
            </a:r>
            <a:r>
              <a:rPr lang="en-US" dirty="0">
                <a:solidFill>
                  <a:schemeClr val="bg1"/>
                </a:solidFill>
              </a:rPr>
              <a:t> = feeder) </a:t>
            </a:r>
            <a:endParaRPr lang="en-IN" dirty="0">
              <a:solidFill>
                <a:schemeClr val="bg1"/>
              </a:solidFill>
            </a:endParaRPr>
          </a:p>
          <a:p>
            <a:r>
              <a:rPr lang="en-IN" dirty="0">
                <a:solidFill>
                  <a:schemeClr val="bg1"/>
                </a:solidFill>
              </a:rPr>
              <a:t> </a:t>
            </a:r>
          </a:p>
          <a:p>
            <a:endParaRPr lang="en-IN" dirty="0"/>
          </a:p>
        </p:txBody>
      </p:sp>
    </p:spTree>
    <p:extLst>
      <p:ext uri="{BB962C8B-B14F-4D97-AF65-F5344CB8AC3E}">
        <p14:creationId xmlns:p14="http://schemas.microsoft.com/office/powerpoint/2010/main" val="241375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 y="188640"/>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a:solidFill>
                  <a:schemeClr val="bg1"/>
                </a:solidFill>
              </a:rPr>
              <a:t/>
            </a:r>
            <a:br>
              <a:rPr lang="en-US" b="1" dirty="0">
                <a:solidFill>
                  <a:schemeClr val="bg1"/>
                </a:solidFill>
              </a:rPr>
            </a:br>
            <a:r>
              <a:rPr lang="en-US" sz="4800" b="1" dirty="0" smtClean="0">
                <a:solidFill>
                  <a:schemeClr val="bg1"/>
                </a:solidFill>
              </a:rPr>
              <a:t>E</a:t>
            </a:r>
            <a:r>
              <a:rPr lang="en-US" sz="4800" b="1" dirty="0" smtClean="0">
                <a:solidFill>
                  <a:schemeClr val="bg1"/>
                </a:solidFill>
              </a:rPr>
              <a:t>nergy </a:t>
            </a:r>
            <a:r>
              <a:rPr lang="en-US" sz="4800" b="1" dirty="0">
                <a:solidFill>
                  <a:schemeClr val="bg1"/>
                </a:solidFill>
              </a:rPr>
              <a:t>F</a:t>
            </a:r>
            <a:r>
              <a:rPr lang="en-US" sz="4800" b="1" dirty="0" smtClean="0">
                <a:solidFill>
                  <a:schemeClr val="bg1"/>
                </a:solidFill>
              </a:rPr>
              <a:t>low In Ecosystem</a:t>
            </a:r>
            <a:endParaRPr lang="en-IN" sz="4800" dirty="0">
              <a:solidFill>
                <a:schemeClr val="bg1"/>
              </a:solidFill>
            </a:endParaRPr>
          </a:p>
        </p:txBody>
      </p:sp>
      <p:sp>
        <p:nvSpPr>
          <p:cNvPr id="5" name="Content Placeholder 4"/>
          <p:cNvSpPr>
            <a:spLocks noGrp="1"/>
          </p:cNvSpPr>
          <p:nvPr>
            <p:ph idx="1"/>
          </p:nvPr>
        </p:nvSpPr>
        <p:spPr/>
        <p:txBody>
          <a:bodyPr>
            <a:normAutofit lnSpcReduction="10000"/>
          </a:bodyPr>
          <a:lstStyle/>
          <a:p>
            <a:pPr marL="0" indent="0">
              <a:buNone/>
            </a:pPr>
            <a:r>
              <a:rPr lang="en-IN" dirty="0">
                <a:solidFill>
                  <a:schemeClr val="bg1">
                    <a:lumMod val="95000"/>
                  </a:schemeClr>
                </a:solidFill>
              </a:rPr>
              <a:t>Every ecosystem has several interrelated mechanisms that affect human life</a:t>
            </a:r>
            <a:r>
              <a:rPr lang="en-IN" dirty="0" smtClean="0">
                <a:solidFill>
                  <a:schemeClr val="bg1">
                    <a:lumMod val="95000"/>
                  </a:schemeClr>
                </a:solidFill>
              </a:rPr>
              <a:t>.</a:t>
            </a:r>
          </a:p>
          <a:p>
            <a:pPr marL="0" indent="0">
              <a:buNone/>
            </a:pPr>
            <a:r>
              <a:rPr lang="en-IN" dirty="0" smtClean="0">
                <a:solidFill>
                  <a:schemeClr val="bg1">
                    <a:lumMod val="95000"/>
                  </a:schemeClr>
                </a:solidFill>
              </a:rPr>
              <a:t>These are-</a:t>
            </a:r>
          </a:p>
          <a:p>
            <a:r>
              <a:rPr lang="en-IN" dirty="0" smtClean="0">
                <a:solidFill>
                  <a:schemeClr val="bg1">
                    <a:lumMod val="95000"/>
                  </a:schemeClr>
                </a:solidFill>
              </a:rPr>
              <a:t> </a:t>
            </a:r>
            <a:r>
              <a:rPr lang="en-IN" dirty="0">
                <a:solidFill>
                  <a:schemeClr val="bg1">
                    <a:lumMod val="95000"/>
                  </a:schemeClr>
                </a:solidFill>
              </a:rPr>
              <a:t>W</a:t>
            </a:r>
            <a:r>
              <a:rPr lang="en-IN" dirty="0" smtClean="0">
                <a:solidFill>
                  <a:schemeClr val="bg1">
                    <a:lumMod val="95000"/>
                  </a:schemeClr>
                </a:solidFill>
              </a:rPr>
              <a:t>ater cycle</a:t>
            </a:r>
          </a:p>
          <a:p>
            <a:r>
              <a:rPr lang="en-IN" dirty="0">
                <a:solidFill>
                  <a:schemeClr val="bg1">
                    <a:lumMod val="95000"/>
                  </a:schemeClr>
                </a:solidFill>
              </a:rPr>
              <a:t>C</a:t>
            </a:r>
            <a:r>
              <a:rPr lang="en-IN" dirty="0" smtClean="0">
                <a:solidFill>
                  <a:schemeClr val="bg1">
                    <a:lumMod val="95000"/>
                  </a:schemeClr>
                </a:solidFill>
              </a:rPr>
              <a:t>arbon cycle</a:t>
            </a:r>
          </a:p>
          <a:p>
            <a:r>
              <a:rPr lang="en-IN" dirty="0">
                <a:solidFill>
                  <a:schemeClr val="bg1">
                    <a:lumMod val="95000"/>
                  </a:schemeClr>
                </a:solidFill>
              </a:rPr>
              <a:t>O</a:t>
            </a:r>
            <a:r>
              <a:rPr lang="en-IN" dirty="0" smtClean="0">
                <a:solidFill>
                  <a:schemeClr val="bg1">
                    <a:lumMod val="95000"/>
                  </a:schemeClr>
                </a:solidFill>
              </a:rPr>
              <a:t>xygen cycle</a:t>
            </a:r>
          </a:p>
          <a:p>
            <a:r>
              <a:rPr lang="en-IN" dirty="0">
                <a:solidFill>
                  <a:schemeClr val="bg1">
                    <a:lumMod val="95000"/>
                  </a:schemeClr>
                </a:solidFill>
              </a:rPr>
              <a:t>N</a:t>
            </a:r>
            <a:r>
              <a:rPr lang="en-IN" dirty="0" smtClean="0">
                <a:solidFill>
                  <a:schemeClr val="bg1">
                    <a:lumMod val="95000"/>
                  </a:schemeClr>
                </a:solidFill>
              </a:rPr>
              <a:t>itrogen </a:t>
            </a:r>
            <a:r>
              <a:rPr lang="en-IN" dirty="0">
                <a:solidFill>
                  <a:schemeClr val="bg1">
                    <a:lumMod val="95000"/>
                  </a:schemeClr>
                </a:solidFill>
              </a:rPr>
              <a:t>cycle </a:t>
            </a:r>
            <a:endParaRPr lang="en-IN" dirty="0">
              <a:solidFill>
                <a:schemeClr val="bg1">
                  <a:lumMod val="95000"/>
                </a:schemeClr>
              </a:solidFill>
            </a:endParaRPr>
          </a:p>
          <a:p>
            <a:r>
              <a:rPr lang="en-IN" dirty="0">
                <a:solidFill>
                  <a:schemeClr val="bg1">
                    <a:lumMod val="95000"/>
                  </a:schemeClr>
                </a:solidFill>
              </a:rPr>
              <a:t>E</a:t>
            </a:r>
            <a:r>
              <a:rPr lang="en-IN" dirty="0" smtClean="0">
                <a:solidFill>
                  <a:schemeClr val="bg1">
                    <a:lumMod val="95000"/>
                  </a:schemeClr>
                </a:solidFill>
              </a:rPr>
              <a:t>nergy </a:t>
            </a:r>
            <a:r>
              <a:rPr lang="en-IN" dirty="0">
                <a:solidFill>
                  <a:schemeClr val="bg1">
                    <a:lumMod val="95000"/>
                  </a:schemeClr>
                </a:solidFill>
              </a:rPr>
              <a:t>cycle. </a:t>
            </a:r>
          </a:p>
          <a:p>
            <a:endParaRPr lang="en-IN" dirty="0">
              <a:solidFill>
                <a:schemeClr val="bg1">
                  <a:lumMod val="95000"/>
                </a:schemeClr>
              </a:solidFill>
            </a:endParaRPr>
          </a:p>
        </p:txBody>
      </p:sp>
    </p:spTree>
    <p:extLst>
      <p:ext uri="{BB962C8B-B14F-4D97-AF65-F5344CB8AC3E}">
        <p14:creationId xmlns:p14="http://schemas.microsoft.com/office/powerpoint/2010/main" val="2413754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Cont. </a:t>
            </a: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While every ecosystem is controlled by these cycles, in each ecosystem its abiotic and biotic features are distinct from each other. All the functions of the ecosystem are in some way related to the growth and regeneration of its plant and animal species. These linked processes can be depicted as the various cycles. These processes depend on energy from sunlight</a:t>
            </a:r>
            <a:endParaRPr lang="en-IN" dirty="0">
              <a:solidFill>
                <a:schemeClr val="bg1">
                  <a:lumMod val="95000"/>
                </a:schemeClr>
              </a:solidFill>
            </a:endParaRPr>
          </a:p>
        </p:txBody>
      </p:sp>
    </p:spTree>
    <p:extLst>
      <p:ext uri="{BB962C8B-B14F-4D97-AF65-F5344CB8AC3E}">
        <p14:creationId xmlns:p14="http://schemas.microsoft.com/office/powerpoint/2010/main" val="241375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9"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C</a:t>
            </a:r>
            <a:r>
              <a:rPr lang="en-US" b="1" dirty="0" smtClean="0">
                <a:solidFill>
                  <a:schemeClr val="bg1"/>
                </a:solidFill>
              </a:rPr>
              <a:t>ont</a:t>
            </a:r>
            <a:r>
              <a:rPr lang="en-US" b="1" dirty="0" smtClean="0">
                <a:solidFill>
                  <a:schemeClr val="bg1"/>
                </a:solidFill>
              </a:rPr>
              <a:t>. </a:t>
            </a:r>
            <a:endParaRPr lang="en-IN" dirty="0">
              <a:solidFill>
                <a:schemeClr val="bg1"/>
              </a:solidFill>
            </a:endParaRPr>
          </a:p>
        </p:txBody>
      </p:sp>
      <p:sp>
        <p:nvSpPr>
          <p:cNvPr id="5" name="Content Placeholder 4"/>
          <p:cNvSpPr>
            <a:spLocks noGrp="1"/>
          </p:cNvSpPr>
          <p:nvPr>
            <p:ph idx="1"/>
          </p:nvPr>
        </p:nvSpPr>
        <p:spPr/>
        <p:txBody>
          <a:bodyPr>
            <a:normAutofit/>
          </a:bodyPr>
          <a:lstStyle/>
          <a:p>
            <a:r>
              <a:rPr lang="en-IN" sz="3600" dirty="0" smtClean="0">
                <a:solidFill>
                  <a:schemeClr val="bg1">
                    <a:lumMod val="95000"/>
                  </a:schemeClr>
                </a:solidFill>
              </a:rPr>
              <a:t>During </a:t>
            </a:r>
            <a:r>
              <a:rPr lang="en-IN" sz="3600" dirty="0">
                <a:solidFill>
                  <a:schemeClr val="bg1">
                    <a:lumMod val="95000"/>
                  </a:schemeClr>
                </a:solidFill>
              </a:rPr>
              <a:t>photosynthesis carbon dioxide is taken up by plants and oxygen is released. Animals depend on this oxygen for their respiration. </a:t>
            </a:r>
            <a:endParaRPr lang="en-IN" sz="3600" dirty="0" smtClean="0">
              <a:solidFill>
                <a:schemeClr val="bg1">
                  <a:lumMod val="95000"/>
                </a:schemeClr>
              </a:solidFill>
            </a:endParaRPr>
          </a:p>
          <a:p>
            <a:r>
              <a:rPr lang="en-IN" sz="3600" dirty="0" smtClean="0">
                <a:solidFill>
                  <a:schemeClr val="bg1">
                    <a:lumMod val="95000"/>
                  </a:schemeClr>
                </a:solidFill>
              </a:rPr>
              <a:t>The </a:t>
            </a:r>
            <a:r>
              <a:rPr lang="en-IN" sz="3600" dirty="0">
                <a:solidFill>
                  <a:schemeClr val="bg1">
                    <a:lumMod val="95000"/>
                  </a:schemeClr>
                </a:solidFill>
              </a:rPr>
              <a:t>water cycle depends on the rainfall, which is necessary for plants and animals to live. </a:t>
            </a:r>
            <a:endParaRPr lang="en-IN" sz="3600" dirty="0">
              <a:solidFill>
                <a:schemeClr val="bg1">
                  <a:lumMod val="95000"/>
                </a:schemeClr>
              </a:solidFill>
            </a:endParaRPr>
          </a:p>
        </p:txBody>
      </p:sp>
    </p:spTree>
    <p:extLst>
      <p:ext uri="{BB962C8B-B14F-4D97-AF65-F5344CB8AC3E}">
        <p14:creationId xmlns:p14="http://schemas.microsoft.com/office/powerpoint/2010/main" val="241375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Cont</a:t>
            </a:r>
            <a:r>
              <a:rPr lang="en-US" b="1" dirty="0">
                <a:solidFill>
                  <a:schemeClr val="bg1"/>
                </a:solidFill>
              </a:rPr>
              <a:t>. </a:t>
            </a: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normAutofit/>
          </a:bodyPr>
          <a:lstStyle/>
          <a:p>
            <a:r>
              <a:rPr lang="en-IN" sz="3600" dirty="0">
                <a:solidFill>
                  <a:schemeClr val="bg1">
                    <a:lumMod val="95000"/>
                  </a:schemeClr>
                </a:solidFill>
              </a:rPr>
              <a:t>The energy cycle recycles nutrients into the soil on which plant  life grows. </a:t>
            </a:r>
            <a:endParaRPr lang="en-IN" sz="3600" dirty="0" smtClean="0">
              <a:solidFill>
                <a:schemeClr val="bg1">
                  <a:lumMod val="95000"/>
                </a:schemeClr>
              </a:solidFill>
            </a:endParaRPr>
          </a:p>
          <a:p>
            <a:r>
              <a:rPr lang="en-IN" sz="3600" dirty="0" smtClean="0">
                <a:solidFill>
                  <a:schemeClr val="bg1">
                    <a:lumMod val="95000"/>
                  </a:schemeClr>
                </a:solidFill>
              </a:rPr>
              <a:t>Our </a:t>
            </a:r>
            <a:r>
              <a:rPr lang="en-IN" sz="3600" dirty="0">
                <a:solidFill>
                  <a:schemeClr val="bg1">
                    <a:lumMod val="95000"/>
                  </a:schemeClr>
                </a:solidFill>
              </a:rPr>
              <a:t>own lives are closely linked to the proper functioning of these cycles of life. If human activities go on altering them, humanity cannot survive on our earth.</a:t>
            </a:r>
          </a:p>
          <a:p>
            <a:endParaRPr lang="en-IN" dirty="0"/>
          </a:p>
        </p:txBody>
      </p:sp>
    </p:spTree>
    <p:extLst>
      <p:ext uri="{BB962C8B-B14F-4D97-AF65-F5344CB8AC3E}">
        <p14:creationId xmlns:p14="http://schemas.microsoft.com/office/powerpoint/2010/main" val="241375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994122"/>
          </a:xfrm>
        </p:spPr>
        <p:txBody>
          <a:bodyPr>
            <a:noAutofit/>
          </a:bodyPr>
          <a:lstStyle/>
          <a:p>
            <a:r>
              <a:rPr lang="en-IN" b="1" dirty="0" smtClean="0">
                <a:solidFill>
                  <a:schemeClr val="bg1">
                    <a:lumMod val="95000"/>
                  </a:schemeClr>
                </a:solidFill>
              </a:rPr>
              <a:t>The </a:t>
            </a:r>
            <a:r>
              <a:rPr lang="en-IN" b="1" dirty="0">
                <a:solidFill>
                  <a:schemeClr val="bg1">
                    <a:lumMod val="95000"/>
                  </a:schemeClr>
                </a:solidFill>
              </a:rPr>
              <a:t>Water Cycle</a:t>
            </a:r>
            <a:endParaRPr lang="en-IN" dirty="0">
              <a:solidFill>
                <a:schemeClr val="bg1">
                  <a:lumMod val="95000"/>
                </a:schemeClr>
              </a:solidFill>
            </a:endParaRPr>
          </a:p>
        </p:txBody>
      </p:sp>
      <p:sp>
        <p:nvSpPr>
          <p:cNvPr id="5" name="Content Placeholder 4"/>
          <p:cNvSpPr>
            <a:spLocks noGrp="1"/>
          </p:cNvSpPr>
          <p:nvPr>
            <p:ph idx="1"/>
          </p:nvPr>
        </p:nvSpPr>
        <p:spPr>
          <a:xfrm>
            <a:off x="457200" y="1340768"/>
            <a:ext cx="8229600" cy="4785395"/>
          </a:xfrm>
        </p:spPr>
        <p:txBody>
          <a:bodyPr>
            <a:normAutofit lnSpcReduction="10000"/>
          </a:bodyPr>
          <a:lstStyle/>
          <a:p>
            <a:r>
              <a:rPr lang="en-IN" dirty="0">
                <a:solidFill>
                  <a:schemeClr val="bg1">
                    <a:lumMod val="95000"/>
                  </a:schemeClr>
                </a:solidFill>
              </a:rPr>
              <a:t>When it rains, the water runs along the ground and flows into rivers or falls directly into the sea</a:t>
            </a:r>
            <a:r>
              <a:rPr lang="en-IN" dirty="0" smtClean="0">
                <a:solidFill>
                  <a:schemeClr val="bg1">
                    <a:lumMod val="95000"/>
                  </a:schemeClr>
                </a:solidFill>
              </a:rPr>
              <a:t>.</a:t>
            </a:r>
          </a:p>
          <a:p>
            <a:r>
              <a:rPr lang="en-IN" dirty="0" smtClean="0">
                <a:solidFill>
                  <a:schemeClr val="bg1">
                    <a:lumMod val="95000"/>
                  </a:schemeClr>
                </a:solidFill>
              </a:rPr>
              <a:t> </a:t>
            </a:r>
            <a:r>
              <a:rPr lang="en-IN" dirty="0">
                <a:solidFill>
                  <a:schemeClr val="bg1">
                    <a:lumMod val="95000"/>
                  </a:schemeClr>
                </a:solidFill>
              </a:rPr>
              <a:t>A part of the rainwater that falls on land percolates into the ground. This is stored underground throughout the rest of the </a:t>
            </a:r>
            <a:r>
              <a:rPr lang="en-IN" dirty="0" smtClean="0">
                <a:solidFill>
                  <a:schemeClr val="bg1">
                    <a:lumMod val="95000"/>
                  </a:schemeClr>
                </a:solidFill>
              </a:rPr>
              <a:t>ye</a:t>
            </a:r>
            <a:r>
              <a:rPr lang="en-IN" dirty="0">
                <a:solidFill>
                  <a:schemeClr val="bg1">
                    <a:lumMod val="95000"/>
                  </a:schemeClr>
                </a:solidFill>
              </a:rPr>
              <a:t>ar.</a:t>
            </a:r>
            <a:endParaRPr lang="en-IN" dirty="0" smtClean="0">
              <a:solidFill>
                <a:schemeClr val="bg1">
                  <a:lumMod val="95000"/>
                </a:schemeClr>
              </a:solidFill>
            </a:endParaRPr>
          </a:p>
          <a:p>
            <a:r>
              <a:rPr lang="en-IN" dirty="0">
                <a:solidFill>
                  <a:schemeClr val="bg1">
                    <a:lumMod val="95000"/>
                  </a:schemeClr>
                </a:solidFill>
              </a:rPr>
              <a:t>Water is drawn up from the ground by plants along with the nutrients from the soil. The water is transpired from the leaves as water vapour and returned to the </a:t>
            </a:r>
            <a:r>
              <a:rPr lang="en-IN" dirty="0" smtClean="0">
                <a:solidFill>
                  <a:schemeClr val="bg1">
                    <a:lumMod val="95000"/>
                  </a:schemeClr>
                </a:solidFill>
              </a:rPr>
              <a:t>atmosphere</a:t>
            </a:r>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994122"/>
          </a:xfrm>
        </p:spPr>
        <p:txBody>
          <a:bodyPr>
            <a:noAutofit/>
          </a:bodyPr>
          <a:lstStyle/>
          <a:p>
            <a:r>
              <a:rPr lang="en-US" b="1" dirty="0" smtClean="0">
                <a:solidFill>
                  <a:schemeClr val="bg1"/>
                </a:solidFill>
              </a:rPr>
              <a:t>C</a:t>
            </a:r>
            <a:r>
              <a:rPr lang="en-US" b="1" dirty="0" smtClean="0">
                <a:solidFill>
                  <a:schemeClr val="bg1"/>
                </a:solidFill>
              </a:rPr>
              <a:t>ont. </a:t>
            </a:r>
            <a:endParaRPr lang="en-IN" dirty="0">
              <a:solidFill>
                <a:schemeClr val="bg1"/>
              </a:solidFill>
            </a:endParaRPr>
          </a:p>
        </p:txBody>
      </p:sp>
      <p:sp>
        <p:nvSpPr>
          <p:cNvPr id="5" name="Content Placeholder 4"/>
          <p:cNvSpPr>
            <a:spLocks noGrp="1"/>
          </p:cNvSpPr>
          <p:nvPr>
            <p:ph idx="1"/>
          </p:nvPr>
        </p:nvSpPr>
        <p:spPr>
          <a:xfrm>
            <a:off x="457200" y="1196752"/>
            <a:ext cx="8229600" cy="5112568"/>
          </a:xfrm>
        </p:spPr>
        <p:txBody>
          <a:bodyPr>
            <a:noAutofit/>
          </a:bodyPr>
          <a:lstStyle/>
          <a:p>
            <a:r>
              <a:rPr lang="en-IN" sz="2800" dirty="0">
                <a:solidFill>
                  <a:schemeClr val="bg1">
                    <a:lumMod val="95000"/>
                  </a:schemeClr>
                </a:solidFill>
              </a:rPr>
              <a:t>As it is lighter than air, water vapour rises and forms clouds. Winds blow the clouds for long distances and when the clouds rise higher, the vapour condenses and changes into droplets, which fall on the land as rain</a:t>
            </a:r>
            <a:r>
              <a:rPr lang="en-IN" sz="2800" dirty="0" smtClean="0">
                <a:solidFill>
                  <a:schemeClr val="bg1">
                    <a:lumMod val="95000"/>
                  </a:schemeClr>
                </a:solidFill>
              </a:rPr>
              <a:t>. </a:t>
            </a:r>
          </a:p>
          <a:p>
            <a:r>
              <a:rPr lang="en-IN" sz="2800" dirty="0">
                <a:solidFill>
                  <a:schemeClr val="bg1">
                    <a:lumMod val="95000"/>
                  </a:schemeClr>
                </a:solidFill>
              </a:rPr>
              <a:t>Though this is an endless cycle on which life depends, man’s activities are making drastic changes in the atmosphere through pollution which is altering rainfall patterns. This is leading to prolonged drought periods extending over years in countries such as Africa, while causing floods in countries such as the US. </a:t>
            </a:r>
            <a:endParaRPr lang="en-IN" sz="2800"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3999"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952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solidFill>
                  <a:schemeClr val="bg1">
                    <a:lumMod val="95000"/>
                  </a:schemeClr>
                </a:solidFill>
              </a:rPr>
              <a:t/>
            </a:r>
            <a:br>
              <a:rPr lang="en-IN" b="1" dirty="0" smtClean="0">
                <a:solidFill>
                  <a:schemeClr val="bg1">
                    <a:lumMod val="95000"/>
                  </a:schemeClr>
                </a:solidFill>
              </a:rPr>
            </a:br>
            <a:r>
              <a:rPr lang="en-IN" b="1" dirty="0" smtClean="0">
                <a:solidFill>
                  <a:schemeClr val="bg1">
                    <a:lumMod val="95000"/>
                  </a:schemeClr>
                </a:solidFill>
              </a:rPr>
              <a:t>The </a:t>
            </a:r>
            <a:r>
              <a:rPr lang="en-IN" b="1" dirty="0">
                <a:solidFill>
                  <a:schemeClr val="bg1">
                    <a:lumMod val="95000"/>
                  </a:schemeClr>
                </a:solidFill>
              </a:rPr>
              <a:t>Carbon cycle</a:t>
            </a:r>
            <a:r>
              <a:rPr lang="en-US" b="1" dirty="0" smtClean="0">
                <a:solidFill>
                  <a:schemeClr val="bg1">
                    <a:lumMod val="95000"/>
                  </a:schemeClr>
                </a:solidFill>
              </a:rPr>
              <a:t/>
            </a:r>
            <a:br>
              <a:rPr lang="en-US" b="1" dirty="0" smtClean="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a:xfrm>
            <a:off x="457200" y="1268760"/>
            <a:ext cx="8229600" cy="5184576"/>
          </a:xfrm>
        </p:spPr>
        <p:txBody>
          <a:bodyPr>
            <a:normAutofit fontScale="92500" lnSpcReduction="10000"/>
          </a:bodyPr>
          <a:lstStyle/>
          <a:p>
            <a:r>
              <a:rPr lang="en-IN" dirty="0">
                <a:solidFill>
                  <a:schemeClr val="bg1">
                    <a:lumMod val="95000"/>
                  </a:schemeClr>
                </a:solidFill>
              </a:rPr>
              <a:t>The carbon, which occurs in organic compounds, is included in both the abiotic and biotic parts of the ecosystem. Carbon is a building block of both plant and animal </a:t>
            </a:r>
            <a:r>
              <a:rPr lang="en-IN" dirty="0" smtClean="0">
                <a:solidFill>
                  <a:schemeClr val="bg1">
                    <a:lumMod val="95000"/>
                  </a:schemeClr>
                </a:solidFill>
              </a:rPr>
              <a:t>tissues</a:t>
            </a:r>
          </a:p>
          <a:p>
            <a:r>
              <a:rPr lang="en-IN" dirty="0">
                <a:solidFill>
                  <a:schemeClr val="bg1">
                    <a:lumMod val="95000"/>
                  </a:schemeClr>
                </a:solidFill>
              </a:rPr>
              <a:t>In the atmosphere, carbon occurs as carbon dioxide (CO2). In the presence of sunlight, plants take up carbon dioxide from the atmosphere through their leaves. The plants combine carbon dioxide with water, which is absorbed by their roots from the soil. In the presence of sunlight they are able to form carbohydrates that contain carbon. This process is known as photosynthesis. </a:t>
            </a:r>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An </a:t>
            </a:r>
            <a:r>
              <a:rPr lang="en-US" dirty="0">
                <a:solidFill>
                  <a:schemeClr val="bg1"/>
                </a:solidFill>
              </a:rPr>
              <a:t>ecosystem is, therefore, defined as-</a:t>
            </a:r>
            <a:br>
              <a:rPr lang="en-US" dirty="0">
                <a:solidFill>
                  <a:schemeClr val="bg1"/>
                </a:solidFill>
              </a:rPr>
            </a:br>
            <a:endParaRPr lang="en-IN" dirty="0"/>
          </a:p>
        </p:txBody>
      </p:sp>
      <p:sp>
        <p:nvSpPr>
          <p:cNvPr id="5" name="Content Placeholder 4"/>
          <p:cNvSpPr>
            <a:spLocks noGrp="1"/>
          </p:cNvSpPr>
          <p:nvPr>
            <p:ph idx="1"/>
          </p:nvPr>
        </p:nvSpPr>
        <p:spPr>
          <a:xfrm>
            <a:off x="251520" y="1556792"/>
            <a:ext cx="8640960" cy="4525963"/>
          </a:xfrm>
        </p:spPr>
        <p:txBody>
          <a:bodyPr>
            <a:normAutofit lnSpcReduction="10000"/>
          </a:bodyPr>
          <a:lstStyle/>
          <a:p>
            <a:pPr marL="0" indent="0">
              <a:buNone/>
            </a:pPr>
            <a:r>
              <a:rPr lang="en-US" sz="3600" dirty="0" smtClean="0">
                <a:solidFill>
                  <a:schemeClr val="bg1"/>
                </a:solidFill>
              </a:rPr>
              <a:t> A natural </a:t>
            </a:r>
            <a:r>
              <a:rPr lang="en-US" sz="3600" dirty="0">
                <a:solidFill>
                  <a:schemeClr val="bg1"/>
                </a:solidFill>
              </a:rPr>
              <a:t>functional ecological unit </a:t>
            </a:r>
            <a:r>
              <a:rPr lang="en-US" sz="3600" dirty="0" smtClean="0">
                <a:solidFill>
                  <a:schemeClr val="bg1"/>
                </a:solidFill>
              </a:rPr>
              <a:t>comprising </a:t>
            </a:r>
            <a:r>
              <a:rPr lang="en-US" sz="3600" dirty="0">
                <a:solidFill>
                  <a:schemeClr val="bg1"/>
                </a:solidFill>
              </a:rPr>
              <a:t>of living organisms (biotic community) and their non-living (abiotic </a:t>
            </a:r>
            <a:r>
              <a:rPr lang="en-US" sz="3600" dirty="0" smtClean="0">
                <a:solidFill>
                  <a:schemeClr val="bg1"/>
                </a:solidFill>
              </a:rPr>
              <a:t>) environment </a:t>
            </a:r>
            <a:r>
              <a:rPr lang="en-US" sz="3600" dirty="0">
                <a:solidFill>
                  <a:schemeClr val="bg1"/>
                </a:solidFill>
              </a:rPr>
              <a:t>that interact to form a stable self-supporting sys­tem</a:t>
            </a:r>
            <a:r>
              <a:rPr lang="en-US" sz="3600" dirty="0" smtClean="0">
                <a:solidFill>
                  <a:schemeClr val="bg1"/>
                </a:solidFill>
              </a:rPr>
              <a:t>.</a:t>
            </a:r>
          </a:p>
          <a:p>
            <a:pPr marL="0" indent="0">
              <a:buNone/>
            </a:pPr>
            <a:r>
              <a:rPr lang="en-US" sz="3600" dirty="0" smtClean="0">
                <a:solidFill>
                  <a:schemeClr val="bg1"/>
                </a:solidFill>
              </a:rPr>
              <a:t> </a:t>
            </a:r>
            <a:r>
              <a:rPr lang="en-US" sz="3600" dirty="0">
                <a:solidFill>
                  <a:schemeClr val="bg1"/>
                </a:solidFill>
              </a:rPr>
              <a:t>A pond, lake, desert, grassland, meadow, forest etc. are common examples of ecosystems</a:t>
            </a:r>
            <a:r>
              <a:rPr lang="en-US" sz="3600" dirty="0"/>
              <a:t>.</a:t>
            </a:r>
            <a:endParaRPr lang="en-IN" sz="3600" dirty="0"/>
          </a:p>
          <a:p>
            <a:endParaRPr lang="en-IN" sz="3600" dirty="0"/>
          </a:p>
        </p:txBody>
      </p:sp>
    </p:spTree>
    <p:extLst>
      <p:ext uri="{BB962C8B-B14F-4D97-AF65-F5344CB8AC3E}">
        <p14:creationId xmlns:p14="http://schemas.microsoft.com/office/powerpoint/2010/main" val="229499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sz="4800" b="1" dirty="0" smtClean="0">
                <a:solidFill>
                  <a:schemeClr val="bg1">
                    <a:lumMod val="95000"/>
                  </a:schemeClr>
                </a:solidFill>
              </a:rPr>
              <a:t>C</a:t>
            </a:r>
            <a:r>
              <a:rPr lang="en-US" sz="4800" b="1" dirty="0" smtClean="0">
                <a:solidFill>
                  <a:schemeClr val="bg1">
                    <a:lumMod val="95000"/>
                  </a:schemeClr>
                </a:solidFill>
              </a:rPr>
              <a:t>ont.</a:t>
            </a:r>
            <a:endParaRPr lang="en-IN" sz="4800" dirty="0">
              <a:solidFill>
                <a:schemeClr val="bg1"/>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Plants use this complex mechanism for their growth and development. In this process, plants release oxygen into the atmosphere on which animals depend for their respiration. Plants </a:t>
            </a:r>
            <a:r>
              <a:rPr lang="en-IN" dirty="0" smtClean="0">
                <a:solidFill>
                  <a:schemeClr val="bg1">
                    <a:lumMod val="95000"/>
                  </a:schemeClr>
                </a:solidFill>
              </a:rPr>
              <a:t>therefore help </a:t>
            </a:r>
            <a:r>
              <a:rPr lang="en-IN" dirty="0">
                <a:solidFill>
                  <a:schemeClr val="bg1">
                    <a:lumMod val="95000"/>
                  </a:schemeClr>
                </a:solidFill>
              </a:rPr>
              <a:t>in regulating and monitoring the percentage of Oxygen and Carbon dioxide in the earth’s atmosphere.</a:t>
            </a:r>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lumMod val="95000"/>
                  </a:schemeClr>
                </a:solidFill>
              </a:rPr>
              <a:t>Cont.</a:t>
            </a:r>
            <a:endParaRPr lang="en-IN" dirty="0">
              <a:solidFill>
                <a:schemeClr val="bg1"/>
              </a:solidFill>
            </a:endParaRPr>
          </a:p>
        </p:txBody>
      </p:sp>
      <p:sp>
        <p:nvSpPr>
          <p:cNvPr id="5" name="Content Placeholder 4"/>
          <p:cNvSpPr>
            <a:spLocks noGrp="1"/>
          </p:cNvSpPr>
          <p:nvPr>
            <p:ph idx="1"/>
          </p:nvPr>
        </p:nvSpPr>
        <p:spPr/>
        <p:txBody>
          <a:bodyPr>
            <a:normAutofit fontScale="92500" lnSpcReduction="20000"/>
          </a:bodyPr>
          <a:lstStyle/>
          <a:p>
            <a:r>
              <a:rPr lang="en-IN" dirty="0" smtClean="0">
                <a:solidFill>
                  <a:schemeClr val="bg1">
                    <a:lumMod val="95000"/>
                  </a:schemeClr>
                </a:solidFill>
              </a:rPr>
              <a:t>All </a:t>
            </a:r>
            <a:r>
              <a:rPr lang="en-IN" dirty="0">
                <a:solidFill>
                  <a:schemeClr val="bg1">
                    <a:lumMod val="95000"/>
                  </a:schemeClr>
                </a:solidFill>
              </a:rPr>
              <a:t>of mankind thus depends </a:t>
            </a:r>
            <a:r>
              <a:rPr lang="en-IN" dirty="0" smtClean="0">
                <a:solidFill>
                  <a:schemeClr val="bg1">
                    <a:lumMod val="95000"/>
                  </a:schemeClr>
                </a:solidFill>
              </a:rPr>
              <a:t>on the </a:t>
            </a:r>
            <a:r>
              <a:rPr lang="en-IN" dirty="0">
                <a:solidFill>
                  <a:schemeClr val="bg1">
                    <a:lumMod val="95000"/>
                  </a:schemeClr>
                </a:solidFill>
              </a:rPr>
              <a:t>oxygen generated through this cycle. It also keeps the CO2 at acceptable </a:t>
            </a:r>
            <a:r>
              <a:rPr lang="en-IN" dirty="0" smtClean="0">
                <a:solidFill>
                  <a:schemeClr val="bg1">
                    <a:lumMod val="95000"/>
                  </a:schemeClr>
                </a:solidFill>
              </a:rPr>
              <a:t>levels</a:t>
            </a:r>
          </a:p>
          <a:p>
            <a:r>
              <a:rPr lang="en-IN" dirty="0">
                <a:solidFill>
                  <a:schemeClr val="bg1">
                    <a:lumMod val="95000"/>
                  </a:schemeClr>
                </a:solidFill>
              </a:rPr>
              <a:t>Herbivorous animals feed on plant material, which is used by them for energy and for their growth. Both plants and animals release carbon dioxide during respiration. They also return </a:t>
            </a:r>
            <a:r>
              <a:rPr lang="en-IN" dirty="0" smtClean="0">
                <a:solidFill>
                  <a:schemeClr val="bg1">
                    <a:lumMod val="95000"/>
                  </a:schemeClr>
                </a:solidFill>
              </a:rPr>
              <a:t>fixed carbon </a:t>
            </a:r>
            <a:r>
              <a:rPr lang="en-IN" dirty="0">
                <a:solidFill>
                  <a:schemeClr val="bg1">
                    <a:lumMod val="95000"/>
                  </a:schemeClr>
                </a:solidFill>
              </a:rPr>
              <a:t>to the soil in the waste they excrete. When plants and animals die they return their carbon to the soil. These processes complete the carbon cycle.</a:t>
            </a:r>
          </a:p>
          <a:p>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idx="1"/>
          </p:nvPr>
        </p:nvSpPr>
        <p:spPr/>
        <p:txBody>
          <a:bodyPr>
            <a:noAutofit/>
          </a:bodyPr>
          <a:lstStyle/>
          <a:p>
            <a:r>
              <a:rPr lang="en-US" b="1" dirty="0" smtClean="0">
                <a:solidFill>
                  <a:schemeClr val="bg1"/>
                </a:solidFill>
              </a:rPr>
              <a:t/>
            </a:r>
            <a:br>
              <a:rPr lang="en-US" b="1" dirty="0" smtClean="0">
                <a:solidFill>
                  <a:schemeClr val="bg1"/>
                </a:solidFill>
              </a:rPr>
            </a:br>
            <a:endParaRPr lang="en-IN"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952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solidFill>
                  <a:schemeClr val="bg1">
                    <a:lumMod val="95000"/>
                  </a:schemeClr>
                </a:solidFill>
              </a:rPr>
              <a:t>The </a:t>
            </a:r>
            <a:r>
              <a:rPr lang="en-IN" b="1" dirty="0">
                <a:solidFill>
                  <a:schemeClr val="bg1">
                    <a:lumMod val="95000"/>
                  </a:schemeClr>
                </a:solidFill>
              </a:rPr>
              <a:t>Nitrogen Cycle</a:t>
            </a:r>
            <a:endParaRPr lang="en-IN" dirty="0">
              <a:solidFill>
                <a:schemeClr val="bg1">
                  <a:lumMod val="95000"/>
                </a:schemeClr>
              </a:solidFill>
            </a:endParaRPr>
          </a:p>
        </p:txBody>
      </p:sp>
      <p:sp>
        <p:nvSpPr>
          <p:cNvPr id="5" name="Content Placeholder 4"/>
          <p:cNvSpPr>
            <a:spLocks noGrp="1"/>
          </p:cNvSpPr>
          <p:nvPr>
            <p:ph idx="1"/>
          </p:nvPr>
        </p:nvSpPr>
        <p:spPr>
          <a:xfrm>
            <a:off x="457200" y="1268760"/>
            <a:ext cx="8229600" cy="5400600"/>
          </a:xfrm>
        </p:spPr>
        <p:txBody>
          <a:bodyPr>
            <a:normAutofit lnSpcReduction="10000"/>
          </a:bodyPr>
          <a:lstStyle/>
          <a:p>
            <a:r>
              <a:rPr lang="en-IN" dirty="0">
                <a:solidFill>
                  <a:schemeClr val="bg1">
                    <a:lumMod val="95000"/>
                  </a:schemeClr>
                </a:solidFill>
              </a:rPr>
              <a:t>Carnivorous animals feed on herbivorous animals that live on plants. When animals defecate, this waste material is broken down by worms and insects mostly beetles and </a:t>
            </a:r>
            <a:r>
              <a:rPr lang="en-IN" dirty="0" smtClean="0">
                <a:solidFill>
                  <a:schemeClr val="bg1">
                    <a:lumMod val="95000"/>
                  </a:schemeClr>
                </a:solidFill>
              </a:rPr>
              <a:t>ants</a:t>
            </a:r>
          </a:p>
          <a:p>
            <a:r>
              <a:rPr lang="en-IN" dirty="0">
                <a:solidFill>
                  <a:schemeClr val="bg1">
                    <a:lumMod val="95000"/>
                  </a:schemeClr>
                </a:solidFill>
              </a:rPr>
              <a:t>These small ‘soil animals’ break the waste material into smaller bits on which microscopic bacteria and fungi can act. </a:t>
            </a:r>
            <a:endParaRPr lang="en-IN" dirty="0" smtClean="0">
              <a:solidFill>
                <a:schemeClr val="bg1">
                  <a:lumMod val="95000"/>
                </a:schemeClr>
              </a:solidFill>
            </a:endParaRPr>
          </a:p>
          <a:p>
            <a:r>
              <a:rPr lang="en-IN" dirty="0">
                <a:solidFill>
                  <a:schemeClr val="bg1">
                    <a:lumMod val="95000"/>
                  </a:schemeClr>
                </a:solidFill>
              </a:rPr>
              <a:t>This material is thus broken </a:t>
            </a:r>
            <a:r>
              <a:rPr lang="en-IN" dirty="0" smtClean="0">
                <a:solidFill>
                  <a:schemeClr val="bg1">
                    <a:lumMod val="95000"/>
                  </a:schemeClr>
                </a:solidFill>
              </a:rPr>
              <a:t>down further </a:t>
            </a:r>
            <a:r>
              <a:rPr lang="en-IN" dirty="0">
                <a:solidFill>
                  <a:schemeClr val="bg1">
                    <a:lumMod val="95000"/>
                  </a:schemeClr>
                </a:solidFill>
              </a:rPr>
              <a:t>into nutrients that plants can absorb and use for their growth. Thus nutrients are recycled back from animals to plants</a:t>
            </a:r>
            <a:r>
              <a:rPr lang="en-IN" dirty="0"/>
              <a:t>.</a:t>
            </a:r>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C</a:t>
            </a:r>
            <a:r>
              <a:rPr lang="en-US" b="1" dirty="0" smtClean="0">
                <a:solidFill>
                  <a:schemeClr val="bg1"/>
                </a:solidFill>
              </a:rPr>
              <a:t>ont. </a:t>
            </a:r>
            <a:endParaRPr lang="en-IN" dirty="0">
              <a:solidFill>
                <a:schemeClr val="bg1"/>
              </a:solidFill>
            </a:endParaRPr>
          </a:p>
        </p:txBody>
      </p:sp>
      <p:sp>
        <p:nvSpPr>
          <p:cNvPr id="5" name="Content Placeholder 4"/>
          <p:cNvSpPr>
            <a:spLocks noGrp="1"/>
          </p:cNvSpPr>
          <p:nvPr>
            <p:ph idx="1"/>
          </p:nvPr>
        </p:nvSpPr>
        <p:spPr/>
        <p:txBody>
          <a:bodyPr>
            <a:normAutofit lnSpcReduction="10000"/>
          </a:bodyPr>
          <a:lstStyle/>
          <a:p>
            <a:r>
              <a:rPr lang="en-IN" dirty="0">
                <a:solidFill>
                  <a:schemeClr val="bg1">
                    <a:lumMod val="95000"/>
                  </a:schemeClr>
                </a:solidFill>
              </a:rPr>
              <a:t>Similarly the bodies of dead animals are also broken down into nutrients that are used by the plants for their growth. </a:t>
            </a:r>
            <a:r>
              <a:rPr lang="en-IN" dirty="0" smtClean="0">
                <a:solidFill>
                  <a:schemeClr val="bg1">
                    <a:lumMod val="95000"/>
                  </a:schemeClr>
                </a:solidFill>
              </a:rPr>
              <a:t>Thus the </a:t>
            </a:r>
            <a:r>
              <a:rPr lang="en-IN" dirty="0">
                <a:solidFill>
                  <a:schemeClr val="bg1">
                    <a:lumMod val="95000"/>
                  </a:schemeClr>
                </a:solidFill>
              </a:rPr>
              <a:t>nitrogen cycle </a:t>
            </a:r>
            <a:r>
              <a:rPr lang="en-IN" dirty="0" smtClean="0">
                <a:solidFill>
                  <a:schemeClr val="bg1">
                    <a:lumMod val="95000"/>
                  </a:schemeClr>
                </a:solidFill>
              </a:rPr>
              <a:t>on </a:t>
            </a:r>
            <a:r>
              <a:rPr lang="en-IN" dirty="0">
                <a:solidFill>
                  <a:schemeClr val="bg1">
                    <a:lumMod val="95000"/>
                  </a:schemeClr>
                </a:solidFill>
              </a:rPr>
              <a:t>which life is dependent is completed</a:t>
            </a:r>
            <a:r>
              <a:rPr lang="en-IN" dirty="0" smtClean="0">
                <a:solidFill>
                  <a:schemeClr val="bg1">
                    <a:lumMod val="95000"/>
                  </a:schemeClr>
                </a:solidFill>
              </a:rPr>
              <a:t>.</a:t>
            </a:r>
          </a:p>
          <a:p>
            <a:r>
              <a:rPr lang="en-IN" dirty="0">
                <a:solidFill>
                  <a:schemeClr val="bg1">
                    <a:lumMod val="95000"/>
                  </a:schemeClr>
                </a:solidFill>
              </a:rPr>
              <a:t>Nitrogen fixing bacteria and fungi in soil gives this important element to plants, which absorb it as nitrates. The nitrates are a part of the plant’s metabolism, which help in forming new plant proteins</a:t>
            </a:r>
            <a:r>
              <a:rPr lang="en-IN" dirty="0" smtClean="0">
                <a:solidFill>
                  <a:schemeClr val="bg1">
                    <a:lumMod val="95000"/>
                  </a:schemeClr>
                </a:solidFill>
              </a:rPr>
              <a:t> </a:t>
            </a:r>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994122"/>
          </a:xfrm>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Cont. </a:t>
            </a:r>
            <a:endParaRPr lang="en-IN" dirty="0">
              <a:solidFill>
                <a:schemeClr val="bg1"/>
              </a:solidFill>
            </a:endParaRPr>
          </a:p>
        </p:txBody>
      </p:sp>
      <p:sp>
        <p:nvSpPr>
          <p:cNvPr id="5" name="Content Placeholder 4"/>
          <p:cNvSpPr>
            <a:spLocks noGrp="1"/>
          </p:cNvSpPr>
          <p:nvPr>
            <p:ph idx="1"/>
          </p:nvPr>
        </p:nvSpPr>
        <p:spPr>
          <a:xfrm>
            <a:off x="457200" y="1412776"/>
            <a:ext cx="8229600" cy="4968552"/>
          </a:xfrm>
        </p:spPr>
        <p:txBody>
          <a:bodyPr>
            <a:normAutofit fontScale="92500"/>
          </a:bodyPr>
          <a:lstStyle/>
          <a:p>
            <a:r>
              <a:rPr lang="en-IN" dirty="0">
                <a:solidFill>
                  <a:schemeClr val="bg1">
                    <a:lumMod val="95000"/>
                  </a:schemeClr>
                </a:solidFill>
              </a:rPr>
              <a:t>The nitrogen is then transferred to carnivorous animals when they feed on the herbivores. Thus our own lives are closely interlinked to soil animals, fungi and even bacteria in the soil. When we think of food webs, we usually think of the large mammals and other large forms of life</a:t>
            </a:r>
            <a:r>
              <a:rPr lang="en-IN" dirty="0" smtClean="0">
                <a:solidFill>
                  <a:schemeClr val="bg1">
                    <a:lumMod val="95000"/>
                  </a:schemeClr>
                </a:solidFill>
              </a:rPr>
              <a:t>.</a:t>
            </a:r>
          </a:p>
          <a:p>
            <a:r>
              <a:rPr lang="en-IN" dirty="0" smtClean="0">
                <a:solidFill>
                  <a:schemeClr val="bg1">
                    <a:lumMod val="95000"/>
                  </a:schemeClr>
                </a:solidFill>
              </a:rPr>
              <a:t> </a:t>
            </a:r>
            <a:r>
              <a:rPr lang="en-IN" dirty="0">
                <a:solidFill>
                  <a:schemeClr val="bg1">
                    <a:lumMod val="95000"/>
                  </a:schemeClr>
                </a:solidFill>
              </a:rPr>
              <a:t>But we need to understand that it is the unseen small animals, plants </a:t>
            </a:r>
            <a:r>
              <a:rPr lang="en-IN" dirty="0" smtClean="0">
                <a:solidFill>
                  <a:schemeClr val="bg1">
                    <a:lumMod val="95000"/>
                  </a:schemeClr>
                </a:solidFill>
              </a:rPr>
              <a:t>and microscopic </a:t>
            </a:r>
            <a:r>
              <a:rPr lang="en-IN" dirty="0">
                <a:solidFill>
                  <a:schemeClr val="bg1">
                    <a:lumMod val="95000"/>
                  </a:schemeClr>
                </a:solidFill>
              </a:rPr>
              <a:t>forms of life that are of great value for the functioning of the ecosystem.</a:t>
            </a:r>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60648"/>
            <a:ext cx="8229600" cy="1143000"/>
          </a:xfrm>
        </p:spPr>
        <p:txBody>
          <a:bodyPr>
            <a:noAutofit/>
          </a:bodyPr>
          <a:lstStyle/>
          <a:p>
            <a:r>
              <a:rPr lang="en-US" b="1" dirty="0" smtClean="0">
                <a:solidFill>
                  <a:schemeClr val="bg1"/>
                </a:solidFill>
              </a:rPr>
              <a:t/>
            </a:r>
            <a:br>
              <a:rPr lang="en-US" b="1" dirty="0" smtClean="0">
                <a:solidFill>
                  <a:schemeClr val="bg1"/>
                </a:solidFill>
              </a:rPr>
            </a:br>
            <a:endParaRPr lang="en-IN" dirty="0">
              <a:solidFill>
                <a:schemeClr val="bg1"/>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15416"/>
            <a:ext cx="9144000"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952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solidFill>
                  <a:schemeClr val="bg1">
                    <a:lumMod val="95000"/>
                  </a:schemeClr>
                </a:solidFill>
              </a:rPr>
              <a:t>Oxygen </a:t>
            </a:r>
            <a:r>
              <a:rPr lang="en-IN" b="1" dirty="0">
                <a:solidFill>
                  <a:schemeClr val="bg1">
                    <a:lumMod val="95000"/>
                  </a:schemeClr>
                </a:solidFill>
              </a:rPr>
              <a:t>Cycle</a:t>
            </a:r>
            <a:endParaRPr lang="en-IN" dirty="0">
              <a:solidFill>
                <a:schemeClr val="bg1">
                  <a:lumMod val="95000"/>
                </a:schemeClr>
              </a:solidFill>
            </a:endParaRPr>
          </a:p>
        </p:txBody>
      </p:sp>
      <p:sp>
        <p:nvSpPr>
          <p:cNvPr id="5" name="Content Placeholder 4"/>
          <p:cNvSpPr>
            <a:spLocks noGrp="1"/>
          </p:cNvSpPr>
          <p:nvPr>
            <p:ph idx="1"/>
          </p:nvPr>
        </p:nvSpPr>
        <p:spPr/>
        <p:txBody>
          <a:bodyPr>
            <a:normAutofit fontScale="92500"/>
          </a:bodyPr>
          <a:lstStyle/>
          <a:p>
            <a:r>
              <a:rPr lang="en-IN" dirty="0">
                <a:solidFill>
                  <a:schemeClr val="bg1">
                    <a:lumMod val="95000"/>
                  </a:schemeClr>
                </a:solidFill>
              </a:rPr>
              <a:t>Oxygen is taken up by plants and animals from the air during respiration. The plants return oxygen to the atmosphere during photosynthesis. This links the Oxygen Cycle to the </a:t>
            </a:r>
            <a:r>
              <a:rPr lang="en-IN" dirty="0" smtClean="0">
                <a:solidFill>
                  <a:schemeClr val="bg1">
                    <a:lumMod val="95000"/>
                  </a:schemeClr>
                </a:solidFill>
              </a:rPr>
              <a:t>Carbon Cycle</a:t>
            </a:r>
          </a:p>
          <a:p>
            <a:r>
              <a:rPr lang="en-IN" dirty="0">
                <a:solidFill>
                  <a:schemeClr val="bg1">
                    <a:lumMod val="95000"/>
                  </a:schemeClr>
                </a:solidFill>
              </a:rPr>
              <a:t>Deforestation is likely to gradually reduce the oxygen levels in our atmosphere. Thus plant life plays an important role in our lives which we frequently do not appreciate. This is an important reason to participate in afforestation programs</a:t>
            </a:r>
            <a:r>
              <a:rPr lang="en-IN" dirty="0"/>
              <a:t>.</a:t>
            </a:r>
            <a:endParaRPr lang="en-IN" dirty="0">
              <a:solidFill>
                <a:schemeClr val="bg1">
                  <a:lumMod val="95000"/>
                </a:schemeClr>
              </a:solidFill>
            </a:endParaRPr>
          </a:p>
        </p:txBody>
      </p:sp>
    </p:spTree>
    <p:extLst>
      <p:ext uri="{BB962C8B-B14F-4D97-AF65-F5344CB8AC3E}">
        <p14:creationId xmlns:p14="http://schemas.microsoft.com/office/powerpoint/2010/main" val="3107952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Cont. </a:t>
            </a:r>
            <a:endParaRPr lang="en-IN" dirty="0">
              <a:solidFill>
                <a:schemeClr val="bg1"/>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When we think of food webs, we usually think of the large mammals and other large forms of life. But we need to understand that it is the unseen small animals, plants and microscopic forms of life that are of great value for the functioning of the ecosystem.</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416"/>
            <a:ext cx="9144000" cy="71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59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 y="0"/>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08520" y="274638"/>
            <a:ext cx="9145016" cy="2002234"/>
          </a:xfrm>
        </p:spPr>
        <p:txBody>
          <a:bodyPr>
            <a:normAutofit fontScale="90000"/>
          </a:bodyPr>
          <a:lstStyle/>
          <a:p>
            <a:r>
              <a:rPr lang="en-US" b="1" dirty="0" smtClean="0">
                <a:solidFill>
                  <a:schemeClr val="bg1"/>
                </a:solidFill>
              </a:rPr>
              <a:t/>
            </a:r>
            <a:br>
              <a:rPr lang="en-US" b="1" dirty="0" smtClean="0">
                <a:solidFill>
                  <a:schemeClr val="bg1"/>
                </a:solidFill>
              </a:rPr>
            </a:br>
            <a:r>
              <a:rPr lang="en-US" sz="4900" b="1" dirty="0" smtClean="0">
                <a:solidFill>
                  <a:schemeClr val="bg1"/>
                </a:solidFill>
              </a:rPr>
              <a:t>Structure </a:t>
            </a:r>
            <a:r>
              <a:rPr lang="en-US" sz="4900" b="1" dirty="0">
                <a:solidFill>
                  <a:schemeClr val="bg1"/>
                </a:solidFill>
              </a:rPr>
              <a:t>and Function of </a:t>
            </a:r>
            <a:r>
              <a:rPr lang="en-US" sz="4900" b="1" dirty="0" smtClean="0">
                <a:solidFill>
                  <a:schemeClr val="bg1"/>
                </a:solidFill>
              </a:rPr>
              <a:t>an Ecosystem</a:t>
            </a:r>
            <a:r>
              <a:rPr lang="en-US" sz="4900" b="1" dirty="0">
                <a:solidFill>
                  <a:schemeClr val="bg1"/>
                </a:solidFill>
              </a:rPr>
              <a:t>: </a:t>
            </a:r>
            <a:r>
              <a:rPr lang="en-IN" sz="4900" dirty="0">
                <a:solidFill>
                  <a:schemeClr val="bg1"/>
                </a:solidFill>
              </a:rPr>
              <a:t/>
            </a:r>
            <a:br>
              <a:rPr lang="en-IN" sz="4900" dirty="0">
                <a:solidFill>
                  <a:schemeClr val="bg1"/>
                </a:solidFill>
              </a:rPr>
            </a:br>
            <a:endParaRPr lang="en-IN" sz="4900" dirty="0">
              <a:solidFill>
                <a:schemeClr val="bg1"/>
              </a:solidFill>
            </a:endParaRPr>
          </a:p>
        </p:txBody>
      </p:sp>
      <p:sp>
        <p:nvSpPr>
          <p:cNvPr id="5" name="Content Placeholder 4"/>
          <p:cNvSpPr>
            <a:spLocks noGrp="1"/>
          </p:cNvSpPr>
          <p:nvPr>
            <p:ph idx="1"/>
          </p:nvPr>
        </p:nvSpPr>
        <p:spPr>
          <a:xfrm>
            <a:off x="457200" y="2420888"/>
            <a:ext cx="8229600" cy="3705275"/>
          </a:xfrm>
        </p:spPr>
        <p:txBody>
          <a:bodyPr/>
          <a:lstStyle/>
          <a:p>
            <a:r>
              <a:rPr lang="en-US" sz="4400" b="1" dirty="0">
                <a:solidFill>
                  <a:schemeClr val="bg1"/>
                </a:solidFill>
              </a:rPr>
              <a:t>Each ecosystem has two main components: </a:t>
            </a:r>
            <a:endParaRPr lang="en-IN" sz="4400" dirty="0">
              <a:solidFill>
                <a:schemeClr val="bg1"/>
              </a:solidFill>
            </a:endParaRPr>
          </a:p>
          <a:p>
            <a:pPr marL="0" indent="0">
              <a:buNone/>
            </a:pPr>
            <a:r>
              <a:rPr lang="en-US" sz="4400" dirty="0">
                <a:solidFill>
                  <a:schemeClr val="bg1"/>
                </a:solidFill>
              </a:rPr>
              <a:t>(1) Abiotic </a:t>
            </a:r>
            <a:endParaRPr lang="en-IN" sz="4400" dirty="0">
              <a:solidFill>
                <a:schemeClr val="bg1"/>
              </a:solidFill>
            </a:endParaRPr>
          </a:p>
          <a:p>
            <a:pPr marL="0" indent="0">
              <a:buNone/>
            </a:pPr>
            <a:r>
              <a:rPr lang="en-US" sz="4400" dirty="0">
                <a:solidFill>
                  <a:schemeClr val="bg1"/>
                </a:solidFill>
              </a:rPr>
              <a:t>(2) Biotic</a:t>
            </a:r>
            <a:endParaRPr lang="en-IN" sz="4400" dirty="0">
              <a:solidFill>
                <a:schemeClr val="bg1"/>
              </a:solidFill>
            </a:endParaRPr>
          </a:p>
          <a:p>
            <a:endParaRPr lang="en-IN" dirty="0"/>
          </a:p>
        </p:txBody>
      </p:sp>
    </p:spTree>
    <p:extLst>
      <p:ext uri="{BB962C8B-B14F-4D97-AF65-F5344CB8AC3E}">
        <p14:creationId xmlns:p14="http://schemas.microsoft.com/office/powerpoint/2010/main" val="2294994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t/>
            </a:r>
            <a:br>
              <a:rPr lang="en-IN" b="1" dirty="0" smtClean="0"/>
            </a:br>
            <a:r>
              <a:rPr lang="en-IN" b="1" dirty="0"/>
              <a:t/>
            </a:r>
            <a:br>
              <a:rPr lang="en-IN" b="1" dirty="0"/>
            </a:br>
            <a:r>
              <a:rPr lang="en-IN" b="1" dirty="0" smtClean="0">
                <a:solidFill>
                  <a:schemeClr val="bg1">
                    <a:lumMod val="95000"/>
                  </a:schemeClr>
                </a:solidFill>
              </a:rPr>
              <a:t>The </a:t>
            </a:r>
            <a:r>
              <a:rPr lang="en-IN" b="1" dirty="0">
                <a:solidFill>
                  <a:schemeClr val="bg1">
                    <a:lumMod val="95000"/>
                  </a:schemeClr>
                </a:solidFill>
              </a:rPr>
              <a:t>Energy Cycle</a:t>
            </a:r>
            <a:r>
              <a:rPr lang="en-IN" dirty="0">
                <a:solidFill>
                  <a:schemeClr val="bg1">
                    <a:lumMod val="95000"/>
                  </a:schemeClr>
                </a:solidFill>
              </a:rPr>
              <a:t/>
            </a:r>
            <a:br>
              <a:rPr lang="en-IN" dirty="0">
                <a:solidFill>
                  <a:schemeClr val="bg1">
                    <a:lumMod val="95000"/>
                  </a:schemeClr>
                </a:solidFill>
              </a:rPr>
            </a:br>
            <a:r>
              <a:rPr lang="en-US" b="1" dirty="0" smtClean="0">
                <a:solidFill>
                  <a:schemeClr val="bg1">
                    <a:lumMod val="95000"/>
                  </a:schemeClr>
                </a:solidFill>
              </a:rPr>
              <a:t/>
            </a:r>
            <a:br>
              <a:rPr lang="en-US" b="1" dirty="0" smtClean="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The energy cycle is based on the flow of energy through the ecosystem. Energy from sunlight is converted by plants themselves into growing new plant material which includes leaves, flowers, fruit, branches, trunks and roots of plants. Since plants can grow by converting the sun’s energy directly into their tissues, they are known as producers in the ecosystem. </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Cont</a:t>
            </a:r>
            <a:r>
              <a:rPr lang="en-US" b="1" dirty="0">
                <a:solidFill>
                  <a:schemeClr val="bg1"/>
                </a:solidFill>
              </a:rPr>
              <a:t>.</a:t>
            </a: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A large part of this energy is used up for day to day functions of these animals such as breathing, digesting food, supporting growth of tissues, maintaining blood flow and body temperature. Energy is also used for activities such as looking for food, finding shelter, breeding and bringing up young ones.</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Cont.</a:t>
            </a:r>
            <a:br>
              <a:rPr lang="en-US" b="1" dirty="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normAutofit fontScale="40000" lnSpcReduction="20000"/>
          </a:bodyPr>
          <a:lstStyle/>
          <a:p>
            <a:r>
              <a:rPr lang="en-IN" sz="7000" dirty="0">
                <a:solidFill>
                  <a:schemeClr val="bg1">
                    <a:lumMod val="95000"/>
                  </a:schemeClr>
                </a:solidFill>
              </a:rPr>
              <a:t>The carnivores in turn depend on herbivorous animals on which they feed. Thus the different plant and animal species are linked to one another through food chains. Each food chain has three or four links. </a:t>
            </a:r>
            <a:endParaRPr lang="en-IN" sz="7000" dirty="0" smtClean="0">
              <a:solidFill>
                <a:schemeClr val="bg1">
                  <a:lumMod val="95000"/>
                </a:schemeClr>
              </a:solidFill>
            </a:endParaRPr>
          </a:p>
          <a:p>
            <a:r>
              <a:rPr lang="en-IN" sz="7000" dirty="0" smtClean="0">
                <a:solidFill>
                  <a:schemeClr val="bg1">
                    <a:lumMod val="95000"/>
                  </a:schemeClr>
                </a:solidFill>
              </a:rPr>
              <a:t>However </a:t>
            </a:r>
            <a:r>
              <a:rPr lang="en-IN" sz="7000" dirty="0">
                <a:solidFill>
                  <a:schemeClr val="bg1">
                    <a:lumMod val="95000"/>
                  </a:schemeClr>
                </a:solidFill>
              </a:rPr>
              <a:t>as each plant or animal can be linked to several other plants or animals through many different linkages, these inter-linked chains can be depicted as a complex food web. </a:t>
            </a:r>
            <a:endParaRPr lang="en-IN" sz="7000" dirty="0" smtClean="0">
              <a:solidFill>
                <a:schemeClr val="bg1">
                  <a:lumMod val="95000"/>
                </a:schemeClr>
              </a:solidFill>
            </a:endParaRPr>
          </a:p>
          <a:p>
            <a:r>
              <a:rPr lang="en-IN" sz="7000" dirty="0" smtClean="0">
                <a:solidFill>
                  <a:schemeClr val="bg1">
                    <a:lumMod val="95000"/>
                  </a:schemeClr>
                </a:solidFill>
              </a:rPr>
              <a:t>This </a:t>
            </a:r>
            <a:r>
              <a:rPr lang="en-IN" sz="7000" dirty="0">
                <a:solidFill>
                  <a:schemeClr val="bg1">
                    <a:lumMod val="95000"/>
                  </a:schemeClr>
                </a:solidFill>
              </a:rPr>
              <a:t>is thus called the ‘web of life’ that shows that there are thousands of interrelationships in nature.</a:t>
            </a:r>
          </a:p>
          <a:p>
            <a:pPr marL="0" indent="0">
              <a:buNone/>
            </a:pPr>
            <a:endParaRPr lang="en-IN" sz="7000" dirty="0">
              <a:solidFill>
                <a:schemeClr val="bg1">
                  <a:lumMod val="95000"/>
                </a:schemeClr>
              </a:solidFill>
            </a:endParaRPr>
          </a:p>
          <a:p>
            <a:endParaRPr lang="en-IN" dirty="0"/>
          </a:p>
        </p:txBody>
      </p:sp>
    </p:spTree>
    <p:extLst>
      <p:ext uri="{BB962C8B-B14F-4D97-AF65-F5344CB8AC3E}">
        <p14:creationId xmlns:p14="http://schemas.microsoft.com/office/powerpoint/2010/main" val="3793590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sz="4800" b="1" dirty="0" smtClean="0">
                <a:solidFill>
                  <a:schemeClr val="bg1"/>
                </a:solidFill>
              </a:rPr>
              <a:t>E</a:t>
            </a:r>
            <a:r>
              <a:rPr lang="en-US" sz="4800" b="1" dirty="0" smtClean="0">
                <a:solidFill>
                  <a:schemeClr val="bg1"/>
                </a:solidFill>
              </a:rPr>
              <a:t>nergy </a:t>
            </a:r>
            <a:r>
              <a:rPr lang="en-US" sz="4800" b="1" dirty="0">
                <a:solidFill>
                  <a:schemeClr val="bg1"/>
                </a:solidFill>
              </a:rPr>
              <a:t>P</a:t>
            </a:r>
            <a:r>
              <a:rPr lang="en-US" sz="4800" b="1" dirty="0" smtClean="0">
                <a:solidFill>
                  <a:schemeClr val="bg1"/>
                </a:solidFill>
              </a:rPr>
              <a:t>yra</a:t>
            </a:r>
            <a:r>
              <a:rPr lang="en-US" sz="4800" b="1" dirty="0" smtClean="0">
                <a:solidFill>
                  <a:schemeClr val="bg1"/>
                </a:solidFill>
              </a:rPr>
              <a:t>mid</a:t>
            </a:r>
            <a:endParaRPr lang="en-IN" sz="4800" dirty="0">
              <a:solidFill>
                <a:schemeClr val="bg1"/>
              </a:solidFill>
            </a:endParaRPr>
          </a:p>
        </p:txBody>
      </p:sp>
      <p:sp>
        <p:nvSpPr>
          <p:cNvPr id="5" name="Content Placeholder 4"/>
          <p:cNvSpPr>
            <a:spLocks noGrp="1"/>
          </p:cNvSpPr>
          <p:nvPr>
            <p:ph idx="1"/>
          </p:nvPr>
        </p:nvSpPr>
        <p:spPr/>
        <p:txBody>
          <a:bodyPr>
            <a:normAutofit lnSpcReduction="10000"/>
          </a:bodyPr>
          <a:lstStyle/>
          <a:p>
            <a:r>
              <a:rPr lang="en-IN" sz="3600" dirty="0">
                <a:solidFill>
                  <a:schemeClr val="bg1">
                    <a:lumMod val="95000"/>
                  </a:schemeClr>
                </a:solidFill>
              </a:rPr>
              <a:t>The energy in the ecosystem can be depicted in the form of a food pyramid or energy pyramid. The food pyramid has a large base of plants called ‘producers’. </a:t>
            </a:r>
            <a:endParaRPr lang="en-IN" sz="3600" dirty="0" smtClean="0">
              <a:solidFill>
                <a:schemeClr val="bg1">
                  <a:lumMod val="95000"/>
                </a:schemeClr>
              </a:solidFill>
            </a:endParaRPr>
          </a:p>
          <a:p>
            <a:r>
              <a:rPr lang="en-IN" sz="3600" dirty="0" smtClean="0">
                <a:solidFill>
                  <a:schemeClr val="bg1">
                    <a:lumMod val="95000"/>
                  </a:schemeClr>
                </a:solidFill>
              </a:rPr>
              <a:t>The </a:t>
            </a:r>
            <a:r>
              <a:rPr lang="en-IN" sz="3600" dirty="0">
                <a:solidFill>
                  <a:schemeClr val="bg1">
                    <a:lumMod val="95000"/>
                  </a:schemeClr>
                </a:solidFill>
              </a:rPr>
              <a:t>pyramid has a narrower middle section that depicts the number and biomass of herbivorous animals, which are called ‘first order consumers</a:t>
            </a:r>
            <a:r>
              <a:rPr lang="en-IN" dirty="0"/>
              <a:t>’</a:t>
            </a:r>
            <a:endParaRPr lang="en-IN" dirty="0"/>
          </a:p>
        </p:txBody>
      </p:sp>
    </p:spTree>
    <p:extLst>
      <p:ext uri="{BB962C8B-B14F-4D97-AF65-F5344CB8AC3E}">
        <p14:creationId xmlns:p14="http://schemas.microsoft.com/office/powerpoint/2010/main" val="3793590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Cont.</a:t>
            </a:r>
            <a:br>
              <a:rPr lang="en-US" b="1" dirty="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The apex depicts the small biomass of carnivorous animals called ‘second order consumers’. Man is one of the animals at the apex of the pyramid</a:t>
            </a:r>
            <a:r>
              <a:rPr lang="en-IN" dirty="0" smtClean="0">
                <a:solidFill>
                  <a:schemeClr val="bg1">
                    <a:lumMod val="95000"/>
                  </a:schemeClr>
                </a:solidFill>
              </a:rPr>
              <a:t>.</a:t>
            </a:r>
          </a:p>
          <a:p>
            <a:r>
              <a:rPr lang="en-IN" dirty="0" smtClean="0">
                <a:solidFill>
                  <a:schemeClr val="bg1">
                    <a:lumMod val="95000"/>
                  </a:schemeClr>
                </a:solidFill>
              </a:rPr>
              <a:t>Thus </a:t>
            </a:r>
            <a:r>
              <a:rPr lang="en-IN" dirty="0">
                <a:solidFill>
                  <a:schemeClr val="bg1">
                    <a:lumMod val="95000"/>
                  </a:schemeClr>
                </a:solidFill>
              </a:rPr>
              <a:t>to support Animals excrete waste products after digesting food, which goes back to the soil. This links the energy cycle to the Nitrogen cycle.</a:t>
            </a:r>
          </a:p>
          <a:p>
            <a:endParaRPr lang="en-IN" dirty="0"/>
          </a:p>
        </p:txBody>
      </p:sp>
    </p:spTree>
    <p:extLst>
      <p:ext uri="{BB962C8B-B14F-4D97-AF65-F5344CB8AC3E}">
        <p14:creationId xmlns:p14="http://schemas.microsoft.com/office/powerpoint/2010/main" val="3793590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590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3" y="-243408"/>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850106"/>
          </a:xfrm>
        </p:spPr>
        <p:txBody>
          <a:bodyPr>
            <a:noAutofit/>
          </a:bodyPr>
          <a:lstStyle/>
          <a:p>
            <a:r>
              <a:rPr lang="en-US" b="1" dirty="0" smtClean="0">
                <a:solidFill>
                  <a:schemeClr val="bg1"/>
                </a:solidFill>
              </a:rPr>
              <a:t/>
            </a:r>
            <a:br>
              <a:rPr lang="en-US" b="1" dirty="0" smtClean="0">
                <a:solidFill>
                  <a:schemeClr val="bg1"/>
                </a:solidFill>
              </a:rPr>
            </a:br>
            <a:r>
              <a:rPr lang="en-IN" sz="4800" b="1" dirty="0">
                <a:solidFill>
                  <a:schemeClr val="bg1">
                    <a:lumMod val="95000"/>
                  </a:schemeClr>
                </a:solidFill>
              </a:rPr>
              <a:t>Integration of cycles in Nature</a:t>
            </a:r>
            <a:r>
              <a:rPr lang="en-IN" dirty="0"/>
              <a:t/>
            </a:r>
            <a:br>
              <a:rPr lang="en-IN" dirty="0"/>
            </a:br>
            <a:endParaRPr lang="en-IN" dirty="0">
              <a:solidFill>
                <a:schemeClr val="bg1"/>
              </a:solidFill>
            </a:endParaRPr>
          </a:p>
        </p:txBody>
      </p:sp>
      <p:sp>
        <p:nvSpPr>
          <p:cNvPr id="5" name="Content Placeholder 4"/>
          <p:cNvSpPr>
            <a:spLocks noGrp="1"/>
          </p:cNvSpPr>
          <p:nvPr>
            <p:ph idx="1"/>
          </p:nvPr>
        </p:nvSpPr>
        <p:spPr>
          <a:xfrm>
            <a:off x="251520" y="1052736"/>
            <a:ext cx="8892480" cy="6048672"/>
          </a:xfrm>
        </p:spPr>
        <p:txBody>
          <a:bodyPr>
            <a:normAutofit fontScale="40000" lnSpcReduction="20000"/>
          </a:bodyPr>
          <a:lstStyle/>
          <a:p>
            <a:pPr marL="0" indent="0">
              <a:buNone/>
            </a:pPr>
            <a:r>
              <a:rPr lang="en-IN" sz="8000" dirty="0">
                <a:solidFill>
                  <a:schemeClr val="bg1">
                    <a:lumMod val="95000"/>
                  </a:schemeClr>
                </a:solidFill>
              </a:rPr>
              <a:t>These cycles are a part of global life processes. These biogeochemical cycles have specific features in each of the ecosystems. These cycles are however linked to those of adjacent ecosystems. Their characteristics are specific to the plant and animal communities in the region. This is related to the geographical features of </a:t>
            </a:r>
            <a:r>
              <a:rPr lang="en-IN" sz="8000" dirty="0" err="1" smtClean="0">
                <a:solidFill>
                  <a:schemeClr val="bg1">
                    <a:lumMod val="95000"/>
                  </a:schemeClr>
                </a:solidFill>
              </a:rPr>
              <a:t>thearea</a:t>
            </a:r>
            <a:r>
              <a:rPr lang="en-IN" sz="8000" dirty="0">
                <a:solidFill>
                  <a:schemeClr val="bg1">
                    <a:lumMod val="95000"/>
                  </a:schemeClr>
                </a:solidFill>
              </a:rPr>
              <a:t>, the climate and the chemical composition of the soil. Together the cycles are responsible for maintaining life on earth. If mankind disturbs these cycles beyond the limits that nature can sustain, they will eventually break down and lead to a degraded earth on which man will not be able to survive.</a:t>
            </a:r>
          </a:p>
          <a:p>
            <a:pPr marL="0" indent="0">
              <a:buNone/>
            </a:pPr>
            <a:r>
              <a:rPr lang="en-IN" sz="8000" b="1" dirty="0">
                <a:solidFill>
                  <a:schemeClr val="bg1">
                    <a:lumMod val="95000"/>
                  </a:schemeClr>
                </a:solidFill>
              </a:rPr>
              <a:t> </a:t>
            </a:r>
            <a:endParaRPr lang="en-IN" sz="8000" dirty="0">
              <a:solidFill>
                <a:schemeClr val="bg1">
                  <a:lumMod val="95000"/>
                </a:schemeClr>
              </a:solidFill>
            </a:endParaRPr>
          </a:p>
          <a:p>
            <a:pPr marL="0" indent="0">
              <a:buNone/>
            </a:pPr>
            <a:r>
              <a:rPr lang="en-IN" sz="6000" b="1" dirty="0"/>
              <a:t> </a:t>
            </a:r>
            <a:endParaRPr lang="en-IN" sz="6000" dirty="0"/>
          </a:p>
          <a:p>
            <a:endParaRPr lang="en-IN" dirty="0"/>
          </a:p>
        </p:txBody>
      </p:sp>
    </p:spTree>
    <p:extLst>
      <p:ext uri="{BB962C8B-B14F-4D97-AF65-F5344CB8AC3E}">
        <p14:creationId xmlns:p14="http://schemas.microsoft.com/office/powerpoint/2010/main" val="3793590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0"/>
            <a:ext cx="8229600" cy="1124744"/>
          </a:xfrm>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ECOLOGICAL SUCCESSION</a:t>
            </a:r>
            <a:r>
              <a:rPr lang="en-IN" dirty="0">
                <a:solidFill>
                  <a:schemeClr val="bg1">
                    <a:lumMod val="95000"/>
                  </a:schemeClr>
                </a:solidFill>
              </a:rPr>
              <a:t/>
            </a:r>
            <a:br>
              <a:rPr lang="en-IN" dirty="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a:xfrm>
            <a:off x="457200" y="1268760"/>
            <a:ext cx="8229600" cy="5472608"/>
          </a:xfrm>
        </p:spPr>
        <p:txBody>
          <a:bodyPr/>
          <a:lstStyle/>
          <a:p>
            <a:pPr marL="0" indent="0">
              <a:buNone/>
            </a:pPr>
            <a:r>
              <a:rPr lang="en-IN" dirty="0">
                <a:solidFill>
                  <a:schemeClr val="bg1">
                    <a:lumMod val="95000"/>
                  </a:schemeClr>
                </a:solidFill>
              </a:rPr>
              <a:t>Ecological succession is a process through which ecosystems tend to change over a period of time. </a:t>
            </a:r>
            <a:endParaRPr lang="en-IN" dirty="0" smtClean="0">
              <a:solidFill>
                <a:schemeClr val="bg1">
                  <a:lumMod val="95000"/>
                </a:schemeClr>
              </a:solidFill>
            </a:endParaRPr>
          </a:p>
          <a:p>
            <a:pPr marL="0" indent="0">
              <a:buNone/>
            </a:pPr>
            <a:r>
              <a:rPr lang="en-IN" dirty="0">
                <a:solidFill>
                  <a:schemeClr val="bg1">
                    <a:lumMod val="95000"/>
                  </a:schemeClr>
                </a:solidFill>
              </a:rPr>
              <a:t>Succession can be related to seasonal environmental changes, which create changes in the community of plants and animals living in the ecosystem. </a:t>
            </a:r>
            <a:endParaRPr lang="en-IN" dirty="0" smtClean="0">
              <a:solidFill>
                <a:schemeClr val="bg1">
                  <a:lumMod val="95000"/>
                </a:schemeClr>
              </a:solidFill>
            </a:endParaRPr>
          </a:p>
          <a:p>
            <a:pPr marL="0" indent="0">
              <a:buNone/>
            </a:pPr>
            <a:r>
              <a:rPr lang="en-IN" dirty="0">
                <a:solidFill>
                  <a:schemeClr val="bg1">
                    <a:lumMod val="95000"/>
                  </a:schemeClr>
                </a:solidFill>
              </a:rPr>
              <a:t>Other successional events may take much longer periods of time extending to several decades</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Cont.</a:t>
            </a:r>
            <a:br>
              <a:rPr lang="en-US" b="1" dirty="0">
                <a:solidFill>
                  <a:schemeClr val="bg1"/>
                </a:solidFill>
              </a:rPr>
            </a:br>
            <a:endParaRPr lang="en-IN" dirty="0">
              <a:solidFill>
                <a:schemeClr val="bg1"/>
              </a:solidFill>
            </a:endParaRPr>
          </a:p>
        </p:txBody>
      </p:sp>
      <p:sp>
        <p:nvSpPr>
          <p:cNvPr id="5" name="Content Placeholder 4"/>
          <p:cNvSpPr>
            <a:spLocks noGrp="1"/>
          </p:cNvSpPr>
          <p:nvPr>
            <p:ph idx="1"/>
          </p:nvPr>
        </p:nvSpPr>
        <p:spPr>
          <a:xfrm>
            <a:off x="107504" y="1412776"/>
            <a:ext cx="9036496" cy="5256584"/>
          </a:xfrm>
        </p:spPr>
        <p:txBody>
          <a:bodyPr/>
          <a:lstStyle/>
          <a:p>
            <a:r>
              <a:rPr lang="en-IN" dirty="0">
                <a:solidFill>
                  <a:schemeClr val="bg1">
                    <a:lumMod val="95000"/>
                  </a:schemeClr>
                </a:solidFill>
              </a:rPr>
              <a:t>If a forest is cleared, it is initially colonized by a certain group of species of plants and animals, which gradually change through an orderly process of community development. One can predict that an opened up area will gradually be converted into grassland, a </a:t>
            </a:r>
            <a:r>
              <a:rPr lang="en-IN" dirty="0" smtClean="0">
                <a:solidFill>
                  <a:schemeClr val="bg1">
                    <a:lumMod val="95000"/>
                  </a:schemeClr>
                </a:solidFill>
              </a:rPr>
              <a:t>shrub land </a:t>
            </a:r>
            <a:r>
              <a:rPr lang="en-IN" dirty="0">
                <a:solidFill>
                  <a:schemeClr val="bg1">
                    <a:lumMod val="95000"/>
                  </a:schemeClr>
                </a:solidFill>
              </a:rPr>
              <a:t>and finally a woodland and a forest if permitted to do so without human interference. There is a tendency for succession to produce a more or less stable state at the end of the successional stages</a:t>
            </a:r>
            <a:r>
              <a:rPr lang="en-IN" dirty="0"/>
              <a:t>.</a:t>
            </a:r>
            <a:endParaRPr lang="en-IN" dirty="0"/>
          </a:p>
        </p:txBody>
      </p:sp>
    </p:spTree>
    <p:extLst>
      <p:ext uri="{BB962C8B-B14F-4D97-AF65-F5344CB8AC3E}">
        <p14:creationId xmlns:p14="http://schemas.microsoft.com/office/powerpoint/2010/main" val="3793590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600200"/>
            <a:ext cx="8229600" cy="4709120"/>
          </a:xfrm>
        </p:spPr>
        <p:txBody>
          <a:bodyPr/>
          <a:lstStyle/>
          <a:p>
            <a:r>
              <a:rPr lang="en-IN" sz="3600" dirty="0">
                <a:solidFill>
                  <a:schemeClr val="bg1">
                    <a:lumMod val="95000"/>
                  </a:schemeClr>
                </a:solidFill>
              </a:rPr>
              <a:t>Developmental stages in the ecosystem thus consist of a pioneer stage, a series of changes known as </a:t>
            </a:r>
            <a:r>
              <a:rPr lang="en-IN" sz="3600" dirty="0" smtClean="0">
                <a:solidFill>
                  <a:schemeClr val="bg1">
                    <a:lumMod val="95000"/>
                  </a:schemeClr>
                </a:solidFill>
              </a:rPr>
              <a:t>serial </a:t>
            </a:r>
            <a:r>
              <a:rPr lang="en-IN" sz="3600" dirty="0">
                <a:solidFill>
                  <a:schemeClr val="bg1">
                    <a:lumMod val="95000"/>
                  </a:schemeClr>
                </a:solidFill>
              </a:rPr>
              <a:t>stages, and finally a climax stage. The successive stages are related to the way in which energy flows through the biological system</a:t>
            </a:r>
            <a:r>
              <a:rPr lang="en-IN" dirty="0"/>
              <a:t>.</a:t>
            </a:r>
            <a:endParaRPr lang="en-IN" dirty="0"/>
          </a:p>
        </p:txBody>
      </p:sp>
    </p:spTree>
    <p:extLst>
      <p:ext uri="{BB962C8B-B14F-4D97-AF65-F5344CB8AC3E}">
        <p14:creationId xmlns:p14="http://schemas.microsoft.com/office/powerpoint/2010/main" val="379359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b="1" dirty="0" smtClean="0">
                <a:solidFill>
                  <a:schemeClr val="bg1"/>
                </a:solidFill>
              </a:rPr>
              <a:t/>
            </a:r>
            <a:br>
              <a:rPr lang="en-US" b="1" dirty="0" smtClean="0">
                <a:solidFill>
                  <a:schemeClr val="bg1"/>
                </a:solidFill>
              </a:rPr>
            </a:br>
            <a:r>
              <a:rPr lang="en-US" sz="5300" b="1" dirty="0" smtClean="0">
                <a:solidFill>
                  <a:schemeClr val="bg1"/>
                </a:solidFill>
              </a:rPr>
              <a:t>(</a:t>
            </a:r>
            <a:r>
              <a:rPr lang="en-US" sz="5300" b="1" dirty="0">
                <a:solidFill>
                  <a:schemeClr val="bg1"/>
                </a:solidFill>
              </a:rPr>
              <a:t>1) Abiotic Components: </a:t>
            </a:r>
            <a:r>
              <a:rPr lang="en-IN" sz="5300" dirty="0">
                <a:solidFill>
                  <a:schemeClr val="bg1"/>
                </a:solidFill>
              </a:rPr>
              <a:t/>
            </a:r>
            <a:br>
              <a:rPr lang="en-IN" sz="5300" dirty="0">
                <a:solidFill>
                  <a:schemeClr val="bg1"/>
                </a:solidFill>
              </a:rPr>
            </a:br>
            <a:endParaRPr lang="en-IN" sz="5300" dirty="0">
              <a:solidFill>
                <a:schemeClr val="bg1"/>
              </a:solidFill>
            </a:endParaRPr>
          </a:p>
        </p:txBody>
      </p:sp>
      <p:sp>
        <p:nvSpPr>
          <p:cNvPr id="5" name="Content Placeholder 4"/>
          <p:cNvSpPr>
            <a:spLocks noGrp="1"/>
          </p:cNvSpPr>
          <p:nvPr>
            <p:ph idx="1"/>
          </p:nvPr>
        </p:nvSpPr>
        <p:spPr/>
        <p:txBody>
          <a:bodyPr>
            <a:normAutofit/>
          </a:bodyPr>
          <a:lstStyle/>
          <a:p>
            <a:r>
              <a:rPr lang="en-US" sz="4000" dirty="0" smtClean="0">
                <a:solidFill>
                  <a:schemeClr val="bg1"/>
                </a:solidFill>
              </a:rPr>
              <a:t>The </a:t>
            </a:r>
            <a:r>
              <a:rPr lang="en-US" sz="4000" dirty="0">
                <a:solidFill>
                  <a:schemeClr val="bg1"/>
                </a:solidFill>
              </a:rPr>
              <a:t>non living factors or the physical environment prevailing in an ecosystem form the abiotic components. They have a strong influence on the structure, distribution, </a:t>
            </a:r>
            <a:r>
              <a:rPr lang="en-US" sz="4000" dirty="0" smtClean="0">
                <a:solidFill>
                  <a:schemeClr val="bg1"/>
                </a:solidFill>
              </a:rPr>
              <a:t>behavior </a:t>
            </a:r>
            <a:r>
              <a:rPr lang="en-US" sz="4000" dirty="0">
                <a:solidFill>
                  <a:schemeClr val="bg1"/>
                </a:solidFill>
              </a:rPr>
              <a:t>and inter-relationship of organisms. </a:t>
            </a:r>
            <a:endParaRPr lang="en-IN" sz="4000" dirty="0">
              <a:solidFill>
                <a:schemeClr val="bg1"/>
              </a:solidFill>
            </a:endParaRPr>
          </a:p>
          <a:p>
            <a:endParaRPr lang="en-IN" sz="4000" dirty="0">
              <a:solidFill>
                <a:schemeClr val="bg1"/>
              </a:solidFill>
            </a:endParaRPr>
          </a:p>
        </p:txBody>
      </p:sp>
    </p:spTree>
    <p:extLst>
      <p:ext uri="{BB962C8B-B14F-4D97-AF65-F5344CB8AC3E}">
        <p14:creationId xmlns:p14="http://schemas.microsoft.com/office/powerpoint/2010/main" val="2294994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Cont</a:t>
            </a:r>
            <a:r>
              <a:rPr lang="en-US" b="1" dirty="0">
                <a:solidFill>
                  <a:schemeClr val="bg1"/>
                </a:solidFill>
              </a:rPr>
              <a:t>.</a:t>
            </a:r>
            <a:br>
              <a:rPr lang="en-US" b="1" dirty="0">
                <a:solidFill>
                  <a:schemeClr val="bg1"/>
                </a:solidFill>
              </a:rPr>
            </a:b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The most frequent example of successional changes occur in a pond ecosystem where it fluctuates from a dry terrestrial habitat to the early colonisation stage by small aquatic species after the monsoon, which gradually passes through to a mature aquatic ecosystem, and then reverts back to its dry stage in summer where its aquatic life remains dormant.</a:t>
            </a:r>
          </a:p>
          <a:p>
            <a:endParaRPr lang="en-IN" dirty="0"/>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498178"/>
          </a:xfrm>
        </p:spPr>
        <p:txBody>
          <a:bodyPr>
            <a:noAutofit/>
          </a:bodyPr>
          <a:lstStyle/>
          <a:p>
            <a:r>
              <a:rPr lang="en-IN" b="1" dirty="0" smtClean="0">
                <a:solidFill>
                  <a:schemeClr val="bg1">
                    <a:lumMod val="95000"/>
                  </a:schemeClr>
                </a:solidFill>
              </a:rPr>
              <a:t>FOOD </a:t>
            </a:r>
            <a:r>
              <a:rPr lang="en-IN" b="1" dirty="0">
                <a:solidFill>
                  <a:schemeClr val="bg1">
                    <a:lumMod val="95000"/>
                  </a:schemeClr>
                </a:solidFill>
              </a:rPr>
              <a:t>CHAINS, FOOD WEBS AND ECOLOGICAL PYRAMIDS</a:t>
            </a:r>
            <a:endParaRPr lang="en-IN" dirty="0">
              <a:solidFill>
                <a:schemeClr val="bg1">
                  <a:lumMod val="95000"/>
                </a:schemeClr>
              </a:solidFill>
            </a:endParaRPr>
          </a:p>
        </p:txBody>
      </p:sp>
      <p:sp>
        <p:nvSpPr>
          <p:cNvPr id="5" name="Content Placeholder 4"/>
          <p:cNvSpPr>
            <a:spLocks noGrp="1"/>
          </p:cNvSpPr>
          <p:nvPr>
            <p:ph idx="1"/>
          </p:nvPr>
        </p:nvSpPr>
        <p:spPr>
          <a:xfrm>
            <a:off x="457200" y="1628800"/>
            <a:ext cx="8229600" cy="4669979"/>
          </a:xfrm>
        </p:spPr>
        <p:txBody>
          <a:bodyPr>
            <a:noAutofit/>
          </a:bodyPr>
          <a:lstStyle/>
          <a:p>
            <a:r>
              <a:rPr lang="en-IN" sz="2400" dirty="0">
                <a:solidFill>
                  <a:schemeClr val="bg1">
                    <a:lumMod val="95000"/>
                  </a:schemeClr>
                </a:solidFill>
              </a:rPr>
              <a:t>The transfer of energy from the source in plants through a series of organisms by eating and being eaten constitutes food chains. </a:t>
            </a:r>
            <a:endParaRPr lang="en-IN" sz="2400" dirty="0" smtClean="0">
              <a:solidFill>
                <a:schemeClr val="bg1">
                  <a:lumMod val="95000"/>
                </a:schemeClr>
              </a:solidFill>
            </a:endParaRPr>
          </a:p>
          <a:p>
            <a:r>
              <a:rPr lang="en-IN" sz="2400" dirty="0" smtClean="0">
                <a:solidFill>
                  <a:schemeClr val="bg1">
                    <a:lumMod val="95000"/>
                  </a:schemeClr>
                </a:solidFill>
              </a:rPr>
              <a:t>At </a:t>
            </a:r>
            <a:r>
              <a:rPr lang="en-IN" sz="2400" dirty="0">
                <a:solidFill>
                  <a:schemeClr val="bg1">
                    <a:lumMod val="95000"/>
                  </a:schemeClr>
                </a:solidFill>
              </a:rPr>
              <a:t>each transfer, a large proportion of energy is lost in the form of heat. These food chains are not isolated sequences, but are interconnected with each other. </a:t>
            </a:r>
            <a:endParaRPr lang="en-IN" sz="2400" dirty="0" smtClean="0">
              <a:solidFill>
                <a:schemeClr val="bg1">
                  <a:lumMod val="95000"/>
                </a:schemeClr>
              </a:solidFill>
            </a:endParaRPr>
          </a:p>
          <a:p>
            <a:r>
              <a:rPr lang="en-IN" sz="2400" dirty="0" smtClean="0">
                <a:solidFill>
                  <a:schemeClr val="bg1">
                    <a:lumMod val="95000"/>
                  </a:schemeClr>
                </a:solidFill>
              </a:rPr>
              <a:t>This </a:t>
            </a:r>
            <a:r>
              <a:rPr lang="en-IN" sz="2400" dirty="0">
                <a:solidFill>
                  <a:schemeClr val="bg1">
                    <a:lumMod val="95000"/>
                  </a:schemeClr>
                </a:solidFill>
              </a:rPr>
              <a:t>interlocking pattern is known as the food web. </a:t>
            </a:r>
            <a:endParaRPr lang="en-IN" sz="2400" dirty="0" smtClean="0">
              <a:solidFill>
                <a:schemeClr val="bg1">
                  <a:lumMod val="95000"/>
                </a:schemeClr>
              </a:solidFill>
            </a:endParaRPr>
          </a:p>
          <a:p>
            <a:r>
              <a:rPr lang="en-IN" sz="2400" dirty="0" smtClean="0">
                <a:solidFill>
                  <a:schemeClr val="bg1">
                    <a:lumMod val="95000"/>
                  </a:schemeClr>
                </a:solidFill>
              </a:rPr>
              <a:t>Each </a:t>
            </a:r>
            <a:r>
              <a:rPr lang="en-IN" sz="2400" dirty="0">
                <a:solidFill>
                  <a:schemeClr val="bg1">
                    <a:lumMod val="95000"/>
                  </a:schemeClr>
                </a:solidFill>
              </a:rPr>
              <a:t>step of the food web is called a trophic level. </a:t>
            </a:r>
            <a:endParaRPr lang="en-IN" sz="2400" dirty="0" smtClean="0">
              <a:solidFill>
                <a:schemeClr val="bg1">
                  <a:lumMod val="95000"/>
                </a:schemeClr>
              </a:solidFill>
            </a:endParaRPr>
          </a:p>
          <a:p>
            <a:r>
              <a:rPr lang="en-IN" sz="2400" dirty="0" smtClean="0">
                <a:solidFill>
                  <a:schemeClr val="bg1">
                    <a:lumMod val="95000"/>
                  </a:schemeClr>
                </a:solidFill>
              </a:rPr>
              <a:t>Hence </a:t>
            </a:r>
            <a:r>
              <a:rPr lang="en-IN" sz="2400" dirty="0">
                <a:solidFill>
                  <a:schemeClr val="bg1">
                    <a:lumMod val="95000"/>
                  </a:schemeClr>
                </a:solidFill>
              </a:rPr>
              <a:t>green plants </a:t>
            </a:r>
            <a:r>
              <a:rPr lang="en-IN" sz="2400" dirty="0" smtClean="0">
                <a:solidFill>
                  <a:schemeClr val="bg1">
                    <a:lumMod val="95000"/>
                  </a:schemeClr>
                </a:solidFill>
              </a:rPr>
              <a:t>occupy the </a:t>
            </a:r>
            <a:r>
              <a:rPr lang="en-IN" sz="2400" dirty="0">
                <a:solidFill>
                  <a:schemeClr val="bg1">
                    <a:lumMod val="95000"/>
                  </a:schemeClr>
                </a:solidFill>
              </a:rPr>
              <a:t>first level, herbivores the second level, carnivores the third level and secondary carnivores the fourth level. These trophic levels together form the ecological pyramid.</a:t>
            </a:r>
          </a:p>
          <a:p>
            <a:endParaRPr lang="en-IN" sz="2000" dirty="0"/>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t/>
            </a:r>
            <a:br>
              <a:rPr lang="en-IN" b="1" dirty="0" smtClean="0"/>
            </a:br>
            <a:r>
              <a:rPr lang="en-IN" b="1" dirty="0"/>
              <a:t/>
            </a:r>
            <a:br>
              <a:rPr lang="en-IN" b="1" dirty="0"/>
            </a:br>
            <a:r>
              <a:rPr lang="en-IN" b="1" dirty="0" smtClean="0">
                <a:solidFill>
                  <a:schemeClr val="bg1">
                    <a:lumMod val="95000"/>
                  </a:schemeClr>
                </a:solidFill>
              </a:rPr>
              <a:t>The </a:t>
            </a:r>
            <a:r>
              <a:rPr lang="en-IN" b="1" dirty="0">
                <a:solidFill>
                  <a:schemeClr val="bg1">
                    <a:lumMod val="95000"/>
                  </a:schemeClr>
                </a:solidFill>
              </a:rPr>
              <a:t>food chains</a:t>
            </a:r>
            <a:r>
              <a:rPr lang="en-IN" dirty="0">
                <a:solidFill>
                  <a:schemeClr val="bg1">
                    <a:lumMod val="95000"/>
                  </a:schemeClr>
                </a:solidFill>
              </a:rPr>
              <a:t/>
            </a:r>
            <a:br>
              <a:rPr lang="en-IN" dirty="0">
                <a:solidFill>
                  <a:schemeClr val="bg1">
                    <a:lumMod val="95000"/>
                  </a:schemeClr>
                </a:solidFill>
              </a:rPr>
            </a:br>
            <a:r>
              <a:rPr lang="en-US" b="1" dirty="0" smtClean="0">
                <a:solidFill>
                  <a:schemeClr val="bg1">
                    <a:lumMod val="95000"/>
                  </a:schemeClr>
                </a:solidFill>
              </a:rPr>
              <a:t/>
            </a:r>
            <a:br>
              <a:rPr lang="en-US" b="1" dirty="0" smtClean="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a:xfrm>
            <a:off x="107504" y="1700808"/>
            <a:ext cx="9036496" cy="4525963"/>
          </a:xfrm>
        </p:spPr>
        <p:txBody>
          <a:bodyPr/>
          <a:lstStyle/>
          <a:p>
            <a:r>
              <a:rPr lang="en-IN" dirty="0">
                <a:solidFill>
                  <a:schemeClr val="bg1">
                    <a:lumMod val="95000"/>
                  </a:schemeClr>
                </a:solidFill>
              </a:rPr>
              <a:t>The most obvious aspect of nature is that energy must pass from one living organism to another. When herbivorous animals feed on plants, energy is transferred from plants to animals. </a:t>
            </a:r>
            <a:endParaRPr lang="en-IN" dirty="0" smtClean="0">
              <a:solidFill>
                <a:schemeClr val="bg1">
                  <a:lumMod val="95000"/>
                </a:schemeClr>
              </a:solidFill>
            </a:endParaRPr>
          </a:p>
          <a:p>
            <a:r>
              <a:rPr lang="en-IN" dirty="0" smtClean="0">
                <a:solidFill>
                  <a:schemeClr val="bg1">
                    <a:lumMod val="95000"/>
                  </a:schemeClr>
                </a:solidFill>
              </a:rPr>
              <a:t>In </a:t>
            </a:r>
            <a:r>
              <a:rPr lang="en-IN" dirty="0">
                <a:solidFill>
                  <a:schemeClr val="bg1">
                    <a:lumMod val="95000"/>
                  </a:schemeClr>
                </a:solidFill>
              </a:rPr>
              <a:t>an ecosystem, some of the animals feed on other living organisms, while some feed on dead organic matter. </a:t>
            </a:r>
            <a:endParaRPr lang="en-IN" dirty="0" smtClean="0">
              <a:solidFill>
                <a:schemeClr val="bg1">
                  <a:lumMod val="95000"/>
                </a:schemeClr>
              </a:solidFill>
            </a:endParaRPr>
          </a:p>
          <a:p>
            <a:r>
              <a:rPr lang="en-IN" dirty="0" smtClean="0">
                <a:solidFill>
                  <a:schemeClr val="bg1">
                    <a:lumMod val="95000"/>
                  </a:schemeClr>
                </a:solidFill>
              </a:rPr>
              <a:t>The </a:t>
            </a:r>
            <a:r>
              <a:rPr lang="en-IN" dirty="0">
                <a:solidFill>
                  <a:schemeClr val="bg1">
                    <a:lumMod val="95000"/>
                  </a:schemeClr>
                </a:solidFill>
              </a:rPr>
              <a:t>latter form the ‘detritus’ food chain</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sz="4800" b="1" dirty="0">
                <a:solidFill>
                  <a:schemeClr val="bg1"/>
                </a:solidFill>
              </a:rPr>
              <a:t>Cont.</a:t>
            </a:r>
            <a:br>
              <a:rPr lang="en-US" sz="4800" b="1" dirty="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196752"/>
            <a:ext cx="8229600" cy="5328592"/>
          </a:xfrm>
        </p:spPr>
        <p:txBody>
          <a:bodyPr>
            <a:normAutofit fontScale="92500" lnSpcReduction="10000"/>
          </a:bodyPr>
          <a:lstStyle/>
          <a:p>
            <a:r>
              <a:rPr lang="en-IN" dirty="0">
                <a:solidFill>
                  <a:schemeClr val="bg1">
                    <a:lumMod val="95000"/>
                  </a:schemeClr>
                </a:solidFill>
              </a:rPr>
              <a:t>At each linkage in the chain, a major part of the energy from the food is lost for daily activities. Each chain usually has only four to five such links</a:t>
            </a:r>
            <a:r>
              <a:rPr lang="en-IN" dirty="0" smtClean="0">
                <a:solidFill>
                  <a:schemeClr val="bg1">
                    <a:lumMod val="95000"/>
                  </a:schemeClr>
                </a:solidFill>
              </a:rPr>
              <a:t>.</a:t>
            </a:r>
          </a:p>
          <a:p>
            <a:r>
              <a:rPr lang="en-IN" dirty="0" smtClean="0">
                <a:solidFill>
                  <a:schemeClr val="bg1">
                    <a:lumMod val="95000"/>
                  </a:schemeClr>
                </a:solidFill>
              </a:rPr>
              <a:t> </a:t>
            </a:r>
            <a:r>
              <a:rPr lang="en-IN" dirty="0">
                <a:solidFill>
                  <a:schemeClr val="bg1">
                    <a:lumMod val="95000"/>
                  </a:schemeClr>
                </a:solidFill>
              </a:rPr>
              <a:t>However a single species may be linked to a large number of species mankind, there must be a large base of herbivorous animals and an even greater quantity of plant material. </a:t>
            </a:r>
            <a:endParaRPr lang="en-IN" dirty="0" smtClean="0">
              <a:solidFill>
                <a:schemeClr val="bg1">
                  <a:lumMod val="95000"/>
                </a:schemeClr>
              </a:solidFill>
            </a:endParaRPr>
          </a:p>
          <a:p>
            <a:r>
              <a:rPr lang="en-IN" dirty="0" smtClean="0">
                <a:solidFill>
                  <a:schemeClr val="bg1">
                    <a:lumMod val="95000"/>
                  </a:schemeClr>
                </a:solidFill>
              </a:rPr>
              <a:t>When </a:t>
            </a:r>
            <a:r>
              <a:rPr lang="en-IN" dirty="0">
                <a:solidFill>
                  <a:schemeClr val="bg1">
                    <a:lumMod val="95000"/>
                  </a:schemeClr>
                </a:solidFill>
              </a:rPr>
              <a:t>plants and animals die, this material is returned to the soil after being broken down into simpler substances by decomposers such as insects, worms, bacteria and fungi so that plants can absorb the nutrients through their root</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solidFill>
                  <a:schemeClr val="bg1">
                    <a:lumMod val="95000"/>
                  </a:schemeClr>
                </a:solidFill>
              </a:rPr>
              <a:t/>
            </a:r>
            <a:br>
              <a:rPr lang="en-IN" b="1" dirty="0" smtClean="0">
                <a:solidFill>
                  <a:schemeClr val="bg1">
                    <a:lumMod val="95000"/>
                  </a:schemeClr>
                </a:solidFill>
              </a:rPr>
            </a:br>
            <a:r>
              <a:rPr lang="en-IN" b="1" dirty="0" smtClean="0">
                <a:solidFill>
                  <a:schemeClr val="bg1">
                    <a:lumMod val="95000"/>
                  </a:schemeClr>
                </a:solidFill>
              </a:rPr>
              <a:t>The </a:t>
            </a:r>
            <a:r>
              <a:rPr lang="en-IN" b="1" dirty="0">
                <a:solidFill>
                  <a:schemeClr val="bg1">
                    <a:lumMod val="95000"/>
                  </a:schemeClr>
                </a:solidFill>
              </a:rPr>
              <a:t>food webs</a:t>
            </a:r>
            <a:r>
              <a:rPr lang="en-US" b="1" dirty="0" smtClean="0">
                <a:solidFill>
                  <a:schemeClr val="bg1">
                    <a:lumMod val="95000"/>
                  </a:schemeClr>
                </a:solidFill>
              </a:rPr>
              <a:t/>
            </a:r>
            <a:br>
              <a:rPr lang="en-US" b="1" dirty="0" smtClean="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In an ecosystem there are a very large number of interlinked chains. This forms a food web</a:t>
            </a:r>
            <a:r>
              <a:rPr lang="en-IN" dirty="0" smtClean="0">
                <a:solidFill>
                  <a:schemeClr val="bg1">
                    <a:lumMod val="95000"/>
                  </a:schemeClr>
                </a:solidFill>
              </a:rPr>
              <a:t>.</a:t>
            </a:r>
          </a:p>
          <a:p>
            <a:r>
              <a:rPr lang="en-IN" dirty="0" smtClean="0">
                <a:solidFill>
                  <a:schemeClr val="bg1">
                    <a:lumMod val="95000"/>
                  </a:schemeClr>
                </a:solidFill>
              </a:rPr>
              <a:t> </a:t>
            </a:r>
            <a:r>
              <a:rPr lang="en-IN" dirty="0">
                <a:solidFill>
                  <a:schemeClr val="bg1">
                    <a:lumMod val="95000"/>
                  </a:schemeClr>
                </a:solidFill>
              </a:rPr>
              <a:t>If the linkages in the chains that make up the web of life are disrupted due to human activities that lead to the loss </a:t>
            </a:r>
            <a:r>
              <a:rPr lang="en-IN" dirty="0" smtClean="0">
                <a:solidFill>
                  <a:schemeClr val="bg1">
                    <a:lumMod val="95000"/>
                  </a:schemeClr>
                </a:solidFill>
              </a:rPr>
              <a:t>of </a:t>
            </a:r>
            <a:r>
              <a:rPr lang="en-IN" dirty="0">
                <a:solidFill>
                  <a:schemeClr val="bg1">
                    <a:lumMod val="95000"/>
                  </a:schemeClr>
                </a:solidFill>
              </a:rPr>
              <a:t>species, the web breaks down.</a:t>
            </a:r>
          </a:p>
          <a:p>
            <a:pPr marL="0" indent="0">
              <a:buNone/>
            </a:pP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solidFill>
                  <a:schemeClr val="bg1">
                    <a:lumMod val="95000"/>
                  </a:schemeClr>
                </a:solidFill>
              </a:rPr>
              <a:t>The </a:t>
            </a:r>
            <a:r>
              <a:rPr lang="en-IN" b="1" dirty="0">
                <a:solidFill>
                  <a:schemeClr val="bg1">
                    <a:lumMod val="95000"/>
                  </a:schemeClr>
                </a:solidFill>
              </a:rPr>
              <a:t>ecological pyramids</a:t>
            </a:r>
            <a:endParaRPr lang="en-IN" dirty="0">
              <a:solidFill>
                <a:schemeClr val="bg1">
                  <a:lumMod val="95000"/>
                </a:schemeClr>
              </a:solidFill>
            </a:endParaRPr>
          </a:p>
        </p:txBody>
      </p:sp>
      <p:sp>
        <p:nvSpPr>
          <p:cNvPr id="5" name="Content Placeholder 4"/>
          <p:cNvSpPr>
            <a:spLocks noGrp="1"/>
          </p:cNvSpPr>
          <p:nvPr>
            <p:ph idx="1"/>
          </p:nvPr>
        </p:nvSpPr>
        <p:spPr>
          <a:xfrm>
            <a:off x="457200" y="1600200"/>
            <a:ext cx="8229600" cy="4853136"/>
          </a:xfrm>
        </p:spPr>
        <p:txBody>
          <a:bodyPr>
            <a:normAutofit fontScale="85000" lnSpcReduction="20000"/>
          </a:bodyPr>
          <a:lstStyle/>
          <a:p>
            <a:r>
              <a:rPr lang="en-IN" dirty="0">
                <a:solidFill>
                  <a:schemeClr val="bg1">
                    <a:lumMod val="95000"/>
                  </a:schemeClr>
                </a:solidFill>
              </a:rPr>
              <a:t>In an ecosystem, green plants – the </a:t>
            </a:r>
            <a:r>
              <a:rPr lang="en-IN" dirty="0" smtClean="0">
                <a:solidFill>
                  <a:schemeClr val="bg1">
                    <a:lumMod val="95000"/>
                  </a:schemeClr>
                </a:solidFill>
              </a:rPr>
              <a:t>producers, utilize </a:t>
            </a:r>
            <a:r>
              <a:rPr lang="en-IN" dirty="0">
                <a:solidFill>
                  <a:schemeClr val="bg1">
                    <a:lumMod val="95000"/>
                  </a:schemeClr>
                </a:solidFill>
              </a:rPr>
              <a:t>energy directly from sunlight and convert it into matter. A large number of these organisms form the most basic, or first ‘trophic level’ of the food pyramid. The herbivorous animals that eat plants are at the second trophic level and are called primary consumers. The predators that feed on them form the third trophic level and are known as secondary consumers. Only a few animals form the third trophic level consisting of carnivores at the apex of the food pyramid. This is how energy is used by living creatures and flows through the ecosystem from its base to the apex. Much of the energy is used up in activities of each living organism</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476672"/>
            <a:ext cx="8229600" cy="940966"/>
          </a:xfrm>
        </p:spPr>
        <p:txBody>
          <a:bodyPr>
            <a:noAutofit/>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IN" b="1" i="1" dirty="0" smtClean="0">
                <a:solidFill>
                  <a:schemeClr val="bg1">
                    <a:lumMod val="95000"/>
                  </a:schemeClr>
                </a:solidFill>
              </a:rPr>
              <a:t>Types </a:t>
            </a:r>
            <a:r>
              <a:rPr lang="en-IN" b="1" i="1" dirty="0">
                <a:solidFill>
                  <a:schemeClr val="bg1">
                    <a:lumMod val="95000"/>
                  </a:schemeClr>
                </a:solidFill>
              </a:rPr>
              <a:t>of Ecosystems-</a:t>
            </a:r>
            <a:r>
              <a:rPr lang="en-IN" dirty="0">
                <a:solidFill>
                  <a:schemeClr val="bg1">
                    <a:lumMod val="95000"/>
                  </a:schemeClr>
                </a:solidFill>
              </a:rPr>
              <a:t/>
            </a:r>
            <a:br>
              <a:rPr lang="en-IN" dirty="0">
                <a:solidFill>
                  <a:schemeClr val="bg1">
                    <a:lumMod val="95000"/>
                  </a:schemeClr>
                </a:solidFill>
              </a:rPr>
            </a:br>
            <a:r>
              <a:rPr lang="en-IN" dirty="0"/>
              <a:t> </a:t>
            </a:r>
            <a:br>
              <a:rPr lang="en-IN" dirty="0"/>
            </a:br>
            <a:endParaRPr lang="en-IN"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7491208"/>
              </p:ext>
            </p:extLst>
          </p:nvPr>
        </p:nvGraphicFramePr>
        <p:xfrm>
          <a:off x="-36512" y="1600200"/>
          <a:ext cx="9180512" cy="4997153"/>
        </p:xfrm>
        <a:graphic>
          <a:graphicData uri="http://schemas.openxmlformats.org/drawingml/2006/table">
            <a:tbl>
              <a:tblPr firstRow="1" bandRow="1">
                <a:tableStyleId>{5C22544A-7EE6-4342-B048-85BDC9FD1C3A}</a:tableStyleId>
              </a:tblPr>
              <a:tblGrid>
                <a:gridCol w="4662264"/>
                <a:gridCol w="4518248"/>
              </a:tblGrid>
              <a:tr h="440039">
                <a:tc>
                  <a:txBody>
                    <a:bodyPr/>
                    <a:lstStyle/>
                    <a:p>
                      <a:r>
                        <a:rPr lang="en-IN" sz="1800" u="none" strike="noStrike" kern="1200" baseline="0" dirty="0" smtClean="0"/>
                        <a:t>Terrestrial Ecosystems</a:t>
                      </a:r>
                    </a:p>
                  </a:txBody>
                  <a:tcPr/>
                </a:tc>
                <a:tc>
                  <a:txBody>
                    <a:bodyPr/>
                    <a:lstStyle/>
                    <a:p>
                      <a:r>
                        <a:rPr lang="en-IN" sz="1800" u="none" strike="noStrike" kern="1200" baseline="0" dirty="0" smtClean="0"/>
                        <a:t>Aquatic Ecosystems</a:t>
                      </a:r>
                      <a:endParaRPr lang="en-IN" dirty="0"/>
                    </a:p>
                  </a:txBody>
                  <a:tcPr/>
                </a:tc>
              </a:tr>
              <a:tr h="759519">
                <a:tc>
                  <a:txBody>
                    <a:bodyPr/>
                    <a:lstStyle/>
                    <a:p>
                      <a:r>
                        <a:rPr lang="en-IN" sz="1800" u="none" strike="noStrike" kern="1200" baseline="0" dirty="0" smtClean="0"/>
                        <a:t>Forest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smtClean="0"/>
                        <a:t>Pond</a:t>
                      </a:r>
                    </a:p>
                    <a:p>
                      <a:endParaRPr lang="en-IN" dirty="0"/>
                    </a:p>
                  </a:txBody>
                  <a:tcPr/>
                </a:tc>
              </a:tr>
              <a:tr h="759519">
                <a:tc>
                  <a:txBody>
                    <a:bodyPr/>
                    <a:lstStyle/>
                    <a:p>
                      <a:r>
                        <a:rPr lang="en-IN" sz="1800" u="none" strike="noStrike" kern="1200" baseline="0" dirty="0" smtClean="0"/>
                        <a:t>Grassland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smtClean="0"/>
                        <a:t>Lake</a:t>
                      </a:r>
                    </a:p>
                    <a:p>
                      <a:endParaRPr lang="en-IN" dirty="0"/>
                    </a:p>
                  </a:txBody>
                  <a:tcPr/>
                </a:tc>
              </a:tr>
              <a:tr h="759519">
                <a:tc>
                  <a:txBody>
                    <a:bodyPr/>
                    <a:lstStyle/>
                    <a:p>
                      <a:r>
                        <a:rPr lang="en-IN" sz="1800" u="none" strike="noStrike" kern="1200" baseline="0" dirty="0" smtClean="0"/>
                        <a:t>Semi arid areas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smtClean="0"/>
                        <a:t>Wetland</a:t>
                      </a:r>
                    </a:p>
                    <a:p>
                      <a:endParaRPr lang="en-IN" dirty="0"/>
                    </a:p>
                  </a:txBody>
                  <a:tcPr/>
                </a:tc>
              </a:tr>
              <a:tr h="759519">
                <a:tc>
                  <a:txBody>
                    <a:bodyPr/>
                    <a:lstStyle/>
                    <a:p>
                      <a:r>
                        <a:rPr lang="en-IN" sz="1800" u="none" strike="noStrike" kern="1200" baseline="0" dirty="0" smtClean="0"/>
                        <a:t>Deserts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smtClean="0"/>
                        <a:t>River</a:t>
                      </a:r>
                    </a:p>
                    <a:p>
                      <a:endParaRPr lang="en-IN" dirty="0"/>
                    </a:p>
                  </a:txBody>
                  <a:tcPr/>
                </a:tc>
              </a:tr>
              <a:tr h="759519">
                <a:tc>
                  <a:txBody>
                    <a:bodyPr/>
                    <a:lstStyle/>
                    <a:p>
                      <a:r>
                        <a:rPr lang="en-IN" sz="1800" u="none" strike="noStrike" kern="1200" baseline="0" dirty="0" smtClean="0"/>
                        <a:t>Mountains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smtClean="0"/>
                        <a:t>Delta</a:t>
                      </a:r>
                    </a:p>
                    <a:p>
                      <a:endParaRPr lang="en-IN" dirty="0"/>
                    </a:p>
                  </a:txBody>
                  <a:tcPr/>
                </a:tc>
              </a:tr>
              <a:tr h="759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smtClean="0"/>
                        <a:t>Islands</a:t>
                      </a:r>
                      <a:endParaRPr lang="en-IN" dirty="0" smtClean="0"/>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smtClean="0"/>
                        <a:t>Marine</a:t>
                      </a:r>
                      <a:endParaRPr lang="en-IN" dirty="0" smtClean="0"/>
                    </a:p>
                    <a:p>
                      <a:endParaRPr lang="en-IN" dirty="0"/>
                    </a:p>
                  </a:txBody>
                  <a:tcPr/>
                </a:tc>
              </a:tr>
            </a:tbl>
          </a:graphicData>
        </a:graphic>
      </p:graphicFrame>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 Forest ecosystem</a:t>
            </a:r>
            <a:endParaRPr lang="en-IN" dirty="0">
              <a:solidFill>
                <a:schemeClr val="bg1">
                  <a:lumMod val="95000"/>
                </a:schemeClr>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Forests are formed by a community of plants which is predominantly structurally defined by its trees, shrubs, climbers and ground cover. Natural vegetation looks vastly different from a group of planted trees, which are in orderly rows. The most ‘natural’ undisturbed forests are located mainly in our National Parks and Wildlife Sanctuaries</a:t>
            </a:r>
            <a:r>
              <a:rPr lang="en-IN" dirty="0"/>
              <a:t>.</a:t>
            </a:r>
            <a:endParaRPr lang="en-IN" dirty="0"/>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IN" b="1" i="1" dirty="0" smtClean="0">
                <a:solidFill>
                  <a:schemeClr val="bg1">
                    <a:lumMod val="95000"/>
                  </a:schemeClr>
                </a:solidFill>
              </a:rPr>
              <a:t>The </a:t>
            </a:r>
            <a:r>
              <a:rPr lang="en-IN" b="1" i="1" dirty="0">
                <a:solidFill>
                  <a:schemeClr val="bg1">
                    <a:lumMod val="95000"/>
                  </a:schemeClr>
                </a:solidFill>
              </a:rPr>
              <a:t>forest ecosystem has two parts:</a:t>
            </a:r>
            <a:r>
              <a:rPr lang="en-IN" dirty="0">
                <a:solidFill>
                  <a:schemeClr val="bg1">
                    <a:lumMod val="95000"/>
                  </a:schemeClr>
                </a:solidFill>
              </a:rPr>
              <a:t/>
            </a:r>
            <a:br>
              <a:rPr lang="en-IN" dirty="0">
                <a:solidFill>
                  <a:schemeClr val="bg1">
                    <a:lumMod val="95000"/>
                  </a:schemeClr>
                </a:solidFill>
              </a:rPr>
            </a:br>
            <a:r>
              <a:rPr lang="en-US" b="1" dirty="0">
                <a:solidFill>
                  <a:schemeClr val="bg1"/>
                </a:solidFill>
              </a:rPr>
              <a:t/>
            </a:r>
            <a:br>
              <a:rPr lang="en-US" b="1" dirty="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2276872"/>
            <a:ext cx="8229600" cy="3849291"/>
          </a:xfrm>
        </p:spPr>
        <p:txBody>
          <a:bodyPr/>
          <a:lstStyle/>
          <a:p>
            <a:pPr marL="514350" indent="-514350">
              <a:buFont typeface="+mj-lt"/>
              <a:buAutoNum type="arabicPeriod"/>
            </a:pPr>
            <a:r>
              <a:rPr lang="en-IN" b="1" dirty="0">
                <a:solidFill>
                  <a:schemeClr val="bg1">
                    <a:lumMod val="95000"/>
                  </a:schemeClr>
                </a:solidFill>
              </a:rPr>
              <a:t>The </a:t>
            </a:r>
            <a:r>
              <a:rPr lang="en-IN" b="1" dirty="0" smtClean="0">
                <a:solidFill>
                  <a:schemeClr val="bg1">
                    <a:lumMod val="95000"/>
                  </a:schemeClr>
                </a:solidFill>
              </a:rPr>
              <a:t>non-living </a:t>
            </a:r>
            <a:r>
              <a:rPr lang="en-IN" b="1" dirty="0">
                <a:solidFill>
                  <a:schemeClr val="bg1">
                    <a:lumMod val="95000"/>
                  </a:schemeClr>
                </a:solidFill>
              </a:rPr>
              <a:t>or abiotic aspects of the </a:t>
            </a:r>
            <a:r>
              <a:rPr lang="en-IN" b="1" dirty="0" smtClean="0">
                <a:solidFill>
                  <a:schemeClr val="bg1">
                    <a:lumMod val="95000"/>
                  </a:schemeClr>
                </a:solidFill>
              </a:rPr>
              <a:t>forest</a:t>
            </a:r>
          </a:p>
          <a:p>
            <a:pPr marL="514350" indent="-514350">
              <a:buFont typeface="+mj-lt"/>
              <a:buAutoNum type="arabicPeriod"/>
            </a:pPr>
            <a:r>
              <a:rPr lang="en-IN" b="1" dirty="0">
                <a:solidFill>
                  <a:schemeClr val="bg1">
                    <a:lumMod val="95000"/>
                  </a:schemeClr>
                </a:solidFill>
              </a:rPr>
              <a:t>The living or the biotic aspects of the </a:t>
            </a:r>
            <a:r>
              <a:rPr lang="en-IN" b="1" dirty="0" smtClean="0">
                <a:solidFill>
                  <a:schemeClr val="bg1">
                    <a:lumMod val="95000"/>
                  </a:schemeClr>
                </a:solidFill>
              </a:rPr>
              <a:t>forest</a:t>
            </a:r>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426170"/>
          </a:xfrm>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The non-living or abiotic aspects of the forest:</a:t>
            </a:r>
            <a:endParaRPr lang="en-IN" dirty="0">
              <a:solidFill>
                <a:schemeClr val="bg1">
                  <a:lumMod val="95000"/>
                </a:schemeClr>
              </a:solidFill>
            </a:endParaRPr>
          </a:p>
        </p:txBody>
      </p:sp>
      <p:sp>
        <p:nvSpPr>
          <p:cNvPr id="5" name="Content Placeholder 4"/>
          <p:cNvSpPr>
            <a:spLocks noGrp="1"/>
          </p:cNvSpPr>
          <p:nvPr>
            <p:ph idx="1"/>
          </p:nvPr>
        </p:nvSpPr>
        <p:spPr>
          <a:xfrm>
            <a:off x="457200" y="1988840"/>
            <a:ext cx="8229600" cy="4137323"/>
          </a:xfrm>
        </p:spPr>
        <p:txBody>
          <a:bodyPr>
            <a:normAutofit fontScale="92500"/>
          </a:bodyPr>
          <a:lstStyle/>
          <a:p>
            <a:pPr marL="0" indent="0">
              <a:buNone/>
            </a:pPr>
            <a:r>
              <a:rPr lang="en-IN" dirty="0">
                <a:solidFill>
                  <a:schemeClr val="bg1">
                    <a:lumMod val="95000"/>
                  </a:schemeClr>
                </a:solidFill>
              </a:rPr>
              <a:t>• </a:t>
            </a:r>
            <a:r>
              <a:rPr lang="en-IN" dirty="0" smtClean="0">
                <a:solidFill>
                  <a:schemeClr val="bg1">
                    <a:lumMod val="95000"/>
                  </a:schemeClr>
                </a:solidFill>
              </a:rPr>
              <a:t>The </a:t>
            </a:r>
            <a:r>
              <a:rPr lang="en-IN" dirty="0">
                <a:solidFill>
                  <a:schemeClr val="bg1">
                    <a:lumMod val="95000"/>
                  </a:schemeClr>
                </a:solidFill>
              </a:rPr>
              <a:t>type of forest depends upon the</a:t>
            </a:r>
            <a:r>
              <a:rPr lang="en-IN" b="1" dirty="0">
                <a:solidFill>
                  <a:schemeClr val="bg1">
                    <a:lumMod val="95000"/>
                  </a:schemeClr>
                </a:solidFill>
              </a:rPr>
              <a:t> </a:t>
            </a:r>
            <a:r>
              <a:rPr lang="en-IN" dirty="0">
                <a:solidFill>
                  <a:schemeClr val="bg1">
                    <a:lumMod val="95000"/>
                  </a:schemeClr>
                </a:solidFill>
              </a:rPr>
              <a:t>abiotic conditions at the site. </a:t>
            </a:r>
            <a:endParaRPr lang="en-IN" dirty="0" smtClean="0">
              <a:solidFill>
                <a:schemeClr val="bg1">
                  <a:lumMod val="95000"/>
                </a:schemeClr>
              </a:solidFill>
            </a:endParaRPr>
          </a:p>
          <a:p>
            <a:r>
              <a:rPr lang="en-IN" dirty="0" smtClean="0">
                <a:solidFill>
                  <a:schemeClr val="bg1">
                    <a:lumMod val="95000"/>
                  </a:schemeClr>
                </a:solidFill>
              </a:rPr>
              <a:t>Forests </a:t>
            </a:r>
            <a:r>
              <a:rPr lang="en-IN" dirty="0">
                <a:solidFill>
                  <a:schemeClr val="bg1">
                    <a:lumMod val="95000"/>
                  </a:schemeClr>
                </a:solidFill>
              </a:rPr>
              <a:t>on</a:t>
            </a:r>
            <a:r>
              <a:rPr lang="en-IN" b="1" dirty="0">
                <a:solidFill>
                  <a:schemeClr val="bg1">
                    <a:lumMod val="95000"/>
                  </a:schemeClr>
                </a:solidFill>
              </a:rPr>
              <a:t> </a:t>
            </a:r>
            <a:r>
              <a:rPr lang="en-IN" dirty="0">
                <a:solidFill>
                  <a:schemeClr val="bg1">
                    <a:lumMod val="95000"/>
                  </a:schemeClr>
                </a:solidFill>
              </a:rPr>
              <a:t>mountains and hills differ from those along</a:t>
            </a:r>
            <a:r>
              <a:rPr lang="en-IN" b="1" dirty="0">
                <a:solidFill>
                  <a:schemeClr val="bg1">
                    <a:lumMod val="95000"/>
                  </a:schemeClr>
                </a:solidFill>
              </a:rPr>
              <a:t> </a:t>
            </a:r>
            <a:r>
              <a:rPr lang="en-IN" dirty="0">
                <a:solidFill>
                  <a:schemeClr val="bg1">
                    <a:lumMod val="95000"/>
                  </a:schemeClr>
                </a:solidFill>
              </a:rPr>
              <a:t>river valleys. Vegetation is specific to the</a:t>
            </a:r>
            <a:r>
              <a:rPr lang="en-IN" b="1" dirty="0">
                <a:solidFill>
                  <a:schemeClr val="bg1">
                    <a:lumMod val="95000"/>
                  </a:schemeClr>
                </a:solidFill>
              </a:rPr>
              <a:t> </a:t>
            </a:r>
            <a:r>
              <a:rPr lang="en-IN" dirty="0">
                <a:solidFill>
                  <a:schemeClr val="bg1">
                    <a:lumMod val="95000"/>
                  </a:schemeClr>
                </a:solidFill>
              </a:rPr>
              <a:t>amount of rainfall and the local temperature</a:t>
            </a:r>
            <a:r>
              <a:rPr lang="en-IN" b="1" dirty="0">
                <a:solidFill>
                  <a:schemeClr val="bg1">
                    <a:lumMod val="95000"/>
                  </a:schemeClr>
                </a:solidFill>
              </a:rPr>
              <a:t> </a:t>
            </a:r>
            <a:r>
              <a:rPr lang="en-IN" dirty="0">
                <a:solidFill>
                  <a:schemeClr val="bg1">
                    <a:lumMod val="95000"/>
                  </a:schemeClr>
                </a:solidFill>
              </a:rPr>
              <a:t>which varies according to latitude and</a:t>
            </a:r>
            <a:r>
              <a:rPr lang="en-IN" b="1" dirty="0">
                <a:solidFill>
                  <a:schemeClr val="bg1">
                    <a:lumMod val="95000"/>
                  </a:schemeClr>
                </a:solidFill>
              </a:rPr>
              <a:t> </a:t>
            </a:r>
            <a:r>
              <a:rPr lang="en-IN" dirty="0">
                <a:solidFill>
                  <a:schemeClr val="bg1">
                    <a:lumMod val="95000"/>
                  </a:schemeClr>
                </a:solidFill>
              </a:rPr>
              <a:t>altitude. Forests also vary in their plant communities</a:t>
            </a:r>
            <a:r>
              <a:rPr lang="en-IN" b="1" dirty="0">
                <a:solidFill>
                  <a:schemeClr val="bg1">
                    <a:lumMod val="95000"/>
                  </a:schemeClr>
                </a:solidFill>
              </a:rPr>
              <a:t> </a:t>
            </a:r>
            <a:r>
              <a:rPr lang="en-IN" dirty="0">
                <a:solidFill>
                  <a:schemeClr val="bg1">
                    <a:lumMod val="95000"/>
                  </a:schemeClr>
                </a:solidFill>
              </a:rPr>
              <a:t>in response to the type of soil.</a:t>
            </a:r>
          </a:p>
          <a:p>
            <a:endParaRPr lang="en-IN" dirty="0"/>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498178"/>
          </a:xfrm>
        </p:spPr>
        <p:txBody>
          <a:bodyPr>
            <a:normAutofit/>
          </a:bodyPr>
          <a:lstStyle/>
          <a:p>
            <a:r>
              <a:rPr lang="en-US" b="1" dirty="0">
                <a:solidFill>
                  <a:schemeClr val="bg1"/>
                </a:solidFill>
              </a:rPr>
              <a:t>Abiotic components are mainly of two types</a:t>
            </a:r>
            <a:endParaRPr lang="en-IN" dirty="0">
              <a:solidFill>
                <a:schemeClr val="bg1"/>
              </a:solidFill>
            </a:endParaRPr>
          </a:p>
        </p:txBody>
      </p:sp>
      <p:sp>
        <p:nvSpPr>
          <p:cNvPr id="5" name="Content Placeholder 4"/>
          <p:cNvSpPr>
            <a:spLocks noGrp="1"/>
          </p:cNvSpPr>
          <p:nvPr>
            <p:ph idx="1"/>
          </p:nvPr>
        </p:nvSpPr>
        <p:spPr/>
        <p:txBody>
          <a:bodyPr>
            <a:normAutofit/>
          </a:bodyPr>
          <a:lstStyle/>
          <a:p>
            <a:pPr marL="0" indent="0">
              <a:buNone/>
            </a:pPr>
            <a:r>
              <a:rPr lang="en-US" sz="3600" b="1" dirty="0">
                <a:solidFill>
                  <a:schemeClr val="bg1"/>
                </a:solidFill>
              </a:rPr>
              <a:t>(a) Climatic Factors: </a:t>
            </a:r>
            <a:r>
              <a:rPr lang="en-US" sz="3600" dirty="0" smtClean="0">
                <a:solidFill>
                  <a:schemeClr val="bg1"/>
                </a:solidFill>
              </a:rPr>
              <a:t>Which </a:t>
            </a:r>
            <a:r>
              <a:rPr lang="en-US" sz="3600" dirty="0">
                <a:solidFill>
                  <a:schemeClr val="bg1"/>
                </a:solidFill>
              </a:rPr>
              <a:t>include rain, temperature, light, wind, humidity etc. </a:t>
            </a:r>
            <a:endParaRPr lang="en-IN" sz="3600" dirty="0">
              <a:solidFill>
                <a:schemeClr val="bg1"/>
              </a:solidFill>
            </a:endParaRPr>
          </a:p>
          <a:p>
            <a:pPr marL="0" indent="0">
              <a:buNone/>
            </a:pPr>
            <a:endParaRPr lang="en-US" sz="3600" b="1" dirty="0" smtClean="0">
              <a:solidFill>
                <a:schemeClr val="bg1"/>
              </a:solidFill>
            </a:endParaRPr>
          </a:p>
          <a:p>
            <a:pPr marL="0" indent="0">
              <a:buNone/>
            </a:pPr>
            <a:r>
              <a:rPr lang="en-US" sz="3600" b="1" dirty="0" smtClean="0">
                <a:solidFill>
                  <a:schemeClr val="bg1"/>
                </a:solidFill>
              </a:rPr>
              <a:t>(</a:t>
            </a:r>
            <a:r>
              <a:rPr lang="en-US" sz="3600" b="1" dirty="0">
                <a:solidFill>
                  <a:schemeClr val="bg1"/>
                </a:solidFill>
              </a:rPr>
              <a:t>b) Edaphic Factors: </a:t>
            </a:r>
            <a:r>
              <a:rPr lang="en-US" sz="3600" dirty="0" smtClean="0">
                <a:solidFill>
                  <a:schemeClr val="bg1"/>
                </a:solidFill>
              </a:rPr>
              <a:t>Which </a:t>
            </a:r>
            <a:r>
              <a:rPr lang="en-US" sz="3600" dirty="0">
                <a:solidFill>
                  <a:schemeClr val="bg1"/>
                </a:solidFill>
              </a:rPr>
              <a:t>include soil, pH, topography minerals etc.</a:t>
            </a:r>
            <a:endParaRPr lang="en-IN" sz="3600" dirty="0">
              <a:solidFill>
                <a:schemeClr val="bg1"/>
              </a:solidFill>
            </a:endParaRPr>
          </a:p>
        </p:txBody>
      </p:sp>
    </p:spTree>
    <p:extLst>
      <p:ext uri="{BB962C8B-B14F-4D97-AF65-F5344CB8AC3E}">
        <p14:creationId xmlns:p14="http://schemas.microsoft.com/office/powerpoint/2010/main" val="2294994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solidFill>
                  <a:schemeClr val="bg1">
                    <a:lumMod val="95000"/>
                  </a:schemeClr>
                </a:solidFill>
              </a:rPr>
              <a:t/>
            </a:r>
            <a:br>
              <a:rPr lang="en-IN" b="1" dirty="0" smtClean="0">
                <a:solidFill>
                  <a:schemeClr val="bg1">
                    <a:lumMod val="95000"/>
                  </a:schemeClr>
                </a:solidFill>
              </a:rPr>
            </a:br>
            <a:r>
              <a:rPr lang="en-IN" b="1" dirty="0" smtClean="0">
                <a:solidFill>
                  <a:schemeClr val="bg1">
                    <a:lumMod val="95000"/>
                  </a:schemeClr>
                </a:solidFill>
              </a:rPr>
              <a:t>The </a:t>
            </a:r>
            <a:r>
              <a:rPr lang="en-IN" b="1" dirty="0">
                <a:solidFill>
                  <a:schemeClr val="bg1">
                    <a:lumMod val="95000"/>
                  </a:schemeClr>
                </a:solidFill>
              </a:rPr>
              <a:t>living or the biotic aspects of the forest:</a:t>
            </a: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a:xfrm>
            <a:off x="179512" y="1600200"/>
            <a:ext cx="8856984" cy="4997152"/>
          </a:xfrm>
        </p:spPr>
        <p:txBody>
          <a:bodyPr>
            <a:normAutofit fontScale="92500" lnSpcReduction="10000"/>
          </a:bodyPr>
          <a:lstStyle/>
          <a:p>
            <a:r>
              <a:rPr lang="en-IN" dirty="0" smtClean="0">
                <a:solidFill>
                  <a:schemeClr val="bg1">
                    <a:lumMod val="95000"/>
                  </a:schemeClr>
                </a:solidFill>
              </a:rPr>
              <a:t>The </a:t>
            </a:r>
            <a:r>
              <a:rPr lang="en-IN" dirty="0">
                <a:solidFill>
                  <a:schemeClr val="bg1">
                    <a:lumMod val="95000"/>
                  </a:schemeClr>
                </a:solidFill>
              </a:rPr>
              <a:t>plants and animals form communities that are specific to each forest type. For instance coniferous trees occur in the Himalayas. Mangrove trees occur in river deltas. Thorn trees grow in arid areas. The snow leopard lives in the Himalayas while the leopard and tiger live in the forests of the rest of India. Wild sheep and goats live high up in the Himalayas. Many of the birds of the Himalayan forests are different from the rest of India. Evergreen forests of the Western Ghats and North East India are most rich in plant and animal species.</a:t>
            </a:r>
          </a:p>
          <a:p>
            <a:endParaRPr lang="en-IN" dirty="0">
              <a:solidFill>
                <a:schemeClr val="bg1">
                  <a:lumMod val="95000"/>
                </a:schemeClr>
              </a:solidFill>
            </a:endParaRPr>
          </a:p>
        </p:txBody>
      </p:sp>
    </p:spTree>
    <p:extLst>
      <p:ext uri="{BB962C8B-B14F-4D97-AF65-F5344CB8AC3E}">
        <p14:creationId xmlns:p14="http://schemas.microsoft.com/office/powerpoint/2010/main" val="3793590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sz="4800" b="1" dirty="0">
                <a:solidFill>
                  <a:schemeClr val="bg1"/>
                </a:solidFill>
              </a:rPr>
              <a:t>Cont.</a:t>
            </a:r>
            <a:br>
              <a:rPr lang="en-US" sz="4800" b="1" dirty="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noAutofit/>
          </a:bodyPr>
          <a:lstStyle/>
          <a:p>
            <a:r>
              <a:rPr lang="en-IN" dirty="0">
                <a:solidFill>
                  <a:schemeClr val="bg1">
                    <a:lumMod val="95000"/>
                  </a:schemeClr>
                </a:solidFill>
              </a:rPr>
              <a:t>The biotic component includes both the large (macrophytes) and the microscopic plants and animals. Plants include the trees, shrubs, climbers, grasses, and herbs in the forest.  The animals include species of mammals, birds, reptiles, amphibians, fish, insects and other invertebrates and a variety of microscopic animals. </a:t>
            </a:r>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Cont.</a:t>
            </a:r>
            <a:br>
              <a:rPr lang="en-US" b="1" dirty="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normAutofit fontScale="92500" lnSpcReduction="20000"/>
          </a:bodyPr>
          <a:lstStyle/>
          <a:p>
            <a:r>
              <a:rPr lang="en-IN" dirty="0">
                <a:solidFill>
                  <a:schemeClr val="bg1">
                    <a:lumMod val="95000"/>
                  </a:schemeClr>
                </a:solidFill>
              </a:rPr>
              <a:t>As the plant and animal species are closely dependent on each other, together they form different types of forest communities</a:t>
            </a:r>
            <a:r>
              <a:rPr lang="en-IN" dirty="0" smtClean="0">
                <a:solidFill>
                  <a:schemeClr val="bg1">
                    <a:lumMod val="95000"/>
                  </a:schemeClr>
                </a:solidFill>
              </a:rPr>
              <a:t>.</a:t>
            </a:r>
          </a:p>
          <a:p>
            <a:r>
              <a:rPr lang="en-IN" dirty="0" smtClean="0">
                <a:solidFill>
                  <a:schemeClr val="bg1">
                    <a:lumMod val="95000"/>
                  </a:schemeClr>
                </a:solidFill>
              </a:rPr>
              <a:t>Man </a:t>
            </a:r>
            <a:r>
              <a:rPr lang="en-IN" dirty="0">
                <a:solidFill>
                  <a:schemeClr val="bg1">
                    <a:lumMod val="95000"/>
                  </a:schemeClr>
                </a:solidFill>
              </a:rPr>
              <a:t>is a part of these forest ecosystems and the local people depend directly on the forest for several natural resources that act as their life support systems. People who do not live in the forest buy forest products such as wood and paper, which has been extracted from the forest. Thus they use forest produce indirectly from the market. </a:t>
            </a:r>
          </a:p>
          <a:p>
            <a:endParaRPr lang="en-IN" dirty="0"/>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Forest types in India:</a:t>
            </a:r>
            <a:endParaRPr lang="en-IN" dirty="0">
              <a:solidFill>
                <a:schemeClr val="bg1"/>
              </a:solidFill>
            </a:endParaRPr>
          </a:p>
        </p:txBody>
      </p:sp>
      <p:sp>
        <p:nvSpPr>
          <p:cNvPr id="5" name="Content Placeholder 4"/>
          <p:cNvSpPr>
            <a:spLocks noGrp="1"/>
          </p:cNvSpPr>
          <p:nvPr>
            <p:ph idx="1"/>
          </p:nvPr>
        </p:nvSpPr>
        <p:spPr/>
        <p:txBody>
          <a:bodyPr>
            <a:normAutofit fontScale="92500" lnSpcReduction="20000"/>
          </a:bodyPr>
          <a:lstStyle/>
          <a:p>
            <a:r>
              <a:rPr lang="en-IN" dirty="0" smtClean="0">
                <a:solidFill>
                  <a:schemeClr val="bg1">
                    <a:lumMod val="95000"/>
                  </a:schemeClr>
                </a:solidFill>
              </a:rPr>
              <a:t>The </a:t>
            </a:r>
            <a:r>
              <a:rPr lang="en-IN" dirty="0">
                <a:solidFill>
                  <a:schemeClr val="bg1">
                    <a:lumMod val="95000"/>
                  </a:schemeClr>
                </a:solidFill>
              </a:rPr>
              <a:t>forest type depends upon the abiotic factors such as climate and soil characteristics of a region. </a:t>
            </a:r>
          </a:p>
          <a:p>
            <a:r>
              <a:rPr lang="en-IN" dirty="0">
                <a:solidFill>
                  <a:schemeClr val="bg1">
                    <a:lumMod val="95000"/>
                  </a:schemeClr>
                </a:solidFill>
              </a:rPr>
              <a:t>Forests in India can be broadly divided into </a:t>
            </a:r>
            <a:r>
              <a:rPr lang="en-IN" b="1" dirty="0">
                <a:solidFill>
                  <a:schemeClr val="bg1">
                    <a:lumMod val="95000"/>
                  </a:schemeClr>
                </a:solidFill>
              </a:rPr>
              <a:t>Coniferous forests</a:t>
            </a:r>
            <a:r>
              <a:rPr lang="en-IN" dirty="0">
                <a:solidFill>
                  <a:schemeClr val="bg1">
                    <a:lumMod val="95000"/>
                  </a:schemeClr>
                </a:solidFill>
              </a:rPr>
              <a:t> and </a:t>
            </a:r>
            <a:r>
              <a:rPr lang="en-IN" b="1" dirty="0">
                <a:solidFill>
                  <a:schemeClr val="bg1">
                    <a:lumMod val="95000"/>
                  </a:schemeClr>
                </a:solidFill>
              </a:rPr>
              <a:t>Broadleaved forests. </a:t>
            </a:r>
            <a:endParaRPr lang="en-IN" dirty="0">
              <a:solidFill>
                <a:schemeClr val="bg1">
                  <a:lumMod val="95000"/>
                </a:schemeClr>
              </a:solidFill>
            </a:endParaRPr>
          </a:p>
          <a:p>
            <a:r>
              <a:rPr lang="en-IN" b="1" i="1" dirty="0">
                <a:solidFill>
                  <a:schemeClr val="bg1">
                    <a:lumMod val="95000"/>
                  </a:schemeClr>
                </a:solidFill>
              </a:rPr>
              <a:t>They can also be classified according to the </a:t>
            </a:r>
            <a:r>
              <a:rPr lang="en-IN" b="1" i="1" dirty="0" err="1" smtClean="0">
                <a:solidFill>
                  <a:schemeClr val="bg1">
                    <a:lumMod val="95000"/>
                  </a:schemeClr>
                </a:solidFill>
              </a:rPr>
              <a:t>natureof</a:t>
            </a:r>
            <a:r>
              <a:rPr lang="en-IN" b="1" i="1" dirty="0" smtClean="0">
                <a:solidFill>
                  <a:schemeClr val="bg1">
                    <a:lumMod val="95000"/>
                  </a:schemeClr>
                </a:solidFill>
              </a:rPr>
              <a:t> </a:t>
            </a:r>
            <a:r>
              <a:rPr lang="en-IN" b="1" i="1" dirty="0">
                <a:solidFill>
                  <a:schemeClr val="bg1">
                    <a:lumMod val="95000"/>
                  </a:schemeClr>
                </a:solidFill>
              </a:rPr>
              <a:t>their tree species</a:t>
            </a:r>
            <a:r>
              <a:rPr lang="en-IN" dirty="0">
                <a:solidFill>
                  <a:schemeClr val="bg1">
                    <a:lumMod val="95000"/>
                  </a:schemeClr>
                </a:solidFill>
              </a:rPr>
              <a:t> – evergreen, deciduous, xerophytic or thorn trees, mangroves, etc. They can also be classified according to the most abundant species of trees such as Sal or Teak forests.</a:t>
            </a:r>
          </a:p>
          <a:p>
            <a:endParaRPr lang="en-IN" dirty="0"/>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Forest utilisation</a:t>
            </a:r>
            <a:endParaRPr lang="en-IN" dirty="0">
              <a:solidFill>
                <a:schemeClr val="bg1">
                  <a:lumMod val="95000"/>
                </a:schemeClr>
              </a:solidFill>
            </a:endParaRPr>
          </a:p>
        </p:txBody>
      </p:sp>
      <p:sp>
        <p:nvSpPr>
          <p:cNvPr id="5" name="Content Placeholder 4"/>
          <p:cNvSpPr>
            <a:spLocks noGrp="1"/>
          </p:cNvSpPr>
          <p:nvPr>
            <p:ph idx="1"/>
          </p:nvPr>
        </p:nvSpPr>
        <p:spPr>
          <a:xfrm>
            <a:off x="457200" y="1600200"/>
            <a:ext cx="8229600" cy="4853136"/>
          </a:xfrm>
        </p:spPr>
        <p:txBody>
          <a:bodyPr>
            <a:normAutofit fontScale="92500" lnSpcReduction="10000"/>
          </a:bodyPr>
          <a:lstStyle/>
          <a:p>
            <a:pPr marL="0" lvl="0" indent="0">
              <a:buNone/>
            </a:pPr>
            <a:r>
              <a:rPr lang="en-IN" b="1" dirty="0">
                <a:solidFill>
                  <a:schemeClr val="bg1">
                    <a:lumMod val="95000"/>
                  </a:schemeClr>
                </a:solidFill>
              </a:rPr>
              <a:t>Direct uses of forest </a:t>
            </a:r>
            <a:r>
              <a:rPr lang="en-IN" b="1" dirty="0" smtClean="0">
                <a:solidFill>
                  <a:schemeClr val="bg1">
                    <a:lumMod val="95000"/>
                  </a:schemeClr>
                </a:solidFill>
              </a:rPr>
              <a:t>products-</a:t>
            </a:r>
            <a:endParaRPr lang="en-IN" b="1" dirty="0">
              <a:solidFill>
                <a:schemeClr val="bg1">
                  <a:lumMod val="95000"/>
                </a:schemeClr>
              </a:solidFill>
            </a:endParaRPr>
          </a:p>
          <a:p>
            <a:pPr lvl="0"/>
            <a:r>
              <a:rPr lang="en-IN" dirty="0">
                <a:solidFill>
                  <a:schemeClr val="bg1">
                    <a:lumMod val="95000"/>
                  </a:schemeClr>
                </a:solidFill>
              </a:rPr>
              <a:t>Fruits – mango, </a:t>
            </a:r>
            <a:r>
              <a:rPr lang="en-IN" dirty="0" err="1">
                <a:solidFill>
                  <a:schemeClr val="bg1">
                    <a:lumMod val="95000"/>
                  </a:schemeClr>
                </a:solidFill>
              </a:rPr>
              <a:t>jamun</a:t>
            </a:r>
            <a:r>
              <a:rPr lang="en-IN" dirty="0">
                <a:solidFill>
                  <a:schemeClr val="bg1">
                    <a:lumMod val="95000"/>
                  </a:schemeClr>
                </a:solidFill>
              </a:rPr>
              <a:t>, </a:t>
            </a:r>
            <a:r>
              <a:rPr lang="en-IN" dirty="0" err="1">
                <a:solidFill>
                  <a:schemeClr val="bg1">
                    <a:lumMod val="95000"/>
                  </a:schemeClr>
                </a:solidFill>
              </a:rPr>
              <a:t>awla</a:t>
            </a:r>
            <a:endParaRPr lang="en-IN" dirty="0">
              <a:solidFill>
                <a:schemeClr val="bg1">
                  <a:lumMod val="95000"/>
                </a:schemeClr>
              </a:solidFill>
            </a:endParaRPr>
          </a:p>
          <a:p>
            <a:pPr lvl="0"/>
            <a:r>
              <a:rPr lang="en-IN" dirty="0">
                <a:solidFill>
                  <a:schemeClr val="bg1">
                    <a:lumMod val="95000"/>
                  </a:schemeClr>
                </a:solidFill>
              </a:rPr>
              <a:t>Roots – </a:t>
            </a:r>
            <a:r>
              <a:rPr lang="en-IN" dirty="0" err="1">
                <a:solidFill>
                  <a:schemeClr val="bg1">
                    <a:lumMod val="95000"/>
                  </a:schemeClr>
                </a:solidFill>
              </a:rPr>
              <a:t>Dioscoria</a:t>
            </a:r>
            <a:endParaRPr lang="en-IN" dirty="0">
              <a:solidFill>
                <a:schemeClr val="bg1">
                  <a:lumMod val="95000"/>
                </a:schemeClr>
              </a:solidFill>
            </a:endParaRPr>
          </a:p>
          <a:p>
            <a:pPr lvl="0"/>
            <a:r>
              <a:rPr lang="en-IN" dirty="0">
                <a:solidFill>
                  <a:schemeClr val="bg1">
                    <a:lumMod val="95000"/>
                  </a:schemeClr>
                </a:solidFill>
              </a:rPr>
              <a:t>Medicine – </a:t>
            </a:r>
            <a:r>
              <a:rPr lang="en-IN" dirty="0" err="1">
                <a:solidFill>
                  <a:schemeClr val="bg1">
                    <a:lumMod val="95000"/>
                  </a:schemeClr>
                </a:solidFill>
              </a:rPr>
              <a:t>Gloriosa</a:t>
            </a:r>
            <a:r>
              <a:rPr lang="en-IN" dirty="0">
                <a:solidFill>
                  <a:schemeClr val="bg1">
                    <a:lumMod val="95000"/>
                  </a:schemeClr>
                </a:solidFill>
              </a:rPr>
              <a:t>, Foxglove</a:t>
            </a:r>
          </a:p>
          <a:p>
            <a:pPr lvl="0"/>
            <a:r>
              <a:rPr lang="en-IN" dirty="0" smtClean="0">
                <a:solidFill>
                  <a:schemeClr val="bg1">
                    <a:lumMod val="95000"/>
                  </a:schemeClr>
                </a:solidFill>
              </a:rPr>
              <a:t>Fuel wood </a:t>
            </a:r>
            <a:r>
              <a:rPr lang="en-IN" dirty="0">
                <a:solidFill>
                  <a:schemeClr val="bg1">
                    <a:lumMod val="95000"/>
                  </a:schemeClr>
                </a:solidFill>
              </a:rPr>
              <a:t>– many species of trees and shrubs</a:t>
            </a:r>
          </a:p>
          <a:p>
            <a:pPr lvl="0"/>
            <a:r>
              <a:rPr lang="en-IN" dirty="0">
                <a:solidFill>
                  <a:schemeClr val="bg1">
                    <a:lumMod val="95000"/>
                  </a:schemeClr>
                </a:solidFill>
              </a:rPr>
              <a:t>Small timber for building huts and houses</a:t>
            </a:r>
          </a:p>
          <a:p>
            <a:pPr lvl="0"/>
            <a:r>
              <a:rPr lang="en-IN" dirty="0">
                <a:solidFill>
                  <a:schemeClr val="bg1">
                    <a:lumMod val="95000"/>
                  </a:schemeClr>
                </a:solidFill>
              </a:rPr>
              <a:t>Wood for farm implements</a:t>
            </a:r>
          </a:p>
          <a:p>
            <a:pPr lvl="0"/>
            <a:r>
              <a:rPr lang="en-IN" dirty="0">
                <a:solidFill>
                  <a:schemeClr val="bg1">
                    <a:lumMod val="95000"/>
                  </a:schemeClr>
                </a:solidFill>
              </a:rPr>
              <a:t>Bamboo and cane for baskets</a:t>
            </a:r>
          </a:p>
          <a:p>
            <a:pPr lvl="0"/>
            <a:r>
              <a:rPr lang="en-IN" dirty="0">
                <a:solidFill>
                  <a:schemeClr val="bg1">
                    <a:lumMod val="95000"/>
                  </a:schemeClr>
                </a:solidFill>
              </a:rPr>
              <a:t>Grass for grazing and stall feeding livestock</a:t>
            </a:r>
          </a:p>
          <a:p>
            <a:endParaRPr lang="en-IN" dirty="0"/>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solidFill>
                  <a:schemeClr val="bg1">
                    <a:lumMod val="95000"/>
                  </a:schemeClr>
                </a:solidFill>
              </a:rPr>
              <a:t/>
            </a:r>
            <a:br>
              <a:rPr lang="en-IN" b="1" dirty="0" smtClean="0">
                <a:solidFill>
                  <a:schemeClr val="bg1">
                    <a:lumMod val="95000"/>
                  </a:schemeClr>
                </a:solidFill>
              </a:rPr>
            </a:br>
            <a:r>
              <a:rPr lang="en-IN" b="1" dirty="0">
                <a:solidFill>
                  <a:schemeClr val="bg1">
                    <a:lumMod val="95000"/>
                  </a:schemeClr>
                </a:solidFill>
              </a:rPr>
              <a:t/>
            </a:r>
            <a:br>
              <a:rPr lang="en-IN" b="1" dirty="0">
                <a:solidFill>
                  <a:schemeClr val="bg1">
                    <a:lumMod val="95000"/>
                  </a:schemeClr>
                </a:solidFill>
              </a:rPr>
            </a:br>
            <a:r>
              <a:rPr lang="en-IN" b="1" dirty="0" smtClean="0">
                <a:solidFill>
                  <a:schemeClr val="bg1">
                    <a:lumMod val="95000"/>
                  </a:schemeClr>
                </a:solidFill>
              </a:rPr>
              <a:t>Indirect </a:t>
            </a:r>
            <a:r>
              <a:rPr lang="en-IN" b="1" dirty="0">
                <a:solidFill>
                  <a:schemeClr val="bg1">
                    <a:lumMod val="95000"/>
                  </a:schemeClr>
                </a:solidFill>
              </a:rPr>
              <a:t>uses of forest products</a:t>
            </a:r>
            <a:r>
              <a:rPr lang="en-IN" dirty="0">
                <a:solidFill>
                  <a:schemeClr val="bg1">
                    <a:lumMod val="95000"/>
                  </a:schemeClr>
                </a:solidFill>
              </a:rPr>
              <a:t/>
            </a:r>
            <a:br>
              <a:rPr lang="en-IN" dirty="0">
                <a:solidFill>
                  <a:schemeClr val="bg1">
                    <a:lumMod val="95000"/>
                  </a:schemeClr>
                </a:solidFill>
              </a:rPr>
            </a:b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412776"/>
            <a:ext cx="8229600" cy="4713387"/>
          </a:xfrm>
        </p:spPr>
        <p:txBody>
          <a:bodyPr>
            <a:normAutofit lnSpcReduction="10000"/>
          </a:bodyPr>
          <a:lstStyle/>
          <a:p>
            <a:pPr lvl="0"/>
            <a:r>
              <a:rPr lang="en-IN" dirty="0" smtClean="0">
                <a:solidFill>
                  <a:schemeClr val="bg1">
                    <a:lumMod val="95000"/>
                  </a:schemeClr>
                </a:solidFill>
              </a:rPr>
              <a:t>Building </a:t>
            </a:r>
            <a:r>
              <a:rPr lang="en-IN" dirty="0">
                <a:solidFill>
                  <a:schemeClr val="bg1">
                    <a:lumMod val="95000"/>
                  </a:schemeClr>
                </a:solidFill>
              </a:rPr>
              <a:t>material for construction and furniture for the urban sector</a:t>
            </a:r>
          </a:p>
          <a:p>
            <a:pPr lvl="0"/>
            <a:r>
              <a:rPr lang="en-IN" dirty="0">
                <a:solidFill>
                  <a:schemeClr val="bg1">
                    <a:lumMod val="95000"/>
                  </a:schemeClr>
                </a:solidFill>
              </a:rPr>
              <a:t>Medicinal products collected and processed into drugs</a:t>
            </a:r>
          </a:p>
          <a:p>
            <a:pPr lvl="0"/>
            <a:r>
              <a:rPr lang="en-IN" dirty="0">
                <a:solidFill>
                  <a:schemeClr val="bg1">
                    <a:lumMod val="95000"/>
                  </a:schemeClr>
                </a:solidFill>
              </a:rPr>
              <a:t>Gums and resins processed into a variety of products</a:t>
            </a:r>
          </a:p>
          <a:p>
            <a:pPr lvl="0"/>
            <a:r>
              <a:rPr lang="en-IN" dirty="0">
                <a:solidFill>
                  <a:schemeClr val="bg1">
                    <a:lumMod val="95000"/>
                  </a:schemeClr>
                </a:solidFill>
              </a:rPr>
              <a:t>Raw material for industrial products and chemicals</a:t>
            </a:r>
          </a:p>
          <a:p>
            <a:pPr lvl="0"/>
            <a:r>
              <a:rPr lang="en-IN" dirty="0">
                <a:solidFill>
                  <a:schemeClr val="bg1">
                    <a:lumMod val="95000"/>
                  </a:schemeClr>
                </a:solidFill>
              </a:rPr>
              <a:t>Paper from bamboo and softwoods</a:t>
            </a:r>
          </a:p>
          <a:p>
            <a:pPr marL="0" indent="0">
              <a:buNone/>
            </a:pPr>
            <a:endParaRPr lang="en-IN" dirty="0">
              <a:solidFill>
                <a:schemeClr val="bg1">
                  <a:lumMod val="95000"/>
                </a:schemeClr>
              </a:solidFill>
            </a:endParaRPr>
          </a:p>
          <a:p>
            <a:endParaRPr lang="en-IN" dirty="0">
              <a:solidFill>
                <a:schemeClr val="bg1">
                  <a:lumMod val="95000"/>
                </a:schemeClr>
              </a:solidFill>
            </a:endParaRPr>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t/>
            </a:r>
            <a:br>
              <a:rPr lang="en-IN" b="1" dirty="0" smtClean="0"/>
            </a:br>
            <a:r>
              <a:rPr lang="en-IN" b="1" dirty="0"/>
              <a:t/>
            </a:r>
            <a:br>
              <a:rPr lang="en-IN" b="1" dirty="0"/>
            </a:br>
            <a:r>
              <a:rPr lang="en-IN" b="1" dirty="0" smtClean="0">
                <a:solidFill>
                  <a:schemeClr val="bg1">
                    <a:lumMod val="95000"/>
                  </a:schemeClr>
                </a:solidFill>
              </a:rPr>
              <a:t>Grassland </a:t>
            </a:r>
            <a:r>
              <a:rPr lang="en-IN" b="1" dirty="0">
                <a:solidFill>
                  <a:schemeClr val="bg1">
                    <a:lumMod val="95000"/>
                  </a:schemeClr>
                </a:solidFill>
              </a:rPr>
              <a:t>ecosystems</a:t>
            </a:r>
            <a:r>
              <a:rPr lang="en-IN" dirty="0">
                <a:solidFill>
                  <a:schemeClr val="bg1">
                    <a:lumMod val="95000"/>
                  </a:schemeClr>
                </a:solidFill>
              </a:rPr>
              <a:t/>
            </a:r>
            <a:br>
              <a:rPr lang="en-IN" dirty="0">
                <a:solidFill>
                  <a:schemeClr val="bg1">
                    <a:lumMod val="95000"/>
                  </a:schemeClr>
                </a:solidFill>
              </a:rPr>
            </a:br>
            <a:r>
              <a:rPr lang="en-US" b="1" dirty="0" smtClean="0">
                <a:solidFill>
                  <a:schemeClr val="bg1">
                    <a:lumMod val="95000"/>
                  </a:schemeClr>
                </a:solidFill>
              </a:rPr>
              <a:t/>
            </a:r>
            <a:br>
              <a:rPr lang="en-US" b="1" dirty="0" smtClean="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A wide range of landscapes in which the vegetation is mainly formed by grasses and small annual plants are adapted to India’s various climatic conditions. These form a variety of grassland ecosystems with their specific plants and animals. </a:t>
            </a:r>
          </a:p>
          <a:p>
            <a:endParaRPr lang="en-IN" dirty="0">
              <a:solidFill>
                <a:schemeClr val="bg1">
                  <a:lumMod val="95000"/>
                </a:schemeClr>
              </a:solidFill>
            </a:endParaRPr>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t/>
            </a:r>
            <a:br>
              <a:rPr lang="en-IN" b="1" dirty="0" smtClean="0"/>
            </a:br>
            <a:r>
              <a:rPr lang="en-IN" b="1" dirty="0"/>
              <a:t/>
            </a:r>
            <a:br>
              <a:rPr lang="en-IN" b="1" dirty="0"/>
            </a:br>
            <a:r>
              <a:rPr lang="en-IN" b="1" dirty="0" smtClean="0">
                <a:solidFill>
                  <a:schemeClr val="bg1">
                    <a:lumMod val="95000"/>
                  </a:schemeClr>
                </a:solidFill>
              </a:rPr>
              <a:t>What </a:t>
            </a:r>
            <a:r>
              <a:rPr lang="en-IN" b="1" dirty="0">
                <a:solidFill>
                  <a:schemeClr val="bg1">
                    <a:lumMod val="95000"/>
                  </a:schemeClr>
                </a:solidFill>
              </a:rPr>
              <a:t>is a grassland ecosystem?</a:t>
            </a:r>
            <a:r>
              <a:rPr lang="en-IN" dirty="0">
                <a:solidFill>
                  <a:schemeClr val="bg1">
                    <a:lumMod val="95000"/>
                  </a:schemeClr>
                </a:solidFill>
              </a:rPr>
              <a:t/>
            </a:r>
            <a:br>
              <a:rPr lang="en-IN" dirty="0">
                <a:solidFill>
                  <a:schemeClr val="bg1">
                    <a:lumMod val="95000"/>
                  </a:schemeClr>
                </a:solidFill>
              </a:rPr>
            </a:b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600200"/>
            <a:ext cx="8229600" cy="4781128"/>
          </a:xfrm>
        </p:spPr>
        <p:txBody>
          <a:bodyPr>
            <a:normAutofit fontScale="85000" lnSpcReduction="10000"/>
          </a:bodyPr>
          <a:lstStyle/>
          <a:p>
            <a:r>
              <a:rPr lang="en-IN" sz="3300" dirty="0">
                <a:solidFill>
                  <a:schemeClr val="bg1">
                    <a:lumMod val="95000"/>
                  </a:schemeClr>
                </a:solidFill>
              </a:rPr>
              <a:t>Grasslands cover areas where rainfall is usually low and/or the soil depth and quality is poor. The low rainfall prevents the growth of a large number of trees and shrubs, but is sufficient to support the growth of grass cover during the monsoon. Many of the grasses and other small herbs become dry and the part above the ground dies during the summer months. In the next monsoon the grass cover grows back </a:t>
            </a:r>
            <a:r>
              <a:rPr lang="en-IN" sz="3300" dirty="0" smtClean="0">
                <a:solidFill>
                  <a:schemeClr val="bg1">
                    <a:lumMod val="95000"/>
                  </a:schemeClr>
                </a:solidFill>
              </a:rPr>
              <a:t>from the </a:t>
            </a:r>
            <a:r>
              <a:rPr lang="en-IN" sz="3300" dirty="0">
                <a:solidFill>
                  <a:schemeClr val="bg1">
                    <a:lumMod val="95000"/>
                  </a:schemeClr>
                </a:solidFill>
              </a:rPr>
              <a:t>root stock and the seeds of the previous year. This change gives grasslands a highly seasonal appearance with periods of increased growth followed by a dormant phase.</a:t>
            </a:r>
          </a:p>
          <a:p>
            <a:endParaRPr lang="en-IN" dirty="0"/>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Grassland Types in India: </a:t>
            </a:r>
            <a:r>
              <a:rPr lang="en-IN" dirty="0">
                <a:solidFill>
                  <a:schemeClr val="bg1">
                    <a:lumMod val="95000"/>
                  </a:schemeClr>
                </a:solidFill>
              </a:rPr>
              <a:t/>
            </a:r>
            <a:br>
              <a:rPr lang="en-IN" dirty="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a:xfrm>
            <a:off x="457200" y="1600200"/>
            <a:ext cx="8229600" cy="4781128"/>
          </a:xfrm>
        </p:spPr>
        <p:txBody>
          <a:bodyPr>
            <a:normAutofit fontScale="92500" lnSpcReduction="10000"/>
          </a:bodyPr>
          <a:lstStyle/>
          <a:p>
            <a:r>
              <a:rPr lang="en-IN" dirty="0" smtClean="0">
                <a:solidFill>
                  <a:schemeClr val="bg1">
                    <a:lumMod val="95000"/>
                  </a:schemeClr>
                </a:solidFill>
              </a:rPr>
              <a:t>Grasslands </a:t>
            </a:r>
            <a:r>
              <a:rPr lang="en-IN" dirty="0">
                <a:solidFill>
                  <a:schemeClr val="bg1">
                    <a:lumMod val="95000"/>
                  </a:schemeClr>
                </a:solidFill>
              </a:rPr>
              <a:t>form a variety of ecosystems that are located in different climatic conditions ranging from near desert conditions, to patches of shola grasslands </a:t>
            </a:r>
            <a:r>
              <a:rPr lang="en-IN" dirty="0" err="1" smtClean="0">
                <a:solidFill>
                  <a:schemeClr val="bg1">
                    <a:lumMod val="95000"/>
                  </a:schemeClr>
                </a:solidFill>
              </a:rPr>
              <a:t>thatoccur</a:t>
            </a:r>
            <a:r>
              <a:rPr lang="en-IN" dirty="0" smtClean="0">
                <a:solidFill>
                  <a:schemeClr val="bg1">
                    <a:lumMod val="95000"/>
                  </a:schemeClr>
                </a:solidFill>
              </a:rPr>
              <a:t> </a:t>
            </a:r>
            <a:r>
              <a:rPr lang="en-IN" dirty="0">
                <a:solidFill>
                  <a:schemeClr val="bg1">
                    <a:lumMod val="95000"/>
                  </a:schemeClr>
                </a:solidFill>
              </a:rPr>
              <a:t>on </a:t>
            </a:r>
            <a:r>
              <a:rPr lang="en-IN" dirty="0" err="1">
                <a:solidFill>
                  <a:schemeClr val="bg1">
                    <a:lumMod val="95000"/>
                  </a:schemeClr>
                </a:solidFill>
              </a:rPr>
              <a:t>hillslopes</a:t>
            </a:r>
            <a:r>
              <a:rPr lang="en-IN" dirty="0">
                <a:solidFill>
                  <a:schemeClr val="bg1">
                    <a:lumMod val="95000"/>
                  </a:schemeClr>
                </a:solidFill>
              </a:rPr>
              <a:t> alongside the extremely moist evergreen forests in South India. </a:t>
            </a:r>
            <a:endParaRPr lang="en-IN" dirty="0" smtClean="0">
              <a:solidFill>
                <a:schemeClr val="bg1">
                  <a:lumMod val="95000"/>
                </a:schemeClr>
              </a:solidFill>
            </a:endParaRPr>
          </a:p>
          <a:p>
            <a:r>
              <a:rPr lang="en-IN" dirty="0" smtClean="0">
                <a:solidFill>
                  <a:schemeClr val="bg1">
                    <a:lumMod val="95000"/>
                  </a:schemeClr>
                </a:solidFill>
              </a:rPr>
              <a:t>In </a:t>
            </a:r>
            <a:r>
              <a:rPr lang="en-IN" dirty="0">
                <a:solidFill>
                  <a:schemeClr val="bg1">
                    <a:lumMod val="95000"/>
                  </a:schemeClr>
                </a:solidFill>
              </a:rPr>
              <a:t>the Himalayan mountains there are the high cold Himalayan pastures. There are tracts of tall elephant grass in the low-lying </a:t>
            </a:r>
            <a:r>
              <a:rPr lang="en-IN" dirty="0" err="1">
                <a:solidFill>
                  <a:schemeClr val="bg1">
                    <a:lumMod val="95000"/>
                  </a:schemeClr>
                </a:solidFill>
              </a:rPr>
              <a:t>Terai</a:t>
            </a:r>
            <a:r>
              <a:rPr lang="en-IN" dirty="0">
                <a:solidFill>
                  <a:schemeClr val="bg1">
                    <a:lumMod val="95000"/>
                  </a:schemeClr>
                </a:solidFill>
              </a:rPr>
              <a:t> belt south of the Himalayan foothills. There are semi-arid grasslands in Western India, parts of Central </a:t>
            </a:r>
            <a:r>
              <a:rPr lang="en-IN" dirty="0" err="1">
                <a:solidFill>
                  <a:schemeClr val="bg1">
                    <a:lumMod val="95000"/>
                  </a:schemeClr>
                </a:solidFill>
              </a:rPr>
              <a:t>India,and</a:t>
            </a:r>
            <a:r>
              <a:rPr lang="en-IN" dirty="0">
                <a:solidFill>
                  <a:schemeClr val="bg1">
                    <a:lumMod val="95000"/>
                  </a:schemeClr>
                </a:solidFill>
              </a:rPr>
              <a:t> in the Deccan Plateau</a:t>
            </a:r>
            <a:endParaRPr lang="en-IN" dirty="0">
              <a:solidFill>
                <a:schemeClr val="bg1">
                  <a:lumMod val="95000"/>
                </a:schemeClr>
              </a:solidFill>
            </a:endParaRPr>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922114"/>
          </a:xfrm>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How are grasslands used?</a:t>
            </a:r>
            <a:r>
              <a:rPr lang="en-IN" dirty="0">
                <a:solidFill>
                  <a:schemeClr val="bg1">
                    <a:lumMod val="95000"/>
                  </a:schemeClr>
                </a:solidFill>
              </a:rPr>
              <a:t/>
            </a:r>
            <a:br>
              <a:rPr lang="en-IN" dirty="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a:xfrm>
            <a:off x="457200" y="1268760"/>
            <a:ext cx="8229600" cy="5256584"/>
          </a:xfrm>
        </p:spPr>
        <p:txBody>
          <a:bodyPr>
            <a:noAutofit/>
          </a:bodyPr>
          <a:lstStyle/>
          <a:p>
            <a:r>
              <a:rPr lang="en-IN" sz="2800" dirty="0">
                <a:solidFill>
                  <a:schemeClr val="bg1">
                    <a:lumMod val="95000"/>
                  </a:schemeClr>
                </a:solidFill>
              </a:rPr>
              <a:t>Grasslands are the grazing areas of many rural communities. Farmers who keep cattle or goats, as well as shepherds who keep sheep, are highly dependent on grasslands. Domestic animals are grazed in the ‘common’ land of the village. </a:t>
            </a:r>
            <a:r>
              <a:rPr lang="en-IN" sz="2800" dirty="0" smtClean="0">
                <a:solidFill>
                  <a:schemeClr val="bg1">
                    <a:lumMod val="95000"/>
                  </a:schemeClr>
                </a:solidFill>
              </a:rPr>
              <a:t>Fodder is </a:t>
            </a:r>
            <a:r>
              <a:rPr lang="en-IN" sz="2800" dirty="0">
                <a:solidFill>
                  <a:schemeClr val="bg1">
                    <a:lumMod val="95000"/>
                  </a:schemeClr>
                </a:solidFill>
              </a:rPr>
              <a:t>collected and stored to feed cattle when there is no grass left for them to graze in summer. Grass is also used to thatch houses and farm sheds. </a:t>
            </a:r>
            <a:endParaRPr lang="en-IN" sz="2800" dirty="0" smtClean="0">
              <a:solidFill>
                <a:schemeClr val="bg1">
                  <a:lumMod val="95000"/>
                </a:schemeClr>
              </a:solidFill>
            </a:endParaRPr>
          </a:p>
          <a:p>
            <a:r>
              <a:rPr lang="en-IN" sz="2800" dirty="0" smtClean="0">
                <a:solidFill>
                  <a:schemeClr val="bg1">
                    <a:lumMod val="95000"/>
                  </a:schemeClr>
                </a:solidFill>
              </a:rPr>
              <a:t>The </a:t>
            </a:r>
            <a:r>
              <a:rPr lang="en-IN" sz="2800" dirty="0">
                <a:solidFill>
                  <a:schemeClr val="bg1">
                    <a:lumMod val="95000"/>
                  </a:schemeClr>
                </a:solidFill>
              </a:rPr>
              <a:t>thorny bushes and branches of the few trees that are seen in grasslands are used as a major source of </a:t>
            </a:r>
            <a:r>
              <a:rPr lang="en-IN" sz="2800" dirty="0" smtClean="0">
                <a:solidFill>
                  <a:schemeClr val="bg1">
                    <a:lumMod val="95000"/>
                  </a:schemeClr>
                </a:solidFill>
              </a:rPr>
              <a:t>fuel wood</a:t>
            </a:r>
            <a:r>
              <a:rPr lang="en-IN" sz="2800" dirty="0">
                <a:solidFill>
                  <a:schemeClr val="bg1">
                    <a:lumMod val="95000"/>
                  </a:schemeClr>
                </a:solidFill>
              </a:rPr>
              <a:t>. </a:t>
            </a:r>
            <a:endParaRPr lang="en-IN" sz="2800" dirty="0">
              <a:solidFill>
                <a:schemeClr val="bg1">
                  <a:lumMod val="95000"/>
                </a:schemeClr>
              </a:solidFill>
            </a:endParaRPr>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b="1" dirty="0">
                <a:solidFill>
                  <a:schemeClr val="bg1"/>
                </a:solidFill>
              </a:rPr>
              <a:t>The functions of important factors in abiotic components are </a:t>
            </a:r>
            <a:endParaRPr lang="en-IN" dirty="0">
              <a:solidFill>
                <a:schemeClr val="bg1"/>
              </a:solidFill>
            </a:endParaRPr>
          </a:p>
        </p:txBody>
      </p:sp>
      <p:sp>
        <p:nvSpPr>
          <p:cNvPr id="5" name="Content Placeholder 4"/>
          <p:cNvSpPr>
            <a:spLocks noGrp="1"/>
          </p:cNvSpPr>
          <p:nvPr>
            <p:ph idx="1"/>
          </p:nvPr>
        </p:nvSpPr>
        <p:spPr/>
        <p:txBody>
          <a:bodyPr/>
          <a:lstStyle/>
          <a:p>
            <a:r>
              <a:rPr lang="en-US" dirty="0">
                <a:solidFill>
                  <a:schemeClr val="bg1"/>
                </a:solidFill>
              </a:rPr>
              <a:t>Soils are much more complex than simple sediments. They contain a mixture of weathered rock fragments, highly altered soil mineral particles, organic mat­ter, and living organisms. Soils provide nutrients, water, a home, and a struc­tural growing medium for organisms. The vegetation found growing on top of a soil is closely linked to this component of an ecosystem through nutrient cycling</a:t>
            </a:r>
            <a:endParaRPr lang="en-IN" dirty="0">
              <a:solidFill>
                <a:schemeClr val="bg1"/>
              </a:solidFill>
            </a:endParaRPr>
          </a:p>
        </p:txBody>
      </p:sp>
    </p:spTree>
    <p:extLst>
      <p:ext uri="{BB962C8B-B14F-4D97-AF65-F5344CB8AC3E}">
        <p14:creationId xmlns:p14="http://schemas.microsoft.com/office/powerpoint/2010/main" val="2294994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Desert ecosystem</a:t>
            </a:r>
            <a:r>
              <a:rPr lang="en-IN" dirty="0">
                <a:solidFill>
                  <a:schemeClr val="bg1">
                    <a:lumMod val="95000"/>
                  </a:schemeClr>
                </a:solidFill>
              </a:rPr>
              <a:t/>
            </a:r>
            <a:br>
              <a:rPr lang="en-IN" dirty="0">
                <a:solidFill>
                  <a:schemeClr val="bg1">
                    <a:lumMod val="95000"/>
                  </a:schemeClr>
                </a:solidFill>
              </a:rPr>
            </a:br>
            <a:endParaRPr lang="en-IN" dirty="0">
              <a:solidFill>
                <a:schemeClr val="bg1"/>
              </a:solidFill>
            </a:endParaRPr>
          </a:p>
        </p:txBody>
      </p:sp>
      <p:sp>
        <p:nvSpPr>
          <p:cNvPr id="5" name="Content Placeholder 4"/>
          <p:cNvSpPr>
            <a:spLocks noGrp="1"/>
          </p:cNvSpPr>
          <p:nvPr>
            <p:ph idx="1"/>
          </p:nvPr>
        </p:nvSpPr>
        <p:spPr/>
        <p:txBody>
          <a:bodyPr/>
          <a:lstStyle/>
          <a:p>
            <a:r>
              <a:rPr lang="en-IN" dirty="0" smtClean="0">
                <a:solidFill>
                  <a:schemeClr val="bg1">
                    <a:lumMod val="95000"/>
                  </a:schemeClr>
                </a:solidFill>
              </a:rPr>
              <a:t>Desert </a:t>
            </a:r>
            <a:r>
              <a:rPr lang="en-IN" dirty="0">
                <a:solidFill>
                  <a:schemeClr val="bg1">
                    <a:lumMod val="95000"/>
                  </a:schemeClr>
                </a:solidFill>
              </a:rPr>
              <a:t>and semi arid lands are highly specialised and sensitive ecosystems that are easily destroyed by human activities. The species of these dry areas can live only in this specialised habitat.</a:t>
            </a:r>
          </a:p>
          <a:p>
            <a:endParaRPr lang="en-IN" dirty="0"/>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IN" b="1" dirty="0" smtClean="0"/>
              <a:t/>
            </a:r>
            <a:br>
              <a:rPr lang="en-IN" b="1" dirty="0" smtClean="0"/>
            </a:br>
            <a:r>
              <a:rPr lang="en-IN" b="1" dirty="0"/>
              <a:t/>
            </a:r>
            <a:br>
              <a:rPr lang="en-IN" b="1" dirty="0"/>
            </a:br>
            <a:r>
              <a:rPr lang="en-IN" b="1" dirty="0" smtClean="0">
                <a:solidFill>
                  <a:schemeClr val="bg1">
                    <a:lumMod val="95000"/>
                  </a:schemeClr>
                </a:solidFill>
              </a:rPr>
              <a:t>What </a:t>
            </a:r>
            <a:r>
              <a:rPr lang="en-IN" b="1" dirty="0">
                <a:solidFill>
                  <a:schemeClr val="bg1">
                    <a:lumMod val="95000"/>
                  </a:schemeClr>
                </a:solidFill>
              </a:rPr>
              <a:t>is a desert or a semi-arid ecosystem</a:t>
            </a:r>
            <a:r>
              <a:rPr lang="en-IN" dirty="0">
                <a:solidFill>
                  <a:schemeClr val="bg1">
                    <a:lumMod val="95000"/>
                  </a:schemeClr>
                </a:solidFill>
              </a:rPr>
              <a:t>?</a:t>
            </a:r>
            <a:br>
              <a:rPr lang="en-IN" dirty="0">
                <a:solidFill>
                  <a:schemeClr val="bg1">
                    <a:lumMod val="95000"/>
                  </a:schemeClr>
                </a:solidFill>
              </a:rPr>
            </a:b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a:xfrm>
            <a:off x="251520" y="1600200"/>
            <a:ext cx="8712968" cy="4781128"/>
          </a:xfrm>
        </p:spPr>
        <p:txBody>
          <a:bodyPr>
            <a:normAutofit lnSpcReduction="10000"/>
          </a:bodyPr>
          <a:lstStyle/>
          <a:p>
            <a:r>
              <a:rPr lang="en-IN" dirty="0">
                <a:solidFill>
                  <a:schemeClr val="bg1">
                    <a:lumMod val="95000"/>
                  </a:schemeClr>
                </a:solidFill>
              </a:rPr>
              <a:t>Deserts and semi arid areas are located in Western India and the Deccan Plateau. The climate in these vast tracts is extremely dry. There are also cold deserts such as in </a:t>
            </a:r>
            <a:r>
              <a:rPr lang="en-IN" dirty="0" err="1">
                <a:solidFill>
                  <a:schemeClr val="bg1">
                    <a:lumMod val="95000"/>
                  </a:schemeClr>
                </a:solidFill>
              </a:rPr>
              <a:t>Ladakh</a:t>
            </a:r>
            <a:r>
              <a:rPr lang="en-IN" dirty="0">
                <a:solidFill>
                  <a:schemeClr val="bg1">
                    <a:lumMod val="95000"/>
                  </a:schemeClr>
                </a:solidFill>
              </a:rPr>
              <a:t>, which are located in the high plateaus of the Himalayas. The most typical desert landscape that is seen in Rajasthan is in the </a:t>
            </a:r>
            <a:r>
              <a:rPr lang="en-IN" dirty="0" err="1">
                <a:solidFill>
                  <a:schemeClr val="bg1">
                    <a:lumMod val="95000"/>
                  </a:schemeClr>
                </a:solidFill>
              </a:rPr>
              <a:t>Thar</a:t>
            </a:r>
            <a:r>
              <a:rPr lang="en-IN" dirty="0">
                <a:solidFill>
                  <a:schemeClr val="bg1">
                    <a:lumMod val="95000"/>
                  </a:schemeClr>
                </a:solidFill>
              </a:rPr>
              <a:t> Desert. This has sand dunes. There are also areas covered with sparse grasses and a few shrubs, which grow if it rains</a:t>
            </a:r>
            <a:endParaRPr lang="en-IN" dirty="0">
              <a:solidFill>
                <a:schemeClr val="bg1">
                  <a:lumMod val="95000"/>
                </a:schemeClr>
              </a:solidFill>
            </a:endParaRPr>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dirty="0">
                <a:solidFill>
                  <a:schemeClr val="bg1">
                    <a:lumMod val="95000"/>
                  </a:schemeClr>
                </a:solidFill>
              </a:rPr>
              <a:t> </a:t>
            </a:r>
            <a:r>
              <a:rPr lang="en-IN" b="1" dirty="0">
                <a:solidFill>
                  <a:schemeClr val="bg1">
                    <a:lumMod val="95000"/>
                  </a:schemeClr>
                </a:solidFill>
              </a:rPr>
              <a:t>Aquatic ecosystems</a:t>
            </a:r>
            <a:r>
              <a:rPr lang="en-IN" dirty="0"/>
              <a:t/>
            </a:r>
            <a:br>
              <a:rPr lang="en-IN" dirty="0"/>
            </a:br>
            <a:endParaRPr lang="en-IN" dirty="0">
              <a:solidFill>
                <a:schemeClr val="bg1"/>
              </a:solidFill>
            </a:endParaRPr>
          </a:p>
        </p:txBody>
      </p:sp>
      <p:sp>
        <p:nvSpPr>
          <p:cNvPr id="5" name="Content Placeholder 4"/>
          <p:cNvSpPr>
            <a:spLocks noGrp="1"/>
          </p:cNvSpPr>
          <p:nvPr>
            <p:ph idx="1"/>
          </p:nvPr>
        </p:nvSpPr>
        <p:spPr/>
        <p:txBody>
          <a:bodyPr/>
          <a:lstStyle/>
          <a:p>
            <a:r>
              <a:rPr lang="en-IN" dirty="0">
                <a:solidFill>
                  <a:schemeClr val="bg1">
                    <a:lumMod val="95000"/>
                  </a:schemeClr>
                </a:solidFill>
              </a:rPr>
              <a:t>The aquatic ecosystems constitute the marine environments of the seas and the fresh water systems in lakes, rivers, ponds and wetlands. These ecosystems provide human beings with a wealth of natural resources. They provide goods that people collect for food such as fish </a:t>
            </a:r>
            <a:endParaRPr lang="en-IN" dirty="0">
              <a:solidFill>
                <a:schemeClr val="bg1">
                  <a:lumMod val="95000"/>
                </a:schemeClr>
              </a:solidFill>
            </a:endParaRPr>
          </a:p>
        </p:txBody>
      </p:sp>
    </p:spTree>
    <p:extLst>
      <p:ext uri="{BB962C8B-B14F-4D97-AF65-F5344CB8AC3E}">
        <p14:creationId xmlns:p14="http://schemas.microsoft.com/office/powerpoint/2010/main" val="35725908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Cont.</a:t>
            </a:r>
            <a:br>
              <a:rPr lang="en-US" b="1" dirty="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normAutofit/>
          </a:bodyPr>
          <a:lstStyle/>
          <a:p>
            <a:r>
              <a:rPr lang="en-IN" dirty="0">
                <a:solidFill>
                  <a:schemeClr val="bg1">
                    <a:lumMod val="95000"/>
                  </a:schemeClr>
                </a:solidFill>
              </a:rPr>
              <a:t>Natural aquatic systems such as rivers and seas break down chemical and organic wastes created by man. However, this function has limitations, as the aquatic ecosystem cannot handle great quantities of waste. Beyond a certain limit, pollution destroys this natural function. If aquatic ecosystems are misused or over utilized, their ability to provide resources suffers </a:t>
            </a:r>
            <a:r>
              <a:rPr lang="en-IN" dirty="0" err="1" smtClean="0">
                <a:solidFill>
                  <a:schemeClr val="bg1">
                    <a:lumMod val="95000"/>
                  </a:schemeClr>
                </a:solidFill>
              </a:rPr>
              <a:t>inthe</a:t>
            </a:r>
            <a:r>
              <a:rPr lang="en-IN" dirty="0" smtClean="0">
                <a:solidFill>
                  <a:schemeClr val="bg1">
                    <a:lumMod val="95000"/>
                  </a:schemeClr>
                </a:solidFill>
              </a:rPr>
              <a:t> </a:t>
            </a:r>
            <a:r>
              <a:rPr lang="en-IN" dirty="0">
                <a:solidFill>
                  <a:schemeClr val="bg1">
                    <a:lumMod val="95000"/>
                  </a:schemeClr>
                </a:solidFill>
              </a:rPr>
              <a:t>long term.</a:t>
            </a:r>
            <a:endParaRPr lang="en-IN" dirty="0">
              <a:solidFill>
                <a:schemeClr val="bg1">
                  <a:lumMod val="95000"/>
                </a:schemeClr>
              </a:solidFill>
            </a:endParaRPr>
          </a:p>
        </p:txBody>
      </p:sp>
    </p:spTree>
    <p:extLst>
      <p:ext uri="{BB962C8B-B14F-4D97-AF65-F5344CB8AC3E}">
        <p14:creationId xmlns:p14="http://schemas.microsoft.com/office/powerpoint/2010/main" val="2563193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What is an aquatic ecosystem?</a:t>
            </a:r>
            <a:r>
              <a:rPr lang="en-IN" dirty="0">
                <a:solidFill>
                  <a:schemeClr val="bg1">
                    <a:lumMod val="95000"/>
                  </a:schemeClr>
                </a:solidFill>
              </a:rPr>
              <a:t/>
            </a:r>
            <a:br>
              <a:rPr lang="en-IN" dirty="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p:txBody>
          <a:bodyPr>
            <a:normAutofit fontScale="92500"/>
          </a:bodyPr>
          <a:lstStyle/>
          <a:p>
            <a:r>
              <a:rPr lang="en-IN" dirty="0">
                <a:solidFill>
                  <a:schemeClr val="bg1">
                    <a:lumMod val="95000"/>
                  </a:schemeClr>
                </a:solidFill>
              </a:rPr>
              <a:t>In aquatic ecosystems, plants and animals live in water. These species are adapted to live in different types of aquatic habitats. The special abiotic features are its physical aspects such as the quality of the water, which includes its clarity, salinity, oxygen content and rate of flow.</a:t>
            </a:r>
          </a:p>
          <a:p>
            <a:r>
              <a:rPr lang="en-IN" dirty="0">
                <a:solidFill>
                  <a:schemeClr val="bg1">
                    <a:lumMod val="95000"/>
                  </a:schemeClr>
                </a:solidFill>
              </a:rPr>
              <a:t>Aquatic ecosystems may be classified as </a:t>
            </a:r>
            <a:r>
              <a:rPr lang="en-IN" dirty="0" smtClean="0">
                <a:solidFill>
                  <a:schemeClr val="bg1">
                    <a:lumMod val="95000"/>
                  </a:schemeClr>
                </a:solidFill>
              </a:rPr>
              <a:t>being stagnant </a:t>
            </a:r>
            <a:r>
              <a:rPr lang="en-IN" dirty="0">
                <a:solidFill>
                  <a:schemeClr val="bg1">
                    <a:lumMod val="95000"/>
                  </a:schemeClr>
                </a:solidFill>
              </a:rPr>
              <a:t>ecosystems, or running water ecosystems.</a:t>
            </a:r>
          </a:p>
          <a:p>
            <a:endParaRPr lang="en-IN" dirty="0"/>
          </a:p>
        </p:txBody>
      </p:sp>
    </p:spTree>
    <p:extLst>
      <p:ext uri="{BB962C8B-B14F-4D97-AF65-F5344CB8AC3E}">
        <p14:creationId xmlns:p14="http://schemas.microsoft.com/office/powerpoint/2010/main" val="25631936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IN" dirty="0" smtClean="0">
                <a:solidFill>
                  <a:schemeClr val="bg1">
                    <a:lumMod val="95000"/>
                  </a:schemeClr>
                </a:solidFill>
              </a:rPr>
              <a:t>A</a:t>
            </a:r>
            <a:r>
              <a:rPr lang="en-IN" dirty="0" smtClean="0">
                <a:solidFill>
                  <a:schemeClr val="bg1">
                    <a:lumMod val="95000"/>
                  </a:schemeClr>
                </a:solidFill>
              </a:rPr>
              <a:t>quatic </a:t>
            </a:r>
            <a:r>
              <a:rPr lang="en-IN" dirty="0">
                <a:solidFill>
                  <a:schemeClr val="bg1">
                    <a:lumMod val="95000"/>
                  </a:schemeClr>
                </a:solidFill>
              </a:rPr>
              <a:t>ecosystems</a:t>
            </a:r>
            <a:endParaRPr lang="en-IN" dirty="0">
              <a:solidFill>
                <a:schemeClr val="bg1"/>
              </a:solidFill>
            </a:endParaRPr>
          </a:p>
        </p:txBody>
      </p:sp>
      <p:sp>
        <p:nvSpPr>
          <p:cNvPr id="5" name="Content Placeholder 4"/>
          <p:cNvSpPr>
            <a:spLocks noGrp="1"/>
          </p:cNvSpPr>
          <p:nvPr>
            <p:ph idx="1"/>
          </p:nvPr>
        </p:nvSpPr>
        <p:spPr/>
        <p:txBody>
          <a:bodyPr>
            <a:normAutofit fontScale="92500" lnSpcReduction="10000"/>
          </a:bodyPr>
          <a:lstStyle/>
          <a:p>
            <a:r>
              <a:rPr lang="en-IN" dirty="0">
                <a:solidFill>
                  <a:schemeClr val="bg1">
                    <a:lumMod val="95000"/>
                  </a:schemeClr>
                </a:solidFill>
              </a:rPr>
              <a:t>The mud gravel or rocks that form the bed of the aquatic ecosystem alter its characteristics and influence its plant and animal species composition</a:t>
            </a:r>
            <a:r>
              <a:rPr lang="en-IN" dirty="0" smtClean="0">
                <a:solidFill>
                  <a:schemeClr val="bg1">
                    <a:lumMod val="95000"/>
                  </a:schemeClr>
                </a:solidFill>
              </a:rPr>
              <a:t>.</a:t>
            </a:r>
          </a:p>
          <a:p>
            <a:r>
              <a:rPr lang="en-IN" dirty="0" smtClean="0">
                <a:solidFill>
                  <a:schemeClr val="bg1">
                    <a:lumMod val="95000"/>
                  </a:schemeClr>
                </a:solidFill>
              </a:rPr>
              <a:t> </a:t>
            </a:r>
            <a:r>
              <a:rPr lang="en-IN" dirty="0">
                <a:solidFill>
                  <a:schemeClr val="bg1">
                    <a:lumMod val="95000"/>
                  </a:schemeClr>
                </a:solidFill>
              </a:rPr>
              <a:t>The aquatic ecosystems are classified into </a:t>
            </a:r>
            <a:r>
              <a:rPr lang="en-IN" dirty="0" smtClean="0">
                <a:solidFill>
                  <a:schemeClr val="bg1">
                    <a:lumMod val="95000"/>
                  </a:schemeClr>
                </a:solidFill>
              </a:rPr>
              <a:t>–</a:t>
            </a:r>
          </a:p>
          <a:p>
            <a:r>
              <a:rPr lang="en-IN" dirty="0">
                <a:solidFill>
                  <a:schemeClr val="bg1">
                    <a:lumMod val="95000"/>
                  </a:schemeClr>
                </a:solidFill>
              </a:rPr>
              <a:t>F</a:t>
            </a:r>
            <a:r>
              <a:rPr lang="en-IN" dirty="0" smtClean="0">
                <a:solidFill>
                  <a:schemeClr val="bg1">
                    <a:lumMod val="95000"/>
                  </a:schemeClr>
                </a:solidFill>
              </a:rPr>
              <a:t>reshwater</a:t>
            </a:r>
          </a:p>
          <a:p>
            <a:r>
              <a:rPr lang="en-IN" dirty="0" smtClean="0">
                <a:solidFill>
                  <a:schemeClr val="bg1">
                    <a:lumMod val="95000"/>
                  </a:schemeClr>
                </a:solidFill>
              </a:rPr>
              <a:t>Brackish </a:t>
            </a:r>
          </a:p>
          <a:p>
            <a:r>
              <a:rPr lang="en-IN" dirty="0">
                <a:solidFill>
                  <a:schemeClr val="bg1">
                    <a:lumMod val="95000"/>
                  </a:schemeClr>
                </a:solidFill>
              </a:rPr>
              <a:t>M</a:t>
            </a:r>
            <a:r>
              <a:rPr lang="en-IN" dirty="0" smtClean="0">
                <a:solidFill>
                  <a:schemeClr val="bg1">
                    <a:lumMod val="95000"/>
                  </a:schemeClr>
                </a:solidFill>
              </a:rPr>
              <a:t>arine ecosystems</a:t>
            </a:r>
          </a:p>
          <a:p>
            <a:pPr marL="0" indent="0">
              <a:buNone/>
            </a:pPr>
            <a:r>
              <a:rPr lang="en-IN" dirty="0" smtClean="0">
                <a:solidFill>
                  <a:schemeClr val="bg1">
                    <a:lumMod val="95000"/>
                  </a:schemeClr>
                </a:solidFill>
              </a:rPr>
              <a:t> </a:t>
            </a:r>
            <a:r>
              <a:rPr lang="en-IN" dirty="0">
                <a:solidFill>
                  <a:schemeClr val="bg1">
                    <a:lumMod val="95000"/>
                  </a:schemeClr>
                </a:solidFill>
              </a:rPr>
              <a:t>which are based on the salinity levels.</a:t>
            </a:r>
          </a:p>
          <a:p>
            <a:endParaRPr lang="en-IN" dirty="0">
              <a:solidFill>
                <a:schemeClr val="bg1">
                  <a:lumMod val="95000"/>
                </a:schemeClr>
              </a:solidFill>
            </a:endParaRPr>
          </a:p>
        </p:txBody>
      </p:sp>
    </p:spTree>
    <p:extLst>
      <p:ext uri="{BB962C8B-B14F-4D97-AF65-F5344CB8AC3E}">
        <p14:creationId xmlns:p14="http://schemas.microsoft.com/office/powerpoint/2010/main" val="25631936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Cont</a:t>
            </a:r>
            <a:r>
              <a:rPr lang="en-US" b="1" dirty="0">
                <a:solidFill>
                  <a:schemeClr val="bg1"/>
                </a:solidFill>
              </a:rPr>
              <a:t>.</a:t>
            </a:r>
            <a:br>
              <a:rPr lang="en-US" b="1" dirty="0">
                <a:solidFill>
                  <a:schemeClr val="bg1"/>
                </a:solidFill>
              </a:rPr>
            </a:br>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a:xfrm>
            <a:off x="457200" y="1772816"/>
            <a:ext cx="8229600" cy="4353347"/>
          </a:xfrm>
        </p:spPr>
        <p:txBody>
          <a:bodyPr/>
          <a:lstStyle/>
          <a:p>
            <a:r>
              <a:rPr lang="en-IN" b="1" dirty="0">
                <a:solidFill>
                  <a:schemeClr val="bg1">
                    <a:lumMod val="95000"/>
                  </a:schemeClr>
                </a:solidFill>
              </a:rPr>
              <a:t>The fresh water </a:t>
            </a:r>
            <a:r>
              <a:rPr lang="en-IN" b="1" dirty="0" smtClean="0">
                <a:solidFill>
                  <a:schemeClr val="bg1">
                    <a:lumMod val="95000"/>
                  </a:schemeClr>
                </a:solidFill>
              </a:rPr>
              <a:t>ecosystems-</a:t>
            </a:r>
            <a:r>
              <a:rPr lang="en-IN" dirty="0" smtClean="0">
                <a:solidFill>
                  <a:schemeClr val="bg1">
                    <a:lumMod val="95000"/>
                  </a:schemeClr>
                </a:solidFill>
              </a:rPr>
              <a:t>That </a:t>
            </a:r>
            <a:r>
              <a:rPr lang="en-IN" dirty="0">
                <a:solidFill>
                  <a:schemeClr val="bg1">
                    <a:lumMod val="95000"/>
                  </a:schemeClr>
                </a:solidFill>
              </a:rPr>
              <a:t>have </a:t>
            </a:r>
            <a:r>
              <a:rPr lang="en-IN" dirty="0" smtClean="0">
                <a:solidFill>
                  <a:schemeClr val="bg1">
                    <a:lumMod val="95000"/>
                  </a:schemeClr>
                </a:solidFill>
              </a:rPr>
              <a:t>running water are </a:t>
            </a:r>
            <a:r>
              <a:rPr lang="en-IN" dirty="0">
                <a:solidFill>
                  <a:schemeClr val="bg1">
                    <a:lumMod val="95000"/>
                  </a:schemeClr>
                </a:solidFill>
              </a:rPr>
              <a:t>streams and rivers</a:t>
            </a:r>
            <a:r>
              <a:rPr lang="en-IN" dirty="0" smtClean="0">
                <a:solidFill>
                  <a:schemeClr val="bg1">
                    <a:lumMod val="95000"/>
                  </a:schemeClr>
                </a:solidFill>
              </a:rPr>
              <a:t>.</a:t>
            </a:r>
          </a:p>
          <a:p>
            <a:r>
              <a:rPr lang="en-IN" b="1" dirty="0">
                <a:solidFill>
                  <a:schemeClr val="bg1">
                    <a:lumMod val="95000"/>
                  </a:schemeClr>
                </a:solidFill>
              </a:rPr>
              <a:t>Marine ecosystems</a:t>
            </a:r>
            <a:r>
              <a:rPr lang="en-IN" dirty="0">
                <a:solidFill>
                  <a:schemeClr val="bg1">
                    <a:lumMod val="95000"/>
                  </a:schemeClr>
                </a:solidFill>
              </a:rPr>
              <a:t> are highly </a:t>
            </a:r>
            <a:r>
              <a:rPr lang="en-IN" dirty="0" smtClean="0">
                <a:solidFill>
                  <a:schemeClr val="bg1">
                    <a:lumMod val="95000"/>
                  </a:schemeClr>
                </a:solidFill>
              </a:rPr>
              <a:t>saline.</a:t>
            </a:r>
          </a:p>
          <a:p>
            <a:r>
              <a:rPr lang="en-IN" b="1" dirty="0">
                <a:solidFill>
                  <a:schemeClr val="bg1">
                    <a:lumMod val="95000"/>
                  </a:schemeClr>
                </a:solidFill>
              </a:rPr>
              <a:t>B</a:t>
            </a:r>
            <a:r>
              <a:rPr lang="en-IN" b="1" dirty="0" smtClean="0">
                <a:solidFill>
                  <a:schemeClr val="bg1">
                    <a:lumMod val="95000"/>
                  </a:schemeClr>
                </a:solidFill>
              </a:rPr>
              <a:t>rackish </a:t>
            </a:r>
            <a:r>
              <a:rPr lang="en-IN" b="1" dirty="0">
                <a:solidFill>
                  <a:schemeClr val="bg1">
                    <a:lumMod val="95000"/>
                  </a:schemeClr>
                </a:solidFill>
              </a:rPr>
              <a:t>areas </a:t>
            </a:r>
            <a:r>
              <a:rPr lang="en-IN" dirty="0">
                <a:solidFill>
                  <a:schemeClr val="bg1">
                    <a:lumMod val="95000"/>
                  </a:schemeClr>
                </a:solidFill>
              </a:rPr>
              <a:t>have less saline water such as in river deltas</a:t>
            </a:r>
            <a:endParaRPr lang="en-IN" dirty="0">
              <a:solidFill>
                <a:schemeClr val="bg1">
                  <a:lumMod val="95000"/>
                </a:schemeClr>
              </a:solidFill>
            </a:endParaRPr>
          </a:p>
        </p:txBody>
      </p:sp>
    </p:spTree>
    <p:extLst>
      <p:ext uri="{BB962C8B-B14F-4D97-AF65-F5344CB8AC3E}">
        <p14:creationId xmlns:p14="http://schemas.microsoft.com/office/powerpoint/2010/main" val="25631936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354162"/>
          </a:xfrm>
        </p:spPr>
        <p:txBody>
          <a:bodyPr>
            <a:noAutofit/>
          </a:bodyPr>
          <a:lstStyle/>
          <a:p>
            <a:r>
              <a:rPr lang="en-US" b="1" dirty="0" smtClean="0">
                <a:solidFill>
                  <a:schemeClr val="bg1"/>
                </a:solidFill>
              </a:rPr>
              <a:t/>
            </a:r>
            <a:br>
              <a:rPr lang="en-US" b="1" dirty="0" smtClean="0">
                <a:solidFill>
                  <a:schemeClr val="bg1"/>
                </a:solidFill>
              </a:rPr>
            </a:br>
            <a:r>
              <a:rPr lang="en-IN" b="1" dirty="0">
                <a:solidFill>
                  <a:schemeClr val="bg1">
                    <a:lumMod val="95000"/>
                  </a:schemeClr>
                </a:solidFill>
              </a:rPr>
              <a:t>What are the threats to aquatic ecosystems?</a:t>
            </a:r>
            <a:r>
              <a:rPr lang="en-IN" dirty="0">
                <a:solidFill>
                  <a:schemeClr val="bg1">
                    <a:lumMod val="95000"/>
                  </a:schemeClr>
                </a:solidFill>
              </a:rPr>
              <a:t/>
            </a:r>
            <a:br>
              <a:rPr lang="en-IN" dirty="0">
                <a:solidFill>
                  <a:schemeClr val="bg1">
                    <a:lumMod val="95000"/>
                  </a:schemeClr>
                </a:solidFill>
              </a:rPr>
            </a:br>
            <a:endParaRPr lang="en-IN" dirty="0">
              <a:solidFill>
                <a:schemeClr val="bg1">
                  <a:lumMod val="95000"/>
                </a:schemeClr>
              </a:solidFill>
            </a:endParaRPr>
          </a:p>
        </p:txBody>
      </p:sp>
      <p:sp>
        <p:nvSpPr>
          <p:cNvPr id="5" name="Content Placeholder 4"/>
          <p:cNvSpPr>
            <a:spLocks noGrp="1"/>
          </p:cNvSpPr>
          <p:nvPr>
            <p:ph idx="1"/>
          </p:nvPr>
        </p:nvSpPr>
        <p:spPr>
          <a:xfrm>
            <a:off x="457200" y="1844824"/>
            <a:ext cx="8229600" cy="4281339"/>
          </a:xfrm>
        </p:spPr>
        <p:txBody>
          <a:bodyPr>
            <a:normAutofit/>
          </a:bodyPr>
          <a:lstStyle/>
          <a:p>
            <a:r>
              <a:rPr lang="en-IN" dirty="0" smtClean="0">
                <a:solidFill>
                  <a:schemeClr val="bg1">
                    <a:lumMod val="95000"/>
                  </a:schemeClr>
                </a:solidFill>
              </a:rPr>
              <a:t>Water </a:t>
            </a:r>
            <a:r>
              <a:rPr lang="en-IN" dirty="0">
                <a:solidFill>
                  <a:schemeClr val="bg1">
                    <a:lumMod val="95000"/>
                  </a:schemeClr>
                </a:solidFill>
              </a:rPr>
              <a:t>pollution occurs from sewage and poorly managed solid waste in urban areas when it enters the aquatic ecosystem of lakes and rivers. Sewage leads to a process called eutrophication, which destroys life in the water as the oxygen content is severely reduced. </a:t>
            </a:r>
            <a:r>
              <a:rPr lang="en-IN" dirty="0" smtClean="0">
                <a:solidFill>
                  <a:schemeClr val="bg1">
                    <a:lumMod val="95000"/>
                  </a:schemeClr>
                </a:solidFill>
              </a:rPr>
              <a:t>Fishes cannot </a:t>
            </a:r>
            <a:r>
              <a:rPr lang="en-IN" dirty="0">
                <a:solidFill>
                  <a:schemeClr val="bg1">
                    <a:lumMod val="95000"/>
                  </a:schemeClr>
                </a:solidFill>
              </a:rPr>
              <a:t>breathe and are killed. A foul odour is produced. </a:t>
            </a:r>
            <a:endParaRPr lang="en-IN" dirty="0">
              <a:solidFill>
                <a:schemeClr val="bg1">
                  <a:lumMod val="95000"/>
                </a:schemeClr>
              </a:solidFill>
            </a:endParaRPr>
          </a:p>
        </p:txBody>
      </p:sp>
    </p:spTree>
    <p:extLst>
      <p:ext uri="{BB962C8B-B14F-4D97-AF65-F5344CB8AC3E}">
        <p14:creationId xmlns:p14="http://schemas.microsoft.com/office/powerpoint/2010/main" val="8609165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sz="4800" b="1" dirty="0">
                <a:solidFill>
                  <a:schemeClr val="bg1"/>
                </a:solidFill>
              </a:rPr>
              <a:t>Cont.</a:t>
            </a:r>
            <a:br>
              <a:rPr lang="en-US" sz="4800" b="1" dirty="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normAutofit/>
          </a:bodyPr>
          <a:lstStyle/>
          <a:p>
            <a:r>
              <a:rPr lang="en-IN" sz="3600" dirty="0">
                <a:solidFill>
                  <a:schemeClr val="bg1">
                    <a:lumMod val="95000"/>
                  </a:schemeClr>
                </a:solidFill>
              </a:rPr>
              <a:t>Gradually the natural flora and fauna of the aquatic ecosystem is destroyed. </a:t>
            </a:r>
            <a:endParaRPr lang="en-IN" sz="3600" dirty="0" smtClean="0">
              <a:solidFill>
                <a:schemeClr val="bg1">
                  <a:lumMod val="95000"/>
                </a:schemeClr>
              </a:solidFill>
            </a:endParaRPr>
          </a:p>
          <a:p>
            <a:r>
              <a:rPr lang="en-IN" sz="3600" dirty="0" smtClean="0">
                <a:solidFill>
                  <a:schemeClr val="bg1">
                    <a:lumMod val="95000"/>
                  </a:schemeClr>
                </a:solidFill>
              </a:rPr>
              <a:t>In rural areas the excessive use of fertilisers causes an increase in nutrients, which leads to eutrophication(</a:t>
            </a:r>
            <a:r>
              <a:rPr lang="en-IN" sz="3600" dirty="0">
                <a:solidFill>
                  <a:schemeClr val="bg1">
                    <a:lumMod val="95000"/>
                  </a:schemeClr>
                </a:solidFill>
              </a:rPr>
              <a:t>excessive richness of nutrients in a lake or other body of </a:t>
            </a:r>
            <a:r>
              <a:rPr lang="en-IN" sz="3600" dirty="0" smtClean="0">
                <a:solidFill>
                  <a:schemeClr val="bg1">
                    <a:lumMod val="95000"/>
                  </a:schemeClr>
                </a:solidFill>
              </a:rPr>
              <a:t>water)</a:t>
            </a:r>
            <a:endParaRPr lang="en-IN" sz="3600" dirty="0">
              <a:solidFill>
                <a:schemeClr val="bg1">
                  <a:lumMod val="95000"/>
                </a:schemeClr>
              </a:solidFill>
            </a:endParaRPr>
          </a:p>
        </p:txBody>
      </p:sp>
    </p:spTree>
    <p:extLst>
      <p:ext uri="{BB962C8B-B14F-4D97-AF65-F5344CB8AC3E}">
        <p14:creationId xmlns:p14="http://schemas.microsoft.com/office/powerpoint/2010/main" val="8609165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r>
              <a:rPr lang="en-US" sz="4800" b="1" dirty="0">
                <a:solidFill>
                  <a:schemeClr val="bg1"/>
                </a:solidFill>
              </a:rPr>
              <a:t>Cont.</a:t>
            </a:r>
            <a:br>
              <a:rPr lang="en-US" sz="4800" b="1" dirty="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r>
              <a:rPr lang="en-IN" sz="4000" dirty="0" smtClean="0">
                <a:solidFill>
                  <a:schemeClr val="bg1">
                    <a:lumMod val="95000"/>
                  </a:schemeClr>
                </a:solidFill>
              </a:rPr>
              <a:t> </a:t>
            </a:r>
            <a:r>
              <a:rPr lang="en-IN" sz="4000" dirty="0">
                <a:solidFill>
                  <a:schemeClr val="bg1">
                    <a:lumMod val="95000"/>
                  </a:schemeClr>
                </a:solidFill>
              </a:rPr>
              <a:t>Pesticides used in adjacent fields pollute water and kills off its aquatic animals. </a:t>
            </a:r>
            <a:endParaRPr lang="en-IN" sz="4000" dirty="0" smtClean="0">
              <a:solidFill>
                <a:schemeClr val="bg1">
                  <a:lumMod val="95000"/>
                </a:schemeClr>
              </a:solidFill>
            </a:endParaRPr>
          </a:p>
          <a:p>
            <a:r>
              <a:rPr lang="en-IN" sz="4000" dirty="0" smtClean="0">
                <a:solidFill>
                  <a:schemeClr val="bg1">
                    <a:lumMod val="95000"/>
                  </a:schemeClr>
                </a:solidFill>
              </a:rPr>
              <a:t>Chemical </a:t>
            </a:r>
            <a:r>
              <a:rPr lang="en-IN" sz="4000" dirty="0">
                <a:solidFill>
                  <a:schemeClr val="bg1">
                    <a:lumMod val="95000"/>
                  </a:schemeClr>
                </a:solidFill>
              </a:rPr>
              <a:t>pollution from industry kills a large number of life forms in adjacent aquatic ecosystems</a:t>
            </a:r>
          </a:p>
          <a:p>
            <a:endParaRPr lang="en-IN" dirty="0"/>
          </a:p>
        </p:txBody>
      </p:sp>
    </p:spTree>
    <p:extLst>
      <p:ext uri="{BB962C8B-B14F-4D97-AF65-F5344CB8AC3E}">
        <p14:creationId xmlns:p14="http://schemas.microsoft.com/office/powerpoint/2010/main" val="86091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1282154"/>
          </a:xfrm>
        </p:spPr>
        <p:txBody>
          <a:bodyPr>
            <a:normAutofit/>
          </a:bodyPr>
          <a:lstStyle/>
          <a:p>
            <a:r>
              <a:rPr lang="en-US" sz="4800" b="1" dirty="0" smtClean="0">
                <a:solidFill>
                  <a:schemeClr val="bg1"/>
                </a:solidFill>
              </a:rPr>
              <a:t>Cont. </a:t>
            </a:r>
            <a:endParaRPr lang="en-IN" sz="4800" b="1" dirty="0">
              <a:solidFill>
                <a:schemeClr val="bg1"/>
              </a:solidFill>
            </a:endParaRPr>
          </a:p>
        </p:txBody>
      </p:sp>
      <p:sp>
        <p:nvSpPr>
          <p:cNvPr id="5" name="Content Placeholder 4"/>
          <p:cNvSpPr>
            <a:spLocks noGrp="1"/>
          </p:cNvSpPr>
          <p:nvPr>
            <p:ph idx="1"/>
          </p:nvPr>
        </p:nvSpPr>
        <p:spPr>
          <a:xfrm>
            <a:off x="457200" y="1772816"/>
            <a:ext cx="8229600" cy="4536504"/>
          </a:xfrm>
        </p:spPr>
        <p:txBody>
          <a:bodyPr>
            <a:noAutofit/>
          </a:bodyPr>
          <a:lstStyle/>
          <a:p>
            <a:r>
              <a:rPr lang="en-US" sz="3600" dirty="0">
                <a:solidFill>
                  <a:schemeClr val="bg1"/>
                </a:solidFill>
              </a:rPr>
              <a:t>The atmosphere provides organisms found within ecosystems with carbon di­oxide for photosynthesis and oxygen for respiration. The processes of evapora­tion, transpiration and precipitation cycle water between the atmosphere and the Earth’s surface. </a:t>
            </a:r>
            <a:endParaRPr lang="en-IN" sz="3600" dirty="0">
              <a:solidFill>
                <a:schemeClr val="bg1"/>
              </a:solidFill>
            </a:endParaRPr>
          </a:p>
        </p:txBody>
      </p:sp>
    </p:spTree>
    <p:extLst>
      <p:ext uri="{BB962C8B-B14F-4D97-AF65-F5344CB8AC3E}">
        <p14:creationId xmlns:p14="http://schemas.microsoft.com/office/powerpoint/2010/main" val="2294994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US" b="1" dirty="0" smtClean="0">
                <a:solidFill>
                  <a:schemeClr val="bg1"/>
                </a:solidFill>
              </a:rPr>
              <a:t/>
            </a:r>
            <a:br>
              <a:rPr lang="en-US" b="1" dirty="0" smtClean="0">
                <a:solidFill>
                  <a:schemeClr val="bg1"/>
                </a:solidFill>
              </a:rPr>
            </a:br>
            <a:endParaRPr lang="en-IN" dirty="0">
              <a:solidFill>
                <a:schemeClr val="bg1"/>
              </a:solidFill>
            </a:endParaRPr>
          </a:p>
        </p:txBody>
      </p:sp>
      <p:sp>
        <p:nvSpPr>
          <p:cNvPr id="5" name="Content Placeholder 4"/>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416"/>
            <a:ext cx="9143999" cy="71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91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1"/>
            <a:ext cx="9144000" cy="70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b="1" dirty="0">
                <a:solidFill>
                  <a:schemeClr val="bg1"/>
                </a:solidFill>
              </a:rPr>
              <a:t>Cont.</a:t>
            </a:r>
            <a:endParaRPr lang="en-IN" dirty="0"/>
          </a:p>
        </p:txBody>
      </p:sp>
      <p:sp>
        <p:nvSpPr>
          <p:cNvPr id="5" name="Content Placeholder 4"/>
          <p:cNvSpPr>
            <a:spLocks noGrp="1"/>
          </p:cNvSpPr>
          <p:nvPr>
            <p:ph idx="1"/>
          </p:nvPr>
        </p:nvSpPr>
        <p:spPr/>
        <p:txBody>
          <a:bodyPr/>
          <a:lstStyle/>
          <a:p>
            <a:r>
              <a:rPr lang="en-US" dirty="0">
                <a:solidFill>
                  <a:schemeClr val="bg1"/>
                </a:solidFill>
              </a:rPr>
              <a:t>Solar radiation is used in ecosystems to heat the atmosphere and to evapo­rate and transpire water into the atmosphere. Sunlight is also necessary for photosynthesis. Photosynthesis provides the energy for plant growth and me­tabolism, and the organic food for other forms of life. </a:t>
            </a:r>
            <a:endParaRPr lang="en-IN" dirty="0">
              <a:solidFill>
                <a:schemeClr val="bg1"/>
              </a:solidFill>
            </a:endParaRPr>
          </a:p>
          <a:p>
            <a:endParaRPr lang="en-IN" dirty="0">
              <a:solidFill>
                <a:schemeClr val="bg1"/>
              </a:solidFill>
            </a:endParaRPr>
          </a:p>
          <a:p>
            <a:endParaRPr lang="en-IN" dirty="0"/>
          </a:p>
        </p:txBody>
      </p:sp>
    </p:spTree>
    <p:extLst>
      <p:ext uri="{BB962C8B-B14F-4D97-AF65-F5344CB8AC3E}">
        <p14:creationId xmlns:p14="http://schemas.microsoft.com/office/powerpoint/2010/main" val="2294994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4376</Words>
  <Application>Microsoft Office PowerPoint</Application>
  <PresentationFormat>On-screen Show (4:3)</PresentationFormat>
  <Paragraphs>247</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ECOSYSTEM</vt:lpstr>
      <vt:lpstr> Concept of an Ecosystem:  </vt:lpstr>
      <vt:lpstr> An ecosystem is, therefore, defined as- </vt:lpstr>
      <vt:lpstr> Structure and Function of an Ecosystem:  </vt:lpstr>
      <vt:lpstr> (1) Abiotic Components:  </vt:lpstr>
      <vt:lpstr>Abiotic components are mainly of two types</vt:lpstr>
      <vt:lpstr>The functions of important factors in abiotic components are </vt:lpstr>
      <vt:lpstr>Cont. </vt:lpstr>
      <vt:lpstr>Cont.</vt:lpstr>
      <vt:lpstr>Cont.</vt:lpstr>
      <vt:lpstr> (2) Biotic Components</vt:lpstr>
      <vt:lpstr> On the basis of their role in the ecosystem the biotic components can be classi­fied into three main groups:  </vt:lpstr>
      <vt:lpstr> (A) Producers:  </vt:lpstr>
      <vt:lpstr> (B) Consumers:  </vt:lpstr>
      <vt:lpstr>  The consumers are of four types, namely:   </vt:lpstr>
      <vt:lpstr> (a) Primary Consumers or First Order Consumers or Herbivores:  </vt:lpstr>
      <vt:lpstr> (b) Secondary Consumers or Second Order Consumers or Primary Carnivores:  </vt:lpstr>
      <vt:lpstr> (c) Tertiary Consumers or Third Order Consumers:  </vt:lpstr>
      <vt:lpstr> (d) Quaternary Consumers or Fourth Order Consumers or Omnivores</vt:lpstr>
      <vt:lpstr> (C) Decomposers or Reducers:  </vt:lpstr>
      <vt:lpstr> Cont. </vt:lpstr>
      <vt:lpstr> Energy Flow In Ecosystem</vt:lpstr>
      <vt:lpstr> Cont.  </vt:lpstr>
      <vt:lpstr>Cont. </vt:lpstr>
      <vt:lpstr> Cont.  </vt:lpstr>
      <vt:lpstr>The Water Cycle</vt:lpstr>
      <vt:lpstr>Cont. </vt:lpstr>
      <vt:lpstr>PowerPoint Presentation</vt:lpstr>
      <vt:lpstr> The Carbon cycle </vt:lpstr>
      <vt:lpstr>Cont.</vt:lpstr>
      <vt:lpstr> Cont.</vt:lpstr>
      <vt:lpstr>PowerPoint Presentation</vt:lpstr>
      <vt:lpstr>The Nitrogen Cycle</vt:lpstr>
      <vt:lpstr>Cont. </vt:lpstr>
      <vt:lpstr> Cont. </vt:lpstr>
      <vt:lpstr> </vt:lpstr>
      <vt:lpstr>Oxygen Cycle</vt:lpstr>
      <vt:lpstr> Cont. </vt:lpstr>
      <vt:lpstr> </vt:lpstr>
      <vt:lpstr>  The Energy Cycle  </vt:lpstr>
      <vt:lpstr> Cont. </vt:lpstr>
      <vt:lpstr> Cont. </vt:lpstr>
      <vt:lpstr>Energy Pyramid</vt:lpstr>
      <vt:lpstr> Cont. </vt:lpstr>
      <vt:lpstr> </vt:lpstr>
      <vt:lpstr> Integration of cycles in Nature </vt:lpstr>
      <vt:lpstr> ECOLOGICAL SUCCESSION </vt:lpstr>
      <vt:lpstr> Cont. </vt:lpstr>
      <vt:lpstr> </vt:lpstr>
      <vt:lpstr>  Cont.  </vt:lpstr>
      <vt:lpstr>FOOD CHAINS, FOOD WEBS AND ECOLOGICAL PYRAMIDS</vt:lpstr>
      <vt:lpstr>  The food chains  </vt:lpstr>
      <vt:lpstr> Cont. </vt:lpstr>
      <vt:lpstr> The food webs </vt:lpstr>
      <vt:lpstr>The ecological pyramids</vt:lpstr>
      <vt:lpstr>  Types of Ecosystems-   </vt:lpstr>
      <vt:lpstr>  Forest ecosystem</vt:lpstr>
      <vt:lpstr>  The forest ecosystem has two parts:  </vt:lpstr>
      <vt:lpstr> The non-living or abiotic aspects of the forest:</vt:lpstr>
      <vt:lpstr> The living or the biotic aspects of the forest: </vt:lpstr>
      <vt:lpstr> Cont. </vt:lpstr>
      <vt:lpstr> Cont. </vt:lpstr>
      <vt:lpstr> Forest types in India:</vt:lpstr>
      <vt:lpstr> Forest utilisation</vt:lpstr>
      <vt:lpstr>  Indirect uses of forest products  </vt:lpstr>
      <vt:lpstr>  Grassland ecosystems  </vt:lpstr>
      <vt:lpstr>  What is a grassland ecosystem?  </vt:lpstr>
      <vt:lpstr> Grassland Types in India:  </vt:lpstr>
      <vt:lpstr> How are grasslands used? </vt:lpstr>
      <vt:lpstr> Desert ecosystem </vt:lpstr>
      <vt:lpstr>  What is a desert or a semi-arid ecosystem?  </vt:lpstr>
      <vt:lpstr>  Aquatic ecosystems </vt:lpstr>
      <vt:lpstr> Cont. </vt:lpstr>
      <vt:lpstr> What is an aquatic ecosystem? </vt:lpstr>
      <vt:lpstr> Aquatic ecosystems</vt:lpstr>
      <vt:lpstr>  Cont.  </vt:lpstr>
      <vt:lpstr> What are the threats to aquatic ecosystems? </vt:lpstr>
      <vt:lpstr> Cont. </vt:lpstr>
      <vt:lpstr> Cont.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Kavita Verma</dc:creator>
  <cp:lastModifiedBy>Kavita Verma</cp:lastModifiedBy>
  <cp:revision>85</cp:revision>
  <dcterms:created xsi:type="dcterms:W3CDTF">2015-12-09T05:33:53Z</dcterms:created>
  <dcterms:modified xsi:type="dcterms:W3CDTF">2015-12-10T07:16:15Z</dcterms:modified>
</cp:coreProperties>
</file>