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9" r:id="rId9"/>
    <p:sldId id="263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300" r:id="rId20"/>
    <p:sldId id="301" r:id="rId21"/>
    <p:sldId id="296" r:id="rId22"/>
    <p:sldId id="297" r:id="rId23"/>
    <p:sldId id="268" r:id="rId24"/>
    <p:sldId id="283" r:id="rId25"/>
    <p:sldId id="284" r:id="rId26"/>
    <p:sldId id="269" r:id="rId27"/>
    <p:sldId id="298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2758" autoAdjust="0"/>
    <p:restoredTop sz="93250" autoAdjust="0"/>
  </p:normalViewPr>
  <p:slideViewPr>
    <p:cSldViewPr>
      <p:cViewPr>
        <p:scale>
          <a:sx n="87" d="100"/>
          <a:sy n="87" d="100"/>
        </p:scale>
        <p:origin x="-63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en-IN"/>
            </a:pPr>
            <a:r>
              <a:rPr lang="en-US" smtClean="0"/>
              <a:t>Scale</a:t>
            </a:r>
            <a:endParaRPr lang="en-US" dirty="0"/>
          </a:p>
        </c:rich>
      </c:tx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</c:dPt>
          <c:dPt>
            <c:idx val="1"/>
          </c:dPt>
          <c:dPt>
            <c:idx val="2"/>
          </c:dPt>
          <c:dPt>
            <c:idx val="3"/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lang="en-IN"/>
                </a:pPr>
                <a:endParaRPr lang="en-US"/>
              </a:p>
            </c:txPr>
            <c:showPercent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2"/>
                <c:pt idx="0">
                  <c:v>High Adherence(0-2)</c:v>
                </c:pt>
                <c:pt idx="1">
                  <c:v>Poor Adherence(&gt;2)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0.29000000000000004</c:v>
                </c:pt>
                <c:pt idx="1">
                  <c:v>0.71000000000000008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txPr>
        <a:bodyPr rot="0" vert="horz"/>
        <a:lstStyle/>
        <a:p>
          <a:pPr>
            <a:defRPr lang="en-IN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692696"/>
            <a:ext cx="6696744" cy="2088232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</a:rPr>
              <a:t>  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JOURNAL</a:t>
            </a:r>
            <a:r>
              <a:rPr lang="en-US" sz="5400" dirty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 CLUB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    PRESENTATION</a:t>
            </a:r>
            <a:r>
              <a:rPr lang="en-IN" sz="54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 </a:t>
            </a:r>
            <a:br>
              <a:rPr lang="en-IN" sz="54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</a:br>
            <a:r>
              <a:rPr lang="en-IN" sz="5400" dirty="0" smtClean="0">
                <a:latin typeface="Algerian" pitchFamily="82" charset="0"/>
              </a:rPr>
              <a:t>  </a:t>
            </a:r>
            <a:r>
              <a:rPr lang="en-IN" sz="4400" dirty="0" smtClean="0">
                <a:latin typeface="Algerian" pitchFamily="82" charset="0"/>
              </a:rPr>
              <a:t>on</a:t>
            </a:r>
            <a:r>
              <a:rPr lang="en-IN" sz="5400" dirty="0" smtClean="0">
                <a:latin typeface="Algerian" pitchFamily="82" charset="0"/>
              </a:rPr>
              <a:t> </a:t>
            </a:r>
            <a:endParaRPr lang="en-IN" sz="54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25144"/>
            <a:ext cx="9144000" cy="1296144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IN" dirty="0" smtClean="0"/>
              <a:t>  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                                      </a:t>
            </a:r>
            <a:r>
              <a:rPr lang="en-US" sz="4000" dirty="0">
                <a:solidFill>
                  <a:srgbClr val="0070C0"/>
                </a:solidFill>
              </a:rPr>
              <a:t>	</a:t>
            </a:r>
            <a:r>
              <a:rPr lang="en-US" sz="4000" dirty="0" smtClean="0">
                <a:solidFill>
                  <a:srgbClr val="0070C0"/>
                </a:solidFill>
              </a:rPr>
              <a:t>				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Presenter:</a:t>
            </a:r>
            <a:r>
              <a:rPr lang="en-US" sz="4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40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Anjna Kumari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BS18MHNS001</a:t>
            </a:r>
            <a:r>
              <a:rPr lang="en-US" sz="4000" dirty="0" smtClean="0">
                <a:solidFill>
                  <a:srgbClr val="0070C0"/>
                </a:solidFill>
              </a:rPr>
              <a:t>                             </a:t>
            </a:r>
            <a:endParaRPr lang="en-US" sz="4000" dirty="0">
              <a:solidFill>
                <a:srgbClr val="0070C0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                          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115616" y="2967335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Barriers of Drug Adherence among Patients with Epilepsy:  In Tertiary Care Hospital, South India.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34129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Morisky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Medication Adherence Scale (MMAS) was used to assess the adherence pattern to antiepileptic regimen which includes eight items.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MMAS is a standardized 8 item questionnaire with seven Yes/No questions.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yes response scored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 response as Zero</a:t>
            </a: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Tools Used For The Study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842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One question answered on a 5-point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Likert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scale </a:t>
            </a:r>
          </a:p>
          <a:p>
            <a:pPr>
              <a:lnSpc>
                <a:spcPct val="17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Never/Rarely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B: Once in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while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Sometimes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Usually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E: All the time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B-E response were scored as 1(one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(Never/Rarely) response scored as zero as per tool.</a:t>
            </a: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71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According to the scoring system for the MMAS,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 = High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adherence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 to 2 = Medium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adherence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more than 2 = Low adherence.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Patients who had a score of 0 to 2 were considered adherent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more than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non-adherent.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Scoring And Interpretation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79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Assessment of the Patient related factors such as lifestyle, social support and patient prescriber relationship was done with the help of Rating Scale.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Assessment of the Behavioral factors such as knowledge, belief and attitude was assessed by using self-prepared questionnaire consisting of 30 questions</a:t>
            </a:r>
            <a:r>
              <a:rPr lang="en-US" sz="2800" dirty="0"/>
              <a:t>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Interpretation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8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650" y="0"/>
            <a:ext cx="8422821" cy="67791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Table 1:-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Socio Demographic Variables N=100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9192616"/>
              </p:ext>
            </p:extLst>
          </p:nvPr>
        </p:nvGraphicFramePr>
        <p:xfrm>
          <a:off x="35496" y="980727"/>
          <a:ext cx="9001000" cy="587727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1065"/>
                <a:gridCol w="4924079"/>
                <a:gridCol w="2975856"/>
              </a:tblGrid>
              <a:tr h="36733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Variables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N(%)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134687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Age (years)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&lt;35                                  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35-50                                  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&gt;50                                      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Age* (years)                                                 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47(47)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46(46)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07(7)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35.17 (9.72) 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857102">
                <a:tc>
                  <a:txBody>
                    <a:bodyPr/>
                    <a:lstStyle/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Sex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Male                                 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Female</a:t>
                      </a:r>
                      <a:endParaRPr lang="en-US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48(48)</a:t>
                      </a: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52(52)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110198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Education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No formal education    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Primary and Secondary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Diploma, Graduate, PG                            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65(65)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31(31)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4(4) </a:t>
                      </a:r>
                    </a:p>
                  </a:txBody>
                  <a:tcPr marL="68580" marR="68580"/>
                </a:tc>
              </a:tr>
              <a:tr h="85710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Occupation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Employed                   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Unemployed                                              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63(63) 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37(37) </a:t>
                      </a:r>
                    </a:p>
                  </a:txBody>
                  <a:tcPr marL="68580" marR="68580"/>
                </a:tc>
              </a:tr>
              <a:tr h="134687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Marital Status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Single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Married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Widow/Widower           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Divorced                                                        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30(30)</a:t>
                      </a: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68(68)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2(2)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0(0) 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9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7094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Table 1:-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Socio Demographic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Variables N=100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7271387"/>
              </p:ext>
            </p:extLst>
          </p:nvPr>
        </p:nvGraphicFramePr>
        <p:xfrm>
          <a:off x="2" y="911173"/>
          <a:ext cx="9143999" cy="582155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13754"/>
                <a:gridCol w="3982245"/>
                <a:gridCol w="3048000"/>
              </a:tblGrid>
              <a:tr h="47776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N(%)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86711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Income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&lt;2500 (BPL)                              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&gt;2500 (APL)                                              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69(69)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31(31)</a:t>
                      </a:r>
                    </a:p>
                  </a:txBody>
                  <a:tcPr marL="68580" marR="68580"/>
                </a:tc>
              </a:tr>
              <a:tr h="111221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Religion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Hindu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Muslim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Christian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95(95)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4(4)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1(1)</a:t>
                      </a:r>
                    </a:p>
                  </a:txBody>
                  <a:tcPr marL="68580" marR="68580"/>
                </a:tc>
              </a:tr>
              <a:tr h="85670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Domicile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Rural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Urban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90(90)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10(10) 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810573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Type of family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Nuclear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Joint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84(84)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16(16) </a:t>
                      </a:r>
                    </a:p>
                  </a:txBody>
                  <a:tcPr marL="68580" marR="68580"/>
                </a:tc>
              </a:tr>
              <a:tr h="1564263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Source of information regarding epilepsy</a:t>
                      </a: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TV/Radio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Newspaper/Magazine 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Family and friends  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Health professional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22(22)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11(11)  </a:t>
                      </a:r>
                    </a:p>
                    <a:p>
                      <a:r>
                        <a:rPr lang="en-US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38(38)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29(29)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892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1" y="136479"/>
            <a:ext cx="8718827" cy="982639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Table 2. Distribution of epilepsy patients in relation to different clinical factors (N=100)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74823296"/>
              </p:ext>
            </p:extLst>
          </p:nvPr>
        </p:nvGraphicFramePr>
        <p:xfrm>
          <a:off x="34369" y="1149818"/>
          <a:ext cx="8935872" cy="570818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76864"/>
                <a:gridCol w="4580384"/>
                <a:gridCol w="2978624"/>
              </a:tblGrid>
              <a:tr h="37778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N(%)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89723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Type of epilepsy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Partial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Generalized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 (52) </a:t>
                      </a:r>
                    </a:p>
                    <a:p>
                      <a:pPr algn="ctr"/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48(48) 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196761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 of epilepsy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&gt;5 years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5-10 years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11-20 years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20 years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Mean age of onset*(years)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Mean duration of epilepsy* (years) 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58(58) </a:t>
                      </a:r>
                    </a:p>
                    <a:p>
                      <a:pPr algn="ctr"/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26(26)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12(12)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4(4)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17.13 (3)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6.16(1) </a:t>
                      </a:r>
                    </a:p>
                  </a:txBody>
                  <a:tcPr marL="68580" marR="68580"/>
                </a:tc>
              </a:tr>
              <a:tr h="84654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Presence of at least one seizure episodes last year 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Yes 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94(94)</a:t>
                      </a:r>
                    </a:p>
                  </a:txBody>
                  <a:tcPr marL="68580" marR="68580"/>
                </a:tc>
              </a:tr>
              <a:tr h="161900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 of seizure/year 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No seizure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&lt;12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&gt;12 </a:t>
                      </a:r>
                    </a:p>
                    <a:p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Mean frequency of seizures*/year 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6(6)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83(83)</a:t>
                      </a: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11(11)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7.25(2) 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58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08012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Table2:-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Distribution of epilepsy patients in relation to different clinical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factors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(N=100)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9815789"/>
              </p:ext>
            </p:extLst>
          </p:nvPr>
        </p:nvGraphicFramePr>
        <p:xfrm>
          <a:off x="0" y="885580"/>
          <a:ext cx="9138096" cy="57388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14531"/>
                <a:gridCol w="3677533"/>
                <a:gridCol w="304603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Sr.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Variables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N(%)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76852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Co-morbidity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9(9)</a:t>
                      </a: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125445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Complexity of treatment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Monotherapy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Polytherapy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49(49)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51(51) 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14272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Medication frequency 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Twice daily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Thrice daily 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At bed time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27(27)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67(67)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6(6)  </a:t>
                      </a:r>
                    </a:p>
                  </a:txBody>
                  <a:tcPr marL="68580" marR="68580"/>
                </a:tc>
              </a:tr>
              <a:tr h="91549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Side effects 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Yes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41(41) 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1007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Family history  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26(26)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363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10" y="239152"/>
            <a:ext cx="8816777" cy="1153551"/>
          </a:xfrm>
        </p:spPr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Fig.1 Distribution of Epilepsy Patients In Relation To Adherence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765765"/>
              </p:ext>
            </p:extLst>
          </p:nvPr>
        </p:nvGraphicFramePr>
        <p:xfrm>
          <a:off x="179512" y="1556792"/>
          <a:ext cx="883532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479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213889"/>
              </p:ext>
            </p:extLst>
          </p:nvPr>
        </p:nvGraphicFramePr>
        <p:xfrm>
          <a:off x="107504" y="1417637"/>
          <a:ext cx="9036496" cy="5440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027"/>
                <a:gridCol w="2823775"/>
                <a:gridCol w="1792898"/>
                <a:gridCol w="1792898"/>
                <a:gridCol w="1792898"/>
              </a:tblGrid>
              <a:tr h="412688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S.No</a:t>
                      </a:r>
                      <a:r>
                        <a:rPr lang="en-IN" dirty="0" smtClean="0"/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Variable</a:t>
                      </a:r>
                      <a:r>
                        <a:rPr lang="en-IN" baseline="0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      Status of adherence 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p$</a:t>
                      </a:r>
                      <a:endParaRPr lang="en-IN" dirty="0"/>
                    </a:p>
                  </a:txBody>
                  <a:tcPr/>
                </a:tc>
              </a:tr>
              <a:tr h="1003968">
                <a:tc gridSpan="2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High</a:t>
                      </a:r>
                      <a:r>
                        <a:rPr lang="en-IN" baseline="0" dirty="0" smtClean="0"/>
                        <a:t> drug </a:t>
                      </a:r>
                    </a:p>
                    <a:p>
                      <a:r>
                        <a:rPr lang="en-IN" baseline="0" dirty="0" smtClean="0"/>
                        <a:t>Adherence  </a:t>
                      </a:r>
                    </a:p>
                    <a:p>
                      <a:r>
                        <a:rPr lang="en-IN" baseline="0" dirty="0" smtClean="0"/>
                        <a:t>(n=29) 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Poor Adherence </a:t>
                      </a:r>
                    </a:p>
                    <a:p>
                      <a:r>
                        <a:rPr lang="en-IN" dirty="0" smtClean="0"/>
                        <a:t>(n=71)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341236">
                <a:tc>
                  <a:txBody>
                    <a:bodyPr/>
                    <a:lstStyle/>
                    <a:p>
                      <a:r>
                        <a:rPr lang="en-IN" dirty="0" smtClean="0"/>
                        <a:t>1.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epilepsy   </a:t>
                      </a:r>
                    </a:p>
                    <a:p>
                      <a:r>
                        <a:rPr lang="en-US" dirty="0" smtClean="0"/>
                        <a:t>Partial </a:t>
                      </a:r>
                    </a:p>
                    <a:p>
                      <a:r>
                        <a:rPr lang="en-US" dirty="0" smtClean="0"/>
                        <a:t>Generalized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15(51.7) </a:t>
                      </a:r>
                    </a:p>
                    <a:p>
                      <a:r>
                        <a:rPr lang="en-IN" dirty="0" smtClean="0"/>
                        <a:t>14(48.3)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37(52.1)</a:t>
                      </a:r>
                    </a:p>
                    <a:p>
                      <a:r>
                        <a:rPr lang="en-IN" dirty="0" smtClean="0"/>
                        <a:t>34(47.9)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0.57</a:t>
                      </a:r>
                      <a:endParaRPr lang="en-IN" dirty="0"/>
                    </a:p>
                  </a:txBody>
                  <a:tcPr/>
                </a:tc>
              </a:tr>
              <a:tr h="1341236">
                <a:tc>
                  <a:txBody>
                    <a:bodyPr/>
                    <a:lstStyle/>
                    <a:p>
                      <a:r>
                        <a:rPr lang="en-IN" dirty="0" smtClean="0"/>
                        <a:t>2.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Presence of seizure last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year</a:t>
                      </a:r>
                    </a:p>
                    <a:p>
                      <a:r>
                        <a:rPr lang="en-US" dirty="0" smtClean="0"/>
                        <a:t>Yes</a:t>
                      </a:r>
                    </a:p>
                    <a:p>
                      <a:r>
                        <a:rPr lang="en-US" dirty="0" smtClean="0"/>
                        <a:t>No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24(82.8)</a:t>
                      </a:r>
                    </a:p>
                    <a:p>
                      <a:r>
                        <a:rPr lang="en-IN" dirty="0" smtClean="0"/>
                        <a:t>5(17.2)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70(98.6)</a:t>
                      </a:r>
                    </a:p>
                    <a:p>
                      <a:r>
                        <a:rPr lang="en-IN" dirty="0" smtClean="0"/>
                        <a:t>1(1.4)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o.oo7*</a:t>
                      </a:r>
                      <a:endParaRPr lang="en-IN" dirty="0"/>
                    </a:p>
                  </a:txBody>
                  <a:tcPr/>
                </a:tc>
              </a:tr>
              <a:tr h="1341236">
                <a:tc>
                  <a:txBody>
                    <a:bodyPr/>
                    <a:lstStyle/>
                    <a:p>
                      <a:r>
                        <a:rPr lang="en-IN" dirty="0" smtClean="0"/>
                        <a:t>3.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Co-morbidity</a:t>
                      </a:r>
                    </a:p>
                    <a:p>
                      <a:r>
                        <a:rPr lang="en-US" dirty="0" smtClean="0"/>
                        <a:t>Yes </a:t>
                      </a:r>
                    </a:p>
                    <a:p>
                      <a:r>
                        <a:rPr lang="en-US" dirty="0" smtClean="0"/>
                        <a:t>No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2(6.9)</a:t>
                      </a:r>
                    </a:p>
                    <a:p>
                      <a:r>
                        <a:rPr lang="en-IN" dirty="0" smtClean="0"/>
                        <a:t>27(93.1)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7(9.9)</a:t>
                      </a:r>
                    </a:p>
                    <a:p>
                      <a:r>
                        <a:rPr lang="en-IN" dirty="0" smtClean="0"/>
                        <a:t>64(90.1)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0.28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2899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Table 3:- Association Of Status Of Adherence with Clinical Variable N=100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54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IN" b="1" dirty="0"/>
          </a:p>
          <a:p>
            <a:pPr marL="109728" indent="0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Barriers of Drug Adherence among Patients with Epilepsy:  In Tertiary Care Hospital, South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India.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>
                <a:latin typeface="Times New Roman" pitchFamily="18" charset="0"/>
                <a:cs typeface="Times New Roman" pitchFamily="18" charset="0"/>
              </a:rPr>
            </a:br>
            <a:endParaRPr lang="en-US" sz="41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Author Name: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Ancy M Das , Lakshmi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Ramaoorthy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Sunil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Narayan,Vaibhav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Wadwekar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Journal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Name: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Journal of Caring Sciences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Dec.2018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Website: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http://journals.tbzmed.ac.ir/JCS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1393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07942694"/>
              </p:ext>
            </p:extLst>
          </p:nvPr>
        </p:nvGraphicFramePr>
        <p:xfrm>
          <a:off x="2" y="836711"/>
          <a:ext cx="9143998" cy="5904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949"/>
                <a:gridCol w="2857368"/>
                <a:gridCol w="1814227"/>
                <a:gridCol w="1814227"/>
                <a:gridCol w="1814227"/>
              </a:tblGrid>
              <a:tr h="399895">
                <a:tc>
                  <a:txBody>
                    <a:bodyPr/>
                    <a:lstStyle/>
                    <a:p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S.No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Status of adherence 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p$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9737">
                <a:tc gridSpan="2">
                  <a:txBody>
                    <a:bodyPr/>
                    <a:lstStyle/>
                    <a:p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High</a:t>
                      </a:r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drug </a:t>
                      </a:r>
                    </a:p>
                    <a:p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Adherence  </a:t>
                      </a:r>
                    </a:p>
                    <a:p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(n=29) </a:t>
                      </a:r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Poor Adherence 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(n=71)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9737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Complexity of treatment   Monotherapy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Polytherapy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21(72.4)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8(27.6)</a:t>
                      </a:r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28(39.4)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43(60.6)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0.003*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0090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Medication frequency   Twice daily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Thrice daily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At bed time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18(62.1)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7(24.1)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4(13.8)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9(12.7)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60(84.5)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2(2.8)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0.001*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2194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Side effects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Yes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9(31.0)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20(69.0)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32(45.1)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39(54.9)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0.07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2194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Family history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Yes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9(31.0)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20(69)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17(23.9)</a:t>
                      </a: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54(76.1)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0.15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Table 3:- Association Of Status Of Adherence with Clinical Variable N=100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6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52" y="260648"/>
            <a:ext cx="9073948" cy="129277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Table4:-Comparison </a:t>
            </a:r>
            <a:r>
              <a:rPr lang="en-US" sz="3200" b="1" dirty="0"/>
              <a:t>of status of adherence in relation to the behavioral factors </a:t>
            </a:r>
            <a:r>
              <a:rPr lang="en-US" sz="3200" b="1" dirty="0" smtClean="0"/>
              <a:t>N=100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33" y="1661376"/>
            <a:ext cx="9057067" cy="50871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Variable</a:t>
            </a:r>
            <a:r>
              <a:rPr lang="en-US" sz="2000" dirty="0" smtClean="0"/>
              <a:t>                                    </a:t>
            </a:r>
            <a:r>
              <a:rPr lang="en-US" sz="2000" b="1" dirty="0" smtClean="0"/>
              <a:t>Status </a:t>
            </a:r>
            <a:r>
              <a:rPr lang="en-US" sz="2000" b="1" dirty="0"/>
              <a:t>of adherence </a:t>
            </a:r>
            <a:r>
              <a:rPr lang="en-US" sz="2000" b="1" dirty="0" smtClean="0"/>
              <a:t>                        Statistical </a:t>
            </a:r>
            <a:r>
              <a:rPr lang="en-US" sz="2000" b="1" dirty="0"/>
              <a:t>indicators$ </a:t>
            </a:r>
            <a:endParaRPr lang="en-US" sz="2000" b="1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High </a:t>
            </a:r>
            <a:r>
              <a:rPr lang="en-US" sz="2000" dirty="0"/>
              <a:t>drug adherence</a:t>
            </a:r>
            <a:r>
              <a:rPr lang="en-US" sz="2000" dirty="0" smtClean="0"/>
              <a:t>         Poor </a:t>
            </a:r>
            <a:r>
              <a:rPr lang="en-US" sz="2000" dirty="0"/>
              <a:t>drug adherence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(</a:t>
            </a:r>
            <a:r>
              <a:rPr lang="en-US" sz="2000" dirty="0"/>
              <a:t>n=29) Mean (SD</a:t>
            </a:r>
            <a:r>
              <a:rPr lang="en-US" sz="2000" dirty="0" smtClean="0"/>
              <a:t>)                (</a:t>
            </a:r>
            <a:r>
              <a:rPr lang="en-US" sz="2000" dirty="0"/>
              <a:t>n=71) </a:t>
            </a:r>
            <a:r>
              <a:rPr lang="en-US" sz="2000" dirty="0" smtClean="0"/>
              <a:t>Mean (SD)</a:t>
            </a:r>
          </a:p>
          <a:p>
            <a:pPr marL="0" indent="0">
              <a:buNone/>
            </a:pPr>
            <a:r>
              <a:rPr lang="en-US" sz="2000" dirty="0" smtClean="0"/>
              <a:t>                          </a:t>
            </a:r>
          </a:p>
          <a:p>
            <a:pPr marL="0" indent="0">
              <a:buNone/>
            </a:pPr>
            <a:r>
              <a:rPr lang="en-US" sz="2000" dirty="0" smtClean="0"/>
              <a:t> Lifestyle                         30.03 </a:t>
            </a:r>
            <a:r>
              <a:rPr lang="en-US" sz="2000" dirty="0"/>
              <a:t>(3.94) </a:t>
            </a:r>
            <a:r>
              <a:rPr lang="en-US" sz="2000" dirty="0" smtClean="0"/>
              <a:t>                 25.85 </a:t>
            </a:r>
            <a:r>
              <a:rPr lang="en-US" sz="2000" dirty="0"/>
              <a:t>(3.92) </a:t>
            </a:r>
            <a:r>
              <a:rPr lang="en-US" sz="2000" dirty="0" smtClean="0"/>
              <a:t>                           0.0001</a:t>
            </a:r>
            <a:r>
              <a:rPr lang="en-US" sz="2000" dirty="0"/>
              <a:t>* </a:t>
            </a:r>
          </a:p>
          <a:p>
            <a:pPr marL="0" indent="0">
              <a:buNone/>
            </a:pPr>
            <a:r>
              <a:rPr lang="en-US" sz="2000" dirty="0" smtClean="0"/>
              <a:t>Social </a:t>
            </a:r>
            <a:r>
              <a:rPr lang="en-US" sz="2000" dirty="0"/>
              <a:t>support </a:t>
            </a:r>
            <a:r>
              <a:rPr lang="en-US" sz="2000" dirty="0" smtClean="0"/>
              <a:t>                  8.21 </a:t>
            </a:r>
            <a:r>
              <a:rPr lang="en-US" sz="2000" dirty="0"/>
              <a:t>(1.37) </a:t>
            </a:r>
            <a:r>
              <a:rPr lang="en-US" sz="2000" dirty="0" smtClean="0"/>
              <a:t>                  8.01 </a:t>
            </a:r>
            <a:r>
              <a:rPr lang="en-US" sz="2000" dirty="0"/>
              <a:t>(1.27) </a:t>
            </a:r>
            <a:r>
              <a:rPr lang="en-US" sz="2000" dirty="0" smtClean="0"/>
              <a:t>                                0.5 </a:t>
            </a:r>
          </a:p>
          <a:p>
            <a:pPr marL="0" indent="0">
              <a:buNone/>
            </a:pPr>
            <a:r>
              <a:rPr lang="en-US" sz="2000" dirty="0" smtClean="0"/>
              <a:t>Patient prescriber             13.28 </a:t>
            </a:r>
            <a:r>
              <a:rPr lang="en-US" sz="2000" dirty="0"/>
              <a:t>(1.9) </a:t>
            </a:r>
            <a:r>
              <a:rPr lang="en-US" sz="2000" dirty="0" smtClean="0"/>
              <a:t>                  13.30 </a:t>
            </a:r>
            <a:r>
              <a:rPr lang="en-US" sz="2000" dirty="0"/>
              <a:t>(1.39) </a:t>
            </a:r>
            <a:r>
              <a:rPr lang="en-US" sz="2000" dirty="0" smtClean="0"/>
              <a:t>                              0.95</a:t>
            </a:r>
          </a:p>
          <a:p>
            <a:pPr marL="0" indent="0">
              <a:buNone/>
            </a:pPr>
            <a:r>
              <a:rPr lang="en-US" sz="2000" dirty="0" smtClean="0"/>
              <a:t> relationship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/>
              <a:t>Independent student t- test,*significance at p&lt;0.05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370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69" y="236484"/>
            <a:ext cx="8801656" cy="118241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Table5:-</a:t>
            </a:r>
            <a:r>
              <a:rPr lang="en-US" sz="3600" b="1" dirty="0" smtClean="0"/>
              <a:t>Comparison </a:t>
            </a:r>
            <a:r>
              <a:rPr lang="en-US" sz="3600" b="1" dirty="0"/>
              <a:t>of status of adherence in relation to the patient related factors N=100 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70" y="1844825"/>
            <a:ext cx="8910926" cy="4403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Variable                                   Status </a:t>
            </a:r>
            <a:r>
              <a:rPr lang="en-US" sz="1800" b="1" dirty="0"/>
              <a:t>O</a:t>
            </a:r>
            <a:r>
              <a:rPr lang="en-US" sz="1800" b="1" dirty="0" smtClean="0"/>
              <a:t>f Adherence                                   p$ </a:t>
            </a:r>
          </a:p>
          <a:p>
            <a:pPr marL="0" indent="0">
              <a:buNone/>
            </a:pPr>
            <a:r>
              <a:rPr lang="en-US" sz="1800" dirty="0" smtClean="0"/>
              <a:t>                            High drug  adherence         Poor drug  adherence </a:t>
            </a:r>
          </a:p>
          <a:p>
            <a:pPr marL="0" indent="0">
              <a:buNone/>
            </a:pPr>
            <a:r>
              <a:rPr lang="en-US" sz="1800" dirty="0" smtClean="0"/>
              <a:t>                                (</a:t>
            </a:r>
            <a:r>
              <a:rPr lang="en-US" sz="1800" dirty="0"/>
              <a:t>n=29) Mean (SD)  </a:t>
            </a:r>
            <a:r>
              <a:rPr lang="en-US" sz="1800" dirty="0" smtClean="0"/>
              <a:t>            (</a:t>
            </a:r>
            <a:r>
              <a:rPr lang="en-US" sz="1800" dirty="0"/>
              <a:t>n=71) Mean (SD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dirty="0" smtClean="0"/>
              <a:t>Knowledge                  13.07( </a:t>
            </a:r>
            <a:r>
              <a:rPr lang="en-US" sz="1800" dirty="0"/>
              <a:t>4.32) </a:t>
            </a:r>
            <a:r>
              <a:rPr lang="en-US" sz="1800" dirty="0" smtClean="0"/>
              <a:t>                      8.39 </a:t>
            </a:r>
            <a:r>
              <a:rPr lang="en-US" sz="1800" dirty="0"/>
              <a:t>(3.70</a:t>
            </a:r>
            <a:r>
              <a:rPr lang="en-US" sz="1800" dirty="0" smtClean="0"/>
              <a:t>)             0.0001</a:t>
            </a:r>
            <a:r>
              <a:rPr lang="en-US" sz="1800" dirty="0"/>
              <a:t>*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Belief                            3.79 </a:t>
            </a:r>
            <a:r>
              <a:rPr lang="en-US" sz="1800" dirty="0"/>
              <a:t>(1.82) </a:t>
            </a:r>
            <a:r>
              <a:rPr lang="en-US" sz="1800" dirty="0" smtClean="0"/>
              <a:t>                      3.46 </a:t>
            </a:r>
            <a:r>
              <a:rPr lang="en-US" sz="1800" dirty="0"/>
              <a:t>(1.39) </a:t>
            </a:r>
            <a:r>
              <a:rPr lang="en-US" sz="1800" dirty="0" smtClean="0"/>
              <a:t>                0.33 </a:t>
            </a:r>
          </a:p>
          <a:p>
            <a:pPr marL="0" indent="0">
              <a:buNone/>
            </a:pPr>
            <a:r>
              <a:rPr lang="en-US" sz="1800" dirty="0" smtClean="0"/>
              <a:t>Attitude                        2.76 </a:t>
            </a:r>
            <a:r>
              <a:rPr lang="en-US" sz="1800" dirty="0"/>
              <a:t>(1.40) </a:t>
            </a:r>
            <a:r>
              <a:rPr lang="en-US" sz="1800" dirty="0" smtClean="0"/>
              <a:t>                      2.70 </a:t>
            </a:r>
            <a:r>
              <a:rPr lang="en-US" sz="1800" dirty="0"/>
              <a:t>(</a:t>
            </a:r>
            <a:r>
              <a:rPr lang="en-US" sz="1800" dirty="0" smtClean="0"/>
              <a:t>1.16)                 0.84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$Independent </a:t>
            </a:r>
            <a:r>
              <a:rPr lang="en-US" sz="1800" dirty="0"/>
              <a:t>student t test,*significance at p&lt;0.05 </a:t>
            </a:r>
          </a:p>
        </p:txBody>
      </p:sp>
    </p:spTree>
    <p:extLst>
      <p:ext uri="{BB962C8B-B14F-4D97-AF65-F5344CB8AC3E}">
        <p14:creationId xmlns:p14="http://schemas.microsoft.com/office/powerpoint/2010/main" xmlns="" val="253564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100 patients, majority (71) of patients were not adherent to the antiepileptic treatment.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49 patients were on </a:t>
            </a:r>
            <a:r>
              <a:rPr lang="en-US" sz="2800" dirty="0" err="1"/>
              <a:t>monotherapy</a:t>
            </a:r>
            <a:r>
              <a:rPr lang="en-US" sz="2800" dirty="0"/>
              <a:t> had more adherent, than 51 patient who were on </a:t>
            </a:r>
            <a:r>
              <a:rPr lang="en-US" sz="2800" dirty="0" err="1"/>
              <a:t>polytherapy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It shows that as the number of drugs increases, adherence decreases.</a:t>
            </a:r>
          </a:p>
          <a:p>
            <a:pPr marL="109728" indent="0">
              <a:buNone/>
            </a:pP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Summary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175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IN" dirty="0" smtClean="0"/>
          </a:p>
          <a:p>
            <a:r>
              <a:rPr lang="en-US" dirty="0"/>
              <a:t>Study </a:t>
            </a:r>
            <a:r>
              <a:rPr lang="en-US" dirty="0" smtClean="0"/>
              <a:t> was conducted </a:t>
            </a:r>
            <a:r>
              <a:rPr lang="en-US" dirty="0"/>
              <a:t>only one hospital i.e. Tertiary Care Hospital.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Study was used in 100 epilepsy patients in an Outpatient unit of tertiary care center.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0070C0"/>
                </a:solidFill>
              </a:rPr>
              <a:t>Limitation of the study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6668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Study adopted convenient Sampling, hence the study results may not be generalized in larger extent.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/>
              <a:t>The results were based on patient’s recall of facts which sometime biased. </a:t>
            </a:r>
            <a:endParaRPr lang="en-US" sz="3200" dirty="0" smtClean="0"/>
          </a:p>
          <a:p>
            <a:pPr marL="109728" indent="0">
              <a:buNone/>
            </a:pPr>
            <a:endParaRPr lang="en-US" sz="3200" dirty="0"/>
          </a:p>
          <a:p>
            <a:r>
              <a:rPr lang="en-US" sz="3200" dirty="0"/>
              <a:t>Small sample </a:t>
            </a:r>
            <a:r>
              <a:rPr lang="en-US" sz="3200" dirty="0" smtClean="0"/>
              <a:t>size was used for conducted a study.</a:t>
            </a:r>
            <a:endParaRPr lang="en-US" sz="3200" dirty="0"/>
          </a:p>
          <a:p>
            <a:pPr marL="109728" indent="0">
              <a:buNone/>
            </a:pPr>
            <a:endParaRPr lang="en-IN" sz="3200" dirty="0" smtClean="0"/>
          </a:p>
          <a:p>
            <a:pPr marL="109728" indent="0">
              <a:buNone/>
            </a:pPr>
            <a:endParaRPr lang="en-IN" sz="3200" dirty="0" smtClean="0"/>
          </a:p>
          <a:p>
            <a:endParaRPr lang="en-IN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Drawback of the study  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06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Systematically and orderly planned health information will be very much beneficial for patients with epilepsy.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study adopted convenient Sampling, hence the study results may not be generalized in larger extent.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Also the results were based on patient’s recall of facts which sometime biased. </a:t>
            </a:r>
          </a:p>
          <a:p>
            <a:pPr marL="109728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Conclusion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40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816524"/>
          </a:xfrm>
        </p:spPr>
        <p:txBody>
          <a:bodyPr/>
          <a:lstStyle/>
          <a:p>
            <a:r>
              <a:rPr lang="en-US" dirty="0"/>
              <a:t>References…..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23" y="1269242"/>
            <a:ext cx="8874456" cy="53772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en-US" dirty="0" smtClean="0"/>
              <a:t>. </a:t>
            </a:r>
            <a:r>
              <a:rPr lang="en-US" dirty="0" err="1"/>
              <a:t>Easthall</a:t>
            </a:r>
            <a:r>
              <a:rPr lang="en-US" dirty="0"/>
              <a:t> C, Song F, Bhattacharya D. A meta-analysis of cognitive-based </a:t>
            </a:r>
            <a:r>
              <a:rPr lang="en-US" dirty="0" err="1"/>
              <a:t>behaviour</a:t>
            </a:r>
            <a:r>
              <a:rPr lang="en-US" dirty="0"/>
              <a:t> change techniques as interventions to improve medication adherence. BMJ Open 2013; 3 (8): </a:t>
            </a:r>
            <a:r>
              <a:rPr lang="en-US" dirty="0" err="1"/>
              <a:t>Pii</a:t>
            </a:r>
            <a:r>
              <a:rPr lang="en-US" dirty="0"/>
              <a:t>: e002749. </a:t>
            </a:r>
            <a:r>
              <a:rPr lang="en-US" dirty="0" err="1"/>
              <a:t>doi</a:t>
            </a:r>
            <a:r>
              <a:rPr lang="en-US" dirty="0"/>
              <a:t>: 10.1136/bmjopen-2013002749. 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/>
              <a:t>Jones RM, Butler JA, Thomas VA, </a:t>
            </a:r>
            <a:r>
              <a:rPr lang="en-US" dirty="0" err="1"/>
              <a:t>Peveler</a:t>
            </a:r>
            <a:r>
              <a:rPr lang="en-US" dirty="0"/>
              <a:t> RC, </a:t>
            </a:r>
            <a:r>
              <a:rPr lang="en-US" dirty="0" err="1"/>
              <a:t>Prevett</a:t>
            </a:r>
            <a:r>
              <a:rPr lang="en-US" dirty="0"/>
              <a:t> M. Adherence to treatment in patients with epilepsy: associations with seizure control and illness beliefs. Seizure 2006; 15 (7): 504–8. </a:t>
            </a:r>
            <a:r>
              <a:rPr lang="en-US" dirty="0" smtClean="0"/>
              <a:t>doi:10.1016/j.seizure.2006.06.003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/>
              <a:t>Liu J, Liu Z, Ding H, Yang X. Adherence to treatment and influencing factors in a sample of Chinese epilepsy patients. Epileptic </a:t>
            </a:r>
            <a:r>
              <a:rPr lang="en-US" dirty="0" err="1"/>
              <a:t>Disord</a:t>
            </a:r>
            <a:r>
              <a:rPr lang="en-US" dirty="0"/>
              <a:t> 2013; 15 (3): 289–94. </a:t>
            </a:r>
            <a:r>
              <a:rPr lang="en-US" dirty="0" err="1"/>
              <a:t>doi</a:t>
            </a:r>
            <a:r>
              <a:rPr lang="en-US" dirty="0"/>
              <a:t>: 10. </a:t>
            </a:r>
            <a:r>
              <a:rPr lang="en-US" dirty="0" smtClean="0"/>
              <a:t>1684/epd.2013.0588</a:t>
            </a:r>
          </a:p>
          <a:p>
            <a:pPr marL="0" indent="0">
              <a:buNone/>
            </a:pPr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err="1"/>
              <a:t>Nakhutina</a:t>
            </a:r>
            <a:r>
              <a:rPr lang="en-US" dirty="0"/>
              <a:t> L, Gonzalez JS, Margolis SA, </a:t>
            </a:r>
            <a:r>
              <a:rPr lang="en-US" dirty="0" err="1"/>
              <a:t>Spada</a:t>
            </a:r>
            <a:r>
              <a:rPr lang="en-US" dirty="0"/>
              <a:t> A, Grant A. Adherence to antiepileptic drugs and beliefs about medication among predominantly ethnic minority patients with epilepsy. Epilepsy </a:t>
            </a:r>
            <a:r>
              <a:rPr lang="en-US" dirty="0" err="1"/>
              <a:t>Behav</a:t>
            </a:r>
            <a:r>
              <a:rPr lang="en-US" dirty="0"/>
              <a:t> 2011; 22 (3): </a:t>
            </a:r>
            <a:r>
              <a:rPr lang="en-US" dirty="0" smtClean="0"/>
              <a:t>584–5. </a:t>
            </a:r>
            <a:r>
              <a:rPr lang="en-US" dirty="0" err="1"/>
              <a:t>doi</a:t>
            </a:r>
            <a:r>
              <a:rPr lang="en-US" dirty="0"/>
              <a:t>: 10.1016/</a:t>
            </a:r>
            <a:r>
              <a:rPr lang="en-US" dirty="0" err="1"/>
              <a:t>j.yebeh</a:t>
            </a:r>
            <a:r>
              <a:rPr lang="en-US" dirty="0"/>
              <a:t>. 2011.08.007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 err="1"/>
              <a:t>Beerendrakumar</a:t>
            </a:r>
            <a:r>
              <a:rPr lang="en-US" dirty="0"/>
              <a:t> N, </a:t>
            </a:r>
            <a:r>
              <a:rPr lang="en-US" dirty="0" err="1"/>
              <a:t>Ramamoorthy</a:t>
            </a:r>
            <a:r>
              <a:rPr lang="en-US" dirty="0"/>
              <a:t> L, </a:t>
            </a:r>
            <a:r>
              <a:rPr lang="en-US" dirty="0" err="1"/>
              <a:t>Haridasan</a:t>
            </a:r>
            <a:r>
              <a:rPr lang="en-US" dirty="0"/>
              <a:t> S. Dietary and Fluid Regime Adherence in Chronic Kidney Disease Patients. J Caring Sci. 2018;7(1):17-20. Published 2018 Mar 1. </a:t>
            </a:r>
            <a:r>
              <a:rPr lang="en-US" dirty="0" smtClean="0"/>
              <a:t>doi:10.15171/jcs.2018.003</a:t>
            </a:r>
          </a:p>
          <a:p>
            <a:pPr marL="0" indent="0">
              <a:buNone/>
            </a:pPr>
            <a:r>
              <a:rPr lang="en-US" dirty="0"/>
              <a:t>7</a:t>
            </a:r>
            <a:r>
              <a:rPr lang="en-US" dirty="0" smtClean="0"/>
              <a:t>. </a:t>
            </a:r>
            <a:r>
              <a:rPr lang="en-US" dirty="0" err="1"/>
              <a:t>Gabr</a:t>
            </a:r>
            <a:r>
              <a:rPr lang="en-US" dirty="0"/>
              <a:t> WM, Shams ME. Adherence to medication among outpatient adolescents with epilepsy. Saudi Pharm J 2015; 23 (1): 33-40. </a:t>
            </a:r>
            <a:r>
              <a:rPr lang="en-US" dirty="0" err="1"/>
              <a:t>doi</a:t>
            </a:r>
            <a:r>
              <a:rPr lang="en-US" dirty="0"/>
              <a:t>: 10.1016/</a:t>
            </a:r>
            <a:r>
              <a:rPr lang="en-US" dirty="0" err="1"/>
              <a:t>j.jsps</a:t>
            </a:r>
            <a:r>
              <a:rPr lang="en-US" dirty="0"/>
              <a:t>. 2014. 05. 003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55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0771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55970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Epilepsy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one of the common neurological disorders which is featured by abnormal movement; may occur with or without loss of consciousness.</a:t>
            </a:r>
          </a:p>
          <a:p>
            <a:pPr marL="0" indent="0" algn="just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However, epilepsy is a hidden disorder like an iceberg, and many cases go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unconveyed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7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All over the world, misconceptions, fright and negative public attitudes toward this most prevalent neurological disorder results in discrimination, isolation and widespread social rejection of epileptic patients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There may be more than 40 billion epileptics.</a:t>
            </a: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India, the prevalence rate of epilepsy is 5-10 per 1000 population. </a:t>
            </a: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It's with two major types; generalized or partial.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04248" y="6381328"/>
            <a:ext cx="2304256" cy="432048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0070C0"/>
                </a:solidFill>
              </a:rPr>
              <a:t>Cont.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975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To assess the adherence pattern to antiepileptic regimen, among patients with epilepsy.</a:t>
            </a:r>
          </a:p>
          <a:p>
            <a:pPr algn="just"/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To identify the clinical and patient-related factors contributing as barriers. </a:t>
            </a:r>
          </a:p>
          <a:p>
            <a:pPr marL="0" indent="0">
              <a:buNone/>
            </a:pPr>
            <a:endParaRPr lang="en-US" sz="4000" dirty="0"/>
          </a:p>
          <a:p>
            <a:endParaRPr lang="en-IN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0070C0"/>
                </a:solidFill>
              </a:rPr>
              <a:t>OBJECTIVE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27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Research Approach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Quantitative study</a:t>
            </a:r>
          </a:p>
          <a:p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Research Design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Non 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experimental design(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cross – sectional study)</a:t>
            </a:r>
          </a:p>
          <a:p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Setting 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Tertiary care hospital in South India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Population: Epileptic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patient(18-65years)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/>
          </a:p>
          <a:p>
            <a:pPr marL="109728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endParaRPr lang="en-US" sz="2800" dirty="0"/>
          </a:p>
          <a:p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Methodology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5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Sample Size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100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Epilepsy patient.</a:t>
            </a:r>
          </a:p>
          <a:p>
            <a:pPr marL="109728" indent="0"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Sampling Technique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convenient sampling technique.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33487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lvl="0" indent="0">
              <a:buNone/>
            </a:pPr>
            <a:r>
              <a:rPr lang="en-I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Inclusion Criteria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Patients diagnosed with epilepsy.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Willing to participate and taking antiepileptic medications for at least one year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IN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r>
              <a:rPr lang="en-I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Exclusion Criteria</a:t>
            </a:r>
            <a:r>
              <a:rPr lang="en-I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patients who are below 18 years of age.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Patients who have mental retardation and severe physical impairments.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Who were less than one year of anti-epileptic treatment were excluded from the study. </a:t>
            </a:r>
          </a:p>
          <a:p>
            <a:pPr marL="109728" lvl="0" indent="0">
              <a:buNone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Inclusion &amp; Exclusion Criteria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09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en-IN" sz="3200" dirty="0"/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Sociodemoghraphic data sheet.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Clinical Variable.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Self prepared questioner. (Knowledge, attitude and believe questioner)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MMAS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Morisky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Medication Adherence Scale).</a:t>
            </a:r>
          </a:p>
          <a:p>
            <a:pPr marL="109728" indent="0" algn="just">
              <a:buNone/>
            </a:pPr>
            <a:endParaRPr lang="en-IN" sz="3200" dirty="0" smtClean="0"/>
          </a:p>
          <a:p>
            <a:pPr algn="just"/>
            <a:endParaRPr lang="en-IN" sz="3200" dirty="0"/>
          </a:p>
          <a:p>
            <a:pPr marL="109728" indent="0">
              <a:buNone/>
            </a:pPr>
            <a:endParaRPr lang="en-IN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Tools Used For The Study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7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987</TotalTime>
  <Words>1666</Words>
  <Application>Microsoft Office PowerPoint</Application>
  <PresentationFormat>On-screen Show (4:3)</PresentationFormat>
  <Paragraphs>438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  JOURNAL CLUB    PRESENTATION    on </vt:lpstr>
      <vt:lpstr>Slide 2</vt:lpstr>
      <vt:lpstr>INTRODUCTION</vt:lpstr>
      <vt:lpstr>Cont..</vt:lpstr>
      <vt:lpstr>OBJECTIVE</vt:lpstr>
      <vt:lpstr>Research Methodology</vt:lpstr>
      <vt:lpstr>Slide 7</vt:lpstr>
      <vt:lpstr>Inclusion &amp; Exclusion Criteria</vt:lpstr>
      <vt:lpstr>Tools Used For The Study</vt:lpstr>
      <vt:lpstr>Tools Used For The Study</vt:lpstr>
      <vt:lpstr>Slide 11</vt:lpstr>
      <vt:lpstr>Scoring And Interpretation</vt:lpstr>
      <vt:lpstr>Interpretation</vt:lpstr>
      <vt:lpstr>Table 1:- Socio Demographic Variables N=100</vt:lpstr>
      <vt:lpstr>Table 1:- Socio Demographic Variables N=100</vt:lpstr>
      <vt:lpstr>Table 2. Distribution of epilepsy patients in relation to different clinical factors (N=100)</vt:lpstr>
      <vt:lpstr>Table2:- Distribution of epilepsy patients in relation to different clinical factors (N=100) </vt:lpstr>
      <vt:lpstr>Fig.1 Distribution of Epilepsy Patients In Relation To Adherence</vt:lpstr>
      <vt:lpstr>Table 3:- Association Of Status Of Adherence with Clinical Variable N=100</vt:lpstr>
      <vt:lpstr>Table 3:- Association Of Status Of Adherence with Clinical Variable N=100</vt:lpstr>
      <vt:lpstr>Table4:-Comparison of status of adherence in relation to the behavioral factors N=100 </vt:lpstr>
      <vt:lpstr>Table5:-Comparison of status of adherence in relation to the patient related factors N=100  </vt:lpstr>
      <vt:lpstr>Summary </vt:lpstr>
      <vt:lpstr>Limitation of the study</vt:lpstr>
      <vt:lpstr>Drawback of the study  </vt:lpstr>
      <vt:lpstr>Conclusion</vt:lpstr>
      <vt:lpstr>References…..</vt:lpstr>
      <vt:lpstr>Slide 28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187</cp:revision>
  <dcterms:created xsi:type="dcterms:W3CDTF">2014-07-23T09:44:45Z</dcterms:created>
  <dcterms:modified xsi:type="dcterms:W3CDTF">2020-04-21T07:34:01Z</dcterms:modified>
</cp:coreProperties>
</file>