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257" r:id="rId3"/>
    <p:sldId id="258" r:id="rId4"/>
    <p:sldId id="259" r:id="rId5"/>
    <p:sldId id="260" r:id="rId6"/>
    <p:sldId id="261" r:id="rId7"/>
    <p:sldId id="262" r:id="rId8"/>
    <p:sldId id="263" r:id="rId9"/>
    <p:sldId id="275" r:id="rId10"/>
    <p:sldId id="264" r:id="rId11"/>
    <p:sldId id="266" r:id="rId12"/>
    <p:sldId id="267" r:id="rId13"/>
    <p:sldId id="268" r:id="rId14"/>
    <p:sldId id="269" r:id="rId15"/>
    <p:sldId id="270" r:id="rId16"/>
    <p:sldId id="271" r:id="rId17"/>
    <p:sldId id="279" r:id="rId18"/>
    <p:sldId id="272" r:id="rId19"/>
    <p:sldId id="276" r:id="rId20"/>
    <p:sldId id="277" r:id="rId21"/>
    <p:sldId id="278" r:id="rId22"/>
    <p:sldId id="273" r:id="rId23"/>
    <p:sldId id="274"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dirty="0"/>
              <a:t>level of </a:t>
            </a:r>
            <a:r>
              <a:rPr lang="en-US" dirty="0" smtClean="0"/>
              <a:t>knowledge</a:t>
            </a:r>
            <a:endParaRPr lang="en-US" dirty="0"/>
          </a:p>
        </c:rich>
      </c:tx>
    </c:title>
    <c:plotArea>
      <c:layout/>
      <c:pieChart>
        <c:varyColors val="1"/>
        <c:ser>
          <c:idx val="0"/>
          <c:order val="0"/>
          <c:tx>
            <c:strRef>
              <c:f>Sheet1!$B$1</c:f>
              <c:strCache>
                <c:ptCount val="1"/>
                <c:pt idx="0">
                  <c:v>level of knowledgw</c:v>
                </c:pt>
              </c:strCache>
            </c:strRef>
          </c:tx>
          <c:dPt>
            <c:idx val="1"/>
            <c:explosion val="1"/>
          </c:dPt>
          <c:dLbls>
            <c:showPercent val="1"/>
          </c:dLbls>
          <c:cat>
            <c:strRef>
              <c:f>Sheet1!$A$2:$A$3</c:f>
              <c:strCache>
                <c:ptCount val="2"/>
                <c:pt idx="0">
                  <c:v>inadequate knowledge</c:v>
                </c:pt>
                <c:pt idx="1">
                  <c:v>adequate knowledge</c:v>
                </c:pt>
              </c:strCache>
            </c:strRef>
          </c:cat>
          <c:val>
            <c:numRef>
              <c:f>Sheet1!$B$2:$B$3</c:f>
              <c:numCache>
                <c:formatCode>0%</c:formatCode>
                <c:ptCount val="2"/>
                <c:pt idx="0">
                  <c:v>4.0000000000000036E-2</c:v>
                </c:pt>
                <c:pt idx="1">
                  <c:v>0.96000000000000041</c:v>
                </c:pt>
              </c:numCache>
            </c:numRef>
          </c:val>
        </c:ser>
        <c:dLbls>
          <c:showPercent val="1"/>
        </c:dLbls>
        <c:firstSliceAng val="0"/>
      </c:pieChart>
    </c:plotArea>
    <c:legend>
      <c:legendPos val="t"/>
      <c:layout>
        <c:manualLayout>
          <c:xMode val="edge"/>
          <c:yMode val="edge"/>
          <c:x val="0.19212025042170333"/>
          <c:y val="0.10595238095238096"/>
          <c:w val="0.58019641702280911"/>
          <c:h val="7.0545556805399326E-2"/>
        </c:manualLayout>
      </c:layout>
    </c:legend>
    <c:plotVisOnly val="1"/>
  </c:chart>
  <c:txPr>
    <a:bodyPr/>
    <a:lstStyle/>
    <a:p>
      <a:pPr>
        <a:defRPr sz="1800"/>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7C6374-1FBC-4CD1-8148-5CB7842B9714}" type="datetimeFigureOut">
              <a:rPr lang="en-US" smtClean="0"/>
              <a:pPr/>
              <a:t>4/21/2020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C519C0-A79C-4243-BD49-8F36575F86A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CC519C0-A79C-4243-BD49-8F36575F86A1}"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CC519C0-A79C-4243-BD49-8F36575F86A1}"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99DE3FC5-4D63-4C9B-A4A0-43AF90B48E8B}" type="datetimeFigureOut">
              <a:rPr lang="en-US" smtClean="0"/>
              <a:pPr/>
              <a:t>4/21/2020</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4337F4BD-DE07-4E4E-96FE-4AFE585C0E20}"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9DE3FC5-4D63-4C9B-A4A0-43AF90B48E8B}" type="datetimeFigureOut">
              <a:rPr lang="en-US" smtClean="0"/>
              <a:pPr/>
              <a:t>4/21/2020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337F4BD-DE07-4E4E-96FE-4AFE585C0E2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9DE3FC5-4D63-4C9B-A4A0-43AF90B48E8B}" type="datetimeFigureOut">
              <a:rPr lang="en-US" smtClean="0"/>
              <a:pPr/>
              <a:t>4/21/2020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337F4BD-DE07-4E4E-96FE-4AFE585C0E2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9DE3FC5-4D63-4C9B-A4A0-43AF90B48E8B}" type="datetimeFigureOut">
              <a:rPr lang="en-US" smtClean="0"/>
              <a:pPr/>
              <a:t>4/21/2020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337F4BD-DE07-4E4E-96FE-4AFE585C0E2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9DE3FC5-4D63-4C9B-A4A0-43AF90B48E8B}" type="datetimeFigureOut">
              <a:rPr lang="en-US" smtClean="0"/>
              <a:pPr/>
              <a:t>4/21/2020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337F4BD-DE07-4E4E-96FE-4AFE585C0E20}"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9DE3FC5-4D63-4C9B-A4A0-43AF90B48E8B}" type="datetimeFigureOut">
              <a:rPr lang="en-US" smtClean="0"/>
              <a:pPr/>
              <a:t>4/21/2020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337F4BD-DE07-4E4E-96FE-4AFE585C0E2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9DE3FC5-4D63-4C9B-A4A0-43AF90B48E8B}" type="datetimeFigureOut">
              <a:rPr lang="en-US" smtClean="0"/>
              <a:pPr/>
              <a:t>4/21/2020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337F4BD-DE07-4E4E-96FE-4AFE585C0E2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9DE3FC5-4D63-4C9B-A4A0-43AF90B48E8B}" type="datetimeFigureOut">
              <a:rPr lang="en-US" smtClean="0"/>
              <a:pPr/>
              <a:t>4/21/2020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337F4BD-DE07-4E4E-96FE-4AFE585C0E2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99DE3FC5-4D63-4C9B-A4A0-43AF90B48E8B}" type="datetimeFigureOut">
              <a:rPr lang="en-US" smtClean="0"/>
              <a:pPr/>
              <a:t>4/21/2020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337F4BD-DE07-4E4E-96FE-4AFE585C0E20}"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9DE3FC5-4D63-4C9B-A4A0-43AF90B48E8B}" type="datetimeFigureOut">
              <a:rPr lang="en-US" smtClean="0"/>
              <a:pPr/>
              <a:t>4/21/2020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337F4BD-DE07-4E4E-96FE-4AFE585C0E2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99DE3FC5-4D63-4C9B-A4A0-43AF90B48E8B}" type="datetimeFigureOut">
              <a:rPr lang="en-US" smtClean="0"/>
              <a:pPr/>
              <a:t>4/21/2020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337F4BD-DE07-4E4E-96FE-4AFE585C0E20}"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99DE3FC5-4D63-4C9B-A4A0-43AF90B48E8B}" type="datetimeFigureOut">
              <a:rPr lang="en-US" smtClean="0"/>
              <a:pPr/>
              <a:t>4/21/2020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4337F4BD-DE07-4E4E-96FE-4AFE585C0E20}"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381000"/>
            <a:ext cx="6324600" cy="1773702"/>
          </a:xfrm>
        </p:spPr>
        <p:txBody>
          <a:bodyPr>
            <a:noAutofit/>
          </a:bodyPr>
          <a:lstStyle/>
          <a:p>
            <a:r>
              <a:rPr lang="en-US" sz="6600" dirty="0" smtClean="0">
                <a:solidFill>
                  <a:schemeClr val="accent5"/>
                </a:solidFill>
                <a:latin typeface="Algerian" pitchFamily="82" charset="0"/>
              </a:rPr>
              <a:t>JOURNAL CLUB                     PRESENTATION</a:t>
            </a:r>
            <a:r>
              <a:rPr lang="en-IN" sz="6600" dirty="0" smtClean="0">
                <a:solidFill>
                  <a:schemeClr val="accent5"/>
                </a:solidFill>
                <a:latin typeface="Algerian" pitchFamily="82" charset="0"/>
              </a:rPr>
              <a:t> </a:t>
            </a:r>
            <a:endParaRPr lang="en-US" sz="6600" dirty="0">
              <a:solidFill>
                <a:schemeClr val="accent5"/>
              </a:solidFill>
            </a:endParaRPr>
          </a:p>
        </p:txBody>
      </p:sp>
      <p:sp>
        <p:nvSpPr>
          <p:cNvPr id="3" name="Subtitle 2"/>
          <p:cNvSpPr>
            <a:spLocks noGrp="1"/>
          </p:cNvSpPr>
          <p:nvPr>
            <p:ph type="subTitle" idx="1"/>
          </p:nvPr>
        </p:nvSpPr>
        <p:spPr>
          <a:xfrm>
            <a:off x="4876800" y="3962400"/>
            <a:ext cx="3977640" cy="2514600"/>
          </a:xfrm>
        </p:spPr>
        <p:txBody>
          <a:bodyPr/>
          <a:lstStyle/>
          <a:p>
            <a:r>
              <a:rPr lang="en-US" b="1" dirty="0" smtClean="0"/>
              <a:t>PRESENTER</a:t>
            </a:r>
            <a:r>
              <a:rPr lang="en-US" dirty="0" smtClean="0"/>
              <a:t>:</a:t>
            </a:r>
          </a:p>
          <a:p>
            <a:r>
              <a:rPr lang="en-US" dirty="0" smtClean="0"/>
              <a:t>ASTHA MAHANT</a:t>
            </a:r>
          </a:p>
          <a:p>
            <a:r>
              <a:rPr lang="en-US" dirty="0" smtClean="0"/>
              <a:t>M.SC NURSING 1</a:t>
            </a:r>
            <a:r>
              <a:rPr lang="en-US" baseline="30000" dirty="0" smtClean="0"/>
              <a:t>ST</a:t>
            </a:r>
            <a:r>
              <a:rPr lang="en-US" dirty="0" smtClean="0"/>
              <a:t> YEAR</a:t>
            </a:r>
          </a:p>
          <a:p>
            <a:r>
              <a:rPr lang="en-US" dirty="0" smtClean="0"/>
              <a:t>BS18MHNS002</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Data collection procedure: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pPr algn="just">
              <a:buNone/>
            </a:pPr>
            <a:r>
              <a:rPr lang="en-US" dirty="0" smtClean="0">
                <a:latin typeface="Times New Roman" pitchFamily="18" charset="0"/>
                <a:cs typeface="Times New Roman" pitchFamily="18" charset="0"/>
              </a:rPr>
              <a:t>A formal administrative permission was obtained from the administrative authority of HAHC Hospital, New Delhi, to conduct the research study. After seeking the permission data was collected from the staff nurses.</a:t>
            </a:r>
          </a:p>
          <a:p>
            <a:pPr algn="just">
              <a:buNone/>
            </a:pPr>
            <a:r>
              <a:rPr lang="en-US" dirty="0" smtClean="0">
                <a:latin typeface="Times New Roman" pitchFamily="18" charset="0"/>
                <a:cs typeface="Times New Roman" pitchFamily="18" charset="0"/>
              </a:rPr>
              <a:t>After data collection, information booklets regarding prevention of CLABSI were disseminated to the subjects. </a:t>
            </a:r>
          </a:p>
          <a:p>
            <a:pPr algn="just">
              <a:buNone/>
            </a:pPr>
            <a:r>
              <a:rPr lang="en-US" dirty="0" smtClean="0">
                <a:latin typeface="Times New Roman" pitchFamily="18" charset="0"/>
                <a:cs typeface="Times New Roman" pitchFamily="18" charset="0"/>
              </a:rPr>
              <a:t>The data were analyzed using descriptive statistics. The demographic variables of the subjects were described using frequencies and percentages.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latin typeface="Times New Roman" pitchFamily="18" charset="0"/>
                <a:cs typeface="Times New Roman" pitchFamily="18" charset="0"/>
              </a:rPr>
              <a:t>Table 1.Frequency and Percentage Distribution of Staff Nurses according to Their Demographic Characteristics </a:t>
            </a:r>
            <a:endParaRPr lang="en-US" sz="24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838200" y="1295400"/>
          <a:ext cx="8077200" cy="5356472"/>
        </p:xfrm>
        <a:graphic>
          <a:graphicData uri="http://schemas.openxmlformats.org/drawingml/2006/table">
            <a:tbl>
              <a:tblPr firstRow="1" bandRow="1">
                <a:tableStyleId>{93296810-A885-4BE3-A3E7-6D5BEEA58F35}</a:tableStyleId>
              </a:tblPr>
              <a:tblGrid>
                <a:gridCol w="710951"/>
                <a:gridCol w="4013449"/>
                <a:gridCol w="1600200"/>
                <a:gridCol w="1752600"/>
              </a:tblGrid>
              <a:tr h="730018">
                <a:tc>
                  <a:txBody>
                    <a:bodyPr/>
                    <a:lstStyle/>
                    <a:p>
                      <a:r>
                        <a:rPr lang="en-US" dirty="0" err="1" smtClean="0">
                          <a:solidFill>
                            <a:schemeClr val="tx1"/>
                          </a:solidFill>
                          <a:latin typeface="Times New Roman" pitchFamily="18" charset="0"/>
                          <a:cs typeface="Times New Roman" pitchFamily="18" charset="0"/>
                        </a:rPr>
                        <a:t>S.no</a:t>
                      </a:r>
                      <a:endParaRPr lang="en-US" dirty="0">
                        <a:solidFill>
                          <a:schemeClr val="tx1"/>
                        </a:solidFill>
                        <a:latin typeface="Times New Roman" pitchFamily="18" charset="0"/>
                        <a:cs typeface="Times New Roman" pitchFamily="18" charset="0"/>
                      </a:endParaRPr>
                    </a:p>
                  </a:txBody>
                  <a:tcPr/>
                </a:tc>
                <a:tc>
                  <a:txBody>
                    <a:bodyPr/>
                    <a:lstStyle/>
                    <a:p>
                      <a:r>
                        <a:rPr lang="en-US" dirty="0" smtClean="0">
                          <a:solidFill>
                            <a:schemeClr val="tx1"/>
                          </a:solidFill>
                          <a:latin typeface="Times New Roman" pitchFamily="18" charset="0"/>
                          <a:cs typeface="Times New Roman" pitchFamily="18" charset="0"/>
                        </a:rPr>
                        <a:t>Demographical</a:t>
                      </a:r>
                      <a:r>
                        <a:rPr lang="en-US" dirty="0" smtClean="0">
                          <a:latin typeface="Times New Roman" pitchFamily="18" charset="0"/>
                          <a:cs typeface="Times New Roman" pitchFamily="18" charset="0"/>
                        </a:rPr>
                        <a:t> </a:t>
                      </a:r>
                      <a:r>
                        <a:rPr lang="en-US" dirty="0" smtClean="0">
                          <a:solidFill>
                            <a:schemeClr val="tx1"/>
                          </a:solidFill>
                          <a:latin typeface="Times New Roman" pitchFamily="18" charset="0"/>
                          <a:cs typeface="Times New Roman" pitchFamily="18" charset="0"/>
                        </a:rPr>
                        <a:t>Variables</a:t>
                      </a:r>
                      <a:endParaRPr lang="en-US" dirty="0">
                        <a:solidFill>
                          <a:schemeClr val="tx1"/>
                        </a:solidFill>
                        <a:latin typeface="Times New Roman" pitchFamily="18" charset="0"/>
                        <a:cs typeface="Times New Roman" pitchFamily="18" charset="0"/>
                      </a:endParaRPr>
                    </a:p>
                  </a:txBody>
                  <a:tcPr/>
                </a:tc>
                <a:tc>
                  <a:txBody>
                    <a:bodyPr/>
                    <a:lstStyle/>
                    <a:p>
                      <a:r>
                        <a:rPr lang="en-US" dirty="0" smtClean="0">
                          <a:solidFill>
                            <a:schemeClr val="tx1"/>
                          </a:solidFill>
                          <a:latin typeface="Times New Roman" pitchFamily="18" charset="0"/>
                          <a:cs typeface="Times New Roman" pitchFamily="18" charset="0"/>
                        </a:rPr>
                        <a:t>Frequency</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a:txBody>
                  <a:tcPr/>
                </a:tc>
                <a:tc>
                  <a:txBody>
                    <a:bodyPr/>
                    <a:lstStyle/>
                    <a:p>
                      <a:r>
                        <a:rPr lang="en-US" dirty="0" smtClean="0">
                          <a:solidFill>
                            <a:schemeClr val="tx1"/>
                          </a:solidFill>
                          <a:latin typeface="Times New Roman" pitchFamily="18" charset="0"/>
                          <a:cs typeface="Times New Roman" pitchFamily="18" charset="0"/>
                        </a:rPr>
                        <a:t>Percentage (%)</a:t>
                      </a:r>
                      <a:endParaRPr lang="en-US" dirty="0">
                        <a:solidFill>
                          <a:schemeClr val="tx1"/>
                        </a:solidFill>
                        <a:latin typeface="Times New Roman" pitchFamily="18" charset="0"/>
                        <a:cs typeface="Times New Roman" pitchFamily="18" charset="0"/>
                      </a:endParaRPr>
                    </a:p>
                  </a:txBody>
                  <a:tcPr/>
                </a:tc>
              </a:tr>
              <a:tr h="1622264">
                <a:tc>
                  <a:txBody>
                    <a:bodyPr/>
                    <a:lstStyle/>
                    <a:p>
                      <a:r>
                        <a:rPr lang="en-US" dirty="0" smtClean="0">
                          <a:latin typeface="Times New Roman" pitchFamily="18" charset="0"/>
                          <a:cs typeface="Times New Roman" pitchFamily="18" charset="0"/>
                        </a:rPr>
                        <a:t>1.</a:t>
                      </a:r>
                      <a:endParaRPr lang="en-US" dirty="0">
                        <a:latin typeface="Times New Roman" pitchFamily="18" charset="0"/>
                        <a:cs typeface="Times New Roman" pitchFamily="18" charset="0"/>
                      </a:endParaRPr>
                    </a:p>
                  </a:txBody>
                  <a:tcPr/>
                </a:tc>
                <a:tc>
                  <a:txBody>
                    <a:bodyPr/>
                    <a:lstStyle/>
                    <a:p>
                      <a:r>
                        <a:rPr lang="en-US" b="1" dirty="0" smtClean="0">
                          <a:latin typeface="Times New Roman" pitchFamily="18" charset="0"/>
                          <a:cs typeface="Times New Roman" pitchFamily="18" charset="0"/>
                        </a:rPr>
                        <a:t>Age (in Years) </a:t>
                      </a:r>
                    </a:p>
                    <a:p>
                      <a:r>
                        <a:rPr lang="en-US" b="0" dirty="0" smtClean="0">
                          <a:latin typeface="Times New Roman" pitchFamily="18" charset="0"/>
                          <a:cs typeface="Times New Roman" pitchFamily="18" charset="0"/>
                        </a:rPr>
                        <a:t>Below 20</a:t>
                      </a:r>
                    </a:p>
                    <a:p>
                      <a:r>
                        <a:rPr lang="en-US" b="1" dirty="0" smtClean="0">
                          <a:latin typeface="Times New Roman" pitchFamily="18" charset="0"/>
                          <a:cs typeface="Times New Roman" pitchFamily="18" charset="0"/>
                        </a:rPr>
                        <a:t>21-25</a:t>
                      </a:r>
                    </a:p>
                    <a:p>
                      <a:r>
                        <a:rPr lang="en-US" b="0" dirty="0" smtClean="0">
                          <a:latin typeface="Times New Roman" pitchFamily="18" charset="0"/>
                          <a:cs typeface="Times New Roman" pitchFamily="18" charset="0"/>
                        </a:rPr>
                        <a:t>26-30</a:t>
                      </a:r>
                    </a:p>
                    <a:p>
                      <a:r>
                        <a:rPr lang="en-US" b="0" dirty="0" smtClean="0">
                          <a:latin typeface="Times New Roman" pitchFamily="18" charset="0"/>
                          <a:cs typeface="Times New Roman" pitchFamily="18" charset="0"/>
                        </a:rPr>
                        <a:t>Above 30</a:t>
                      </a:r>
                      <a:endParaRPr lang="en-US" b="0" dirty="0">
                        <a:latin typeface="Times New Roman" pitchFamily="18" charset="0"/>
                        <a:cs typeface="Times New Roman" pitchFamily="18" charset="0"/>
                      </a:endParaRPr>
                    </a:p>
                  </a:txBody>
                  <a:tcPr/>
                </a:tc>
                <a:tc>
                  <a:txBody>
                    <a:bodyPr/>
                    <a:lstStyle/>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3</a:t>
                      </a:r>
                    </a:p>
                    <a:p>
                      <a:r>
                        <a:rPr lang="en-US" b="1" dirty="0" smtClean="0">
                          <a:latin typeface="Times New Roman" pitchFamily="18" charset="0"/>
                          <a:cs typeface="Times New Roman" pitchFamily="18" charset="0"/>
                        </a:rPr>
                        <a:t>34</a:t>
                      </a:r>
                    </a:p>
                    <a:p>
                      <a:r>
                        <a:rPr lang="en-US" dirty="0" smtClean="0">
                          <a:latin typeface="Times New Roman" pitchFamily="18" charset="0"/>
                          <a:cs typeface="Times New Roman" pitchFamily="18" charset="0"/>
                        </a:rPr>
                        <a:t>11</a:t>
                      </a:r>
                    </a:p>
                    <a:p>
                      <a:r>
                        <a:rPr lang="en-US" dirty="0" smtClean="0">
                          <a:latin typeface="Times New Roman" pitchFamily="18" charset="0"/>
                          <a:cs typeface="Times New Roman" pitchFamily="18" charset="0"/>
                        </a:rPr>
                        <a:t>2</a:t>
                      </a:r>
                      <a:endParaRPr lang="en-US" dirty="0">
                        <a:latin typeface="Times New Roman" pitchFamily="18" charset="0"/>
                        <a:cs typeface="Times New Roman" pitchFamily="18" charset="0"/>
                      </a:endParaRPr>
                    </a:p>
                  </a:txBody>
                  <a:tcPr/>
                </a:tc>
                <a:tc>
                  <a:txBody>
                    <a:bodyPr/>
                    <a:lstStyle/>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6</a:t>
                      </a:r>
                    </a:p>
                    <a:p>
                      <a:r>
                        <a:rPr lang="en-US" b="1" dirty="0" smtClean="0">
                          <a:latin typeface="Times New Roman" pitchFamily="18" charset="0"/>
                          <a:cs typeface="Times New Roman" pitchFamily="18" charset="0"/>
                        </a:rPr>
                        <a:t>68</a:t>
                      </a:r>
                    </a:p>
                    <a:p>
                      <a:r>
                        <a:rPr lang="en-US" dirty="0" smtClean="0">
                          <a:latin typeface="Times New Roman" pitchFamily="18" charset="0"/>
                          <a:cs typeface="Times New Roman" pitchFamily="18" charset="0"/>
                        </a:rPr>
                        <a:t>22</a:t>
                      </a:r>
                    </a:p>
                    <a:p>
                      <a:r>
                        <a:rPr lang="en-US" dirty="0" smtClean="0">
                          <a:latin typeface="Times New Roman" pitchFamily="18" charset="0"/>
                          <a:cs typeface="Times New Roman" pitchFamily="18" charset="0"/>
                        </a:rPr>
                        <a:t>4</a:t>
                      </a:r>
                      <a:endParaRPr lang="en-US" dirty="0">
                        <a:latin typeface="Times New Roman" pitchFamily="18" charset="0"/>
                        <a:cs typeface="Times New Roman" pitchFamily="18" charset="0"/>
                      </a:endParaRPr>
                    </a:p>
                  </a:txBody>
                  <a:tcPr/>
                </a:tc>
              </a:tr>
              <a:tr h="1541150">
                <a:tc>
                  <a:txBody>
                    <a:bodyPr/>
                    <a:lstStyle/>
                    <a:p>
                      <a:r>
                        <a:rPr lang="en-US" dirty="0" smtClean="0">
                          <a:latin typeface="Times New Roman" pitchFamily="18" charset="0"/>
                          <a:cs typeface="Times New Roman" pitchFamily="18" charset="0"/>
                        </a:rPr>
                        <a:t>2.</a:t>
                      </a:r>
                      <a:endParaRPr lang="en-US" dirty="0">
                        <a:latin typeface="Times New Roman" pitchFamily="18" charset="0"/>
                        <a:cs typeface="Times New Roman" pitchFamily="18" charset="0"/>
                      </a:endParaRPr>
                    </a:p>
                  </a:txBody>
                  <a:tcPr/>
                </a:tc>
                <a:tc>
                  <a:txBody>
                    <a:bodyPr/>
                    <a:lstStyle/>
                    <a:p>
                      <a:r>
                        <a:rPr lang="en-US" b="1" dirty="0" smtClean="0">
                          <a:latin typeface="Times New Roman" pitchFamily="18" charset="0"/>
                          <a:cs typeface="Times New Roman" pitchFamily="18" charset="0"/>
                        </a:rPr>
                        <a:t>Gender</a:t>
                      </a:r>
                    </a:p>
                    <a:p>
                      <a:r>
                        <a:rPr lang="en-US" b="0" dirty="0" smtClean="0">
                          <a:latin typeface="Times New Roman" pitchFamily="18" charset="0"/>
                          <a:cs typeface="Times New Roman" pitchFamily="18" charset="0"/>
                        </a:rPr>
                        <a:t>Male</a:t>
                      </a:r>
                    </a:p>
                    <a:p>
                      <a:r>
                        <a:rPr lang="en-US" b="1" dirty="0" smtClean="0">
                          <a:latin typeface="Times New Roman" pitchFamily="18" charset="0"/>
                          <a:cs typeface="Times New Roman" pitchFamily="18" charset="0"/>
                        </a:rPr>
                        <a:t>Female</a:t>
                      </a:r>
                    </a:p>
                    <a:p>
                      <a:endParaRPr lang="en-US" b="0" dirty="0">
                        <a:latin typeface="Times New Roman" pitchFamily="18" charset="0"/>
                        <a:cs typeface="Times New Roman" pitchFamily="18" charset="0"/>
                      </a:endParaRPr>
                    </a:p>
                  </a:txBody>
                  <a:tcPr/>
                </a:tc>
                <a:tc>
                  <a:txBody>
                    <a:bodyPr/>
                    <a:lstStyle/>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5</a:t>
                      </a:r>
                    </a:p>
                    <a:p>
                      <a:r>
                        <a:rPr lang="en-US" b="1" dirty="0" smtClean="0">
                          <a:latin typeface="Times New Roman" pitchFamily="18" charset="0"/>
                          <a:cs typeface="Times New Roman" pitchFamily="18" charset="0"/>
                        </a:rPr>
                        <a:t>45</a:t>
                      </a:r>
                      <a:endParaRPr lang="en-US" b="1" dirty="0">
                        <a:latin typeface="Times New Roman" pitchFamily="18" charset="0"/>
                        <a:cs typeface="Times New Roman" pitchFamily="18" charset="0"/>
                      </a:endParaRPr>
                    </a:p>
                  </a:txBody>
                  <a:tcPr/>
                </a:tc>
                <a:tc>
                  <a:txBody>
                    <a:bodyPr/>
                    <a:lstStyle/>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10</a:t>
                      </a:r>
                    </a:p>
                    <a:p>
                      <a:r>
                        <a:rPr lang="en-US" b="1" dirty="0" smtClean="0">
                          <a:latin typeface="Times New Roman" pitchFamily="18" charset="0"/>
                          <a:cs typeface="Times New Roman" pitchFamily="18" charset="0"/>
                        </a:rPr>
                        <a:t>90</a:t>
                      </a:r>
                      <a:endParaRPr lang="en-US" b="1" dirty="0">
                        <a:latin typeface="Times New Roman" pitchFamily="18" charset="0"/>
                        <a:cs typeface="Times New Roman" pitchFamily="18" charset="0"/>
                      </a:endParaRPr>
                    </a:p>
                  </a:txBody>
                  <a:tcPr/>
                </a:tc>
              </a:tr>
              <a:tr h="1440569">
                <a:tc>
                  <a:txBody>
                    <a:bodyPr/>
                    <a:lstStyle/>
                    <a:p>
                      <a:r>
                        <a:rPr lang="en-US" dirty="0" smtClean="0">
                          <a:latin typeface="Times New Roman" pitchFamily="18" charset="0"/>
                          <a:cs typeface="Times New Roman" pitchFamily="18" charset="0"/>
                        </a:rPr>
                        <a:t>3.</a:t>
                      </a:r>
                      <a:endParaRPr lang="en-US" dirty="0">
                        <a:latin typeface="Times New Roman" pitchFamily="18" charset="0"/>
                        <a:cs typeface="Times New Roman" pitchFamily="18" charset="0"/>
                      </a:endParaRPr>
                    </a:p>
                  </a:txBody>
                  <a:tcPr/>
                </a:tc>
                <a:tc>
                  <a:txBody>
                    <a:bodyPr/>
                    <a:lstStyle/>
                    <a:p>
                      <a:r>
                        <a:rPr lang="en-US" b="1" dirty="0" smtClean="0">
                          <a:latin typeface="Times New Roman" pitchFamily="18" charset="0"/>
                          <a:cs typeface="Times New Roman" pitchFamily="18" charset="0"/>
                        </a:rPr>
                        <a:t>Professional</a:t>
                      </a:r>
                      <a:r>
                        <a:rPr lang="en-US" b="1" baseline="0"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qualification</a:t>
                      </a:r>
                    </a:p>
                    <a:p>
                      <a:r>
                        <a:rPr lang="en-US" b="0" dirty="0" smtClean="0">
                          <a:latin typeface="Times New Roman" pitchFamily="18" charset="0"/>
                          <a:cs typeface="Times New Roman" pitchFamily="18" charset="0"/>
                        </a:rPr>
                        <a:t>GNM</a:t>
                      </a:r>
                    </a:p>
                    <a:p>
                      <a:r>
                        <a:rPr lang="en-US" b="1" dirty="0" err="1" smtClean="0">
                          <a:latin typeface="Times New Roman" pitchFamily="18" charset="0"/>
                          <a:cs typeface="Times New Roman" pitchFamily="18" charset="0"/>
                        </a:rPr>
                        <a:t>B.Sc</a:t>
                      </a:r>
                      <a:r>
                        <a:rPr lang="en-US" b="1" baseline="0" dirty="0" smtClean="0">
                          <a:latin typeface="Times New Roman" pitchFamily="18" charset="0"/>
                          <a:cs typeface="Times New Roman" pitchFamily="18" charset="0"/>
                        </a:rPr>
                        <a:t> Nursing/ Post-basic B.sc Nursing</a:t>
                      </a:r>
                    </a:p>
                    <a:p>
                      <a:r>
                        <a:rPr lang="en-US" b="0" baseline="0" dirty="0" err="1" smtClean="0">
                          <a:latin typeface="Times New Roman" pitchFamily="18" charset="0"/>
                          <a:cs typeface="Times New Roman" pitchFamily="18" charset="0"/>
                        </a:rPr>
                        <a:t>M.Sc</a:t>
                      </a:r>
                      <a:r>
                        <a:rPr lang="en-US" b="0" baseline="0" dirty="0" smtClean="0">
                          <a:latin typeface="Times New Roman" pitchFamily="18" charset="0"/>
                          <a:cs typeface="Times New Roman" pitchFamily="18" charset="0"/>
                        </a:rPr>
                        <a:t> Nursing</a:t>
                      </a:r>
                      <a:endParaRPr lang="en-US" b="0" dirty="0">
                        <a:latin typeface="Times New Roman" pitchFamily="18" charset="0"/>
                        <a:cs typeface="Times New Roman" pitchFamily="18" charset="0"/>
                      </a:endParaRPr>
                    </a:p>
                  </a:txBody>
                  <a:tcPr/>
                </a:tc>
                <a:tc>
                  <a:txBody>
                    <a:bodyPr/>
                    <a:lstStyle/>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16 </a:t>
                      </a:r>
                    </a:p>
                    <a:p>
                      <a:r>
                        <a:rPr lang="en-US" b="1" dirty="0" smtClean="0">
                          <a:latin typeface="Times New Roman" pitchFamily="18" charset="0"/>
                          <a:cs typeface="Times New Roman" pitchFamily="18" charset="0"/>
                        </a:rPr>
                        <a:t>34</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0</a:t>
                      </a:r>
                      <a:endParaRPr lang="en-US" dirty="0">
                        <a:latin typeface="Times New Roman" pitchFamily="18" charset="0"/>
                        <a:cs typeface="Times New Roman" pitchFamily="18" charset="0"/>
                      </a:endParaRPr>
                    </a:p>
                  </a:txBody>
                  <a:tcPr/>
                </a:tc>
                <a:tc>
                  <a:txBody>
                    <a:bodyPr/>
                    <a:lstStyle/>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32</a:t>
                      </a:r>
                    </a:p>
                    <a:p>
                      <a:r>
                        <a:rPr lang="en-US" b="1" dirty="0" smtClean="0">
                          <a:latin typeface="Times New Roman" pitchFamily="18" charset="0"/>
                          <a:cs typeface="Times New Roman" pitchFamily="18" charset="0"/>
                        </a:rPr>
                        <a:t>68</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0</a:t>
                      </a:r>
                      <a:endParaRPr lang="en-US"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1295400"/>
          </a:xfrm>
        </p:spPr>
        <p:txBody>
          <a:bodyPr>
            <a:normAutofit/>
          </a:bodyPr>
          <a:lstStyle/>
          <a:p>
            <a:r>
              <a:rPr lang="en-US" sz="2400" dirty="0" smtClean="0">
                <a:latin typeface="Times New Roman" pitchFamily="18" charset="0"/>
                <a:cs typeface="Times New Roman" pitchFamily="18" charset="0"/>
              </a:rPr>
              <a:t>Table 1.Frequency and Percentage Distribution of Staff Nurses according to Their Demographic Characteristics </a:t>
            </a:r>
            <a:endParaRPr lang="en-US" sz="2400" dirty="0"/>
          </a:p>
        </p:txBody>
      </p:sp>
      <p:graphicFrame>
        <p:nvGraphicFramePr>
          <p:cNvPr id="4" name="Content Placeholder 3"/>
          <p:cNvGraphicFramePr>
            <a:graphicFrameLocks noGrp="1"/>
          </p:cNvGraphicFramePr>
          <p:nvPr>
            <p:ph idx="1"/>
          </p:nvPr>
        </p:nvGraphicFramePr>
        <p:xfrm>
          <a:off x="1066800" y="1143000"/>
          <a:ext cx="7867652" cy="5490225"/>
        </p:xfrm>
        <a:graphic>
          <a:graphicData uri="http://schemas.openxmlformats.org/drawingml/2006/table">
            <a:tbl>
              <a:tblPr firstRow="1" bandRow="1">
                <a:tableStyleId>{5C22544A-7EE6-4342-B048-85BDC9FD1C3A}</a:tableStyleId>
              </a:tblPr>
              <a:tblGrid>
                <a:gridCol w="838200"/>
                <a:gridCol w="2895600"/>
                <a:gridCol w="2166939"/>
                <a:gridCol w="1966913"/>
              </a:tblGrid>
              <a:tr h="8267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solidFill>
                            <a:schemeClr val="tx1"/>
                          </a:solidFill>
                          <a:latin typeface="Times New Roman" pitchFamily="18" charset="0"/>
                          <a:cs typeface="Times New Roman" pitchFamily="18" charset="0"/>
                        </a:rPr>
                        <a:t>S.no</a:t>
                      </a:r>
                      <a:endParaRPr lang="en-US" dirty="0" smtClean="0">
                        <a:solidFill>
                          <a:schemeClr val="tx1"/>
                        </a:solidFill>
                        <a:latin typeface="Times New Roman" pitchFamily="18" charset="0"/>
                        <a:cs typeface="Times New Roman" pitchFamily="18" charset="0"/>
                      </a:endParaRPr>
                    </a:p>
                    <a:p>
                      <a:endParaRPr lang="en-US"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latin typeface="Times New Roman" pitchFamily="18" charset="0"/>
                          <a:cs typeface="Times New Roman" pitchFamily="18" charset="0"/>
                        </a:rPr>
                        <a:t>Demographical</a:t>
                      </a:r>
                      <a:r>
                        <a:rPr lang="en-US" dirty="0" smtClean="0">
                          <a:latin typeface="Times New Roman" pitchFamily="18" charset="0"/>
                          <a:cs typeface="Times New Roman" pitchFamily="18" charset="0"/>
                        </a:rPr>
                        <a:t> </a:t>
                      </a:r>
                      <a:r>
                        <a:rPr lang="en-US" dirty="0" smtClean="0">
                          <a:solidFill>
                            <a:schemeClr val="tx1"/>
                          </a:solidFill>
                          <a:latin typeface="Times New Roman" pitchFamily="18" charset="0"/>
                          <a:cs typeface="Times New Roman" pitchFamily="18" charset="0"/>
                        </a:rPr>
                        <a:t>Variables</a:t>
                      </a:r>
                    </a:p>
                    <a:p>
                      <a:endParaRPr lang="en-US" dirty="0">
                        <a:latin typeface="Times New Roman" pitchFamily="18" charset="0"/>
                        <a:cs typeface="Times New Roman" pitchFamily="18" charset="0"/>
                      </a:endParaRPr>
                    </a:p>
                  </a:txBody>
                  <a:tcPr/>
                </a:tc>
                <a:tc>
                  <a:txBody>
                    <a:bodyPr/>
                    <a:lstStyle/>
                    <a:p>
                      <a:r>
                        <a:rPr lang="en-US" dirty="0" smtClean="0">
                          <a:solidFill>
                            <a:schemeClr val="tx1"/>
                          </a:solidFill>
                          <a:latin typeface="Times New Roman" pitchFamily="18" charset="0"/>
                          <a:cs typeface="Times New Roman" pitchFamily="18" charset="0"/>
                        </a:rPr>
                        <a:t>Frequency</a:t>
                      </a:r>
                      <a:endParaRPr lang="en-US"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latin typeface="Times New Roman" pitchFamily="18" charset="0"/>
                          <a:cs typeface="Times New Roman" pitchFamily="18" charset="0"/>
                        </a:rPr>
                        <a:t>Percentage (%)</a:t>
                      </a:r>
                    </a:p>
                    <a:p>
                      <a:endParaRPr lang="en-US" dirty="0">
                        <a:latin typeface="Times New Roman" pitchFamily="18" charset="0"/>
                        <a:cs typeface="Times New Roman" pitchFamily="18" charset="0"/>
                      </a:endParaRPr>
                    </a:p>
                  </a:txBody>
                  <a:tcPr/>
                </a:tc>
              </a:tr>
              <a:tr h="1426205">
                <a:tc>
                  <a:txBody>
                    <a:bodyPr/>
                    <a:lstStyle/>
                    <a:p>
                      <a:r>
                        <a:rPr lang="en-US" dirty="0" smtClean="0">
                          <a:latin typeface="Times New Roman" pitchFamily="18" charset="0"/>
                          <a:cs typeface="Times New Roman" pitchFamily="18" charset="0"/>
                        </a:rPr>
                        <a:t>4.</a:t>
                      </a:r>
                      <a:endParaRPr lang="en-US" dirty="0">
                        <a:latin typeface="Times New Roman" pitchFamily="18" charset="0"/>
                        <a:cs typeface="Times New Roman" pitchFamily="18" charset="0"/>
                      </a:endParaRPr>
                    </a:p>
                  </a:txBody>
                  <a:tcPr/>
                </a:tc>
                <a:tc>
                  <a:txBody>
                    <a:bodyPr/>
                    <a:lstStyle/>
                    <a:p>
                      <a:r>
                        <a:rPr lang="en-US" b="1" dirty="0" smtClean="0">
                          <a:latin typeface="Times New Roman" pitchFamily="18" charset="0"/>
                          <a:cs typeface="Times New Roman" pitchFamily="18" charset="0"/>
                        </a:rPr>
                        <a:t>Years of experience(years)</a:t>
                      </a:r>
                    </a:p>
                    <a:p>
                      <a:r>
                        <a:rPr lang="en-US" b="0" dirty="0" smtClean="0">
                          <a:latin typeface="Times New Roman" pitchFamily="18" charset="0"/>
                          <a:cs typeface="Times New Roman" pitchFamily="18" charset="0"/>
                        </a:rPr>
                        <a:t>Less than 1</a:t>
                      </a:r>
                    </a:p>
                    <a:p>
                      <a:r>
                        <a:rPr lang="en-US" b="1" dirty="0" smtClean="0">
                          <a:latin typeface="Times New Roman" pitchFamily="18" charset="0"/>
                          <a:cs typeface="Times New Roman" pitchFamily="18" charset="0"/>
                        </a:rPr>
                        <a:t>1-2</a:t>
                      </a:r>
                    </a:p>
                    <a:p>
                      <a:r>
                        <a:rPr lang="en-US" b="0" dirty="0" smtClean="0">
                          <a:latin typeface="Times New Roman" pitchFamily="18" charset="0"/>
                          <a:cs typeface="Times New Roman" pitchFamily="18" charset="0"/>
                        </a:rPr>
                        <a:t>2-3</a:t>
                      </a:r>
                    </a:p>
                    <a:p>
                      <a:r>
                        <a:rPr lang="en-US" b="0" dirty="0" smtClean="0">
                          <a:latin typeface="Times New Roman" pitchFamily="18" charset="0"/>
                          <a:cs typeface="Times New Roman" pitchFamily="18" charset="0"/>
                        </a:rPr>
                        <a:t>More than</a:t>
                      </a:r>
                      <a:r>
                        <a:rPr lang="en-US" b="0" baseline="0" dirty="0" smtClean="0">
                          <a:latin typeface="Times New Roman" pitchFamily="18" charset="0"/>
                          <a:cs typeface="Times New Roman" pitchFamily="18" charset="0"/>
                        </a:rPr>
                        <a:t> 4</a:t>
                      </a:r>
                      <a:endParaRPr lang="en-US" b="0" dirty="0">
                        <a:latin typeface="Times New Roman" pitchFamily="18" charset="0"/>
                        <a:cs typeface="Times New Roman" pitchFamily="18" charset="0"/>
                      </a:endParaRPr>
                    </a:p>
                  </a:txBody>
                  <a:tcPr/>
                </a:tc>
                <a:tc>
                  <a:txBody>
                    <a:bodyPr/>
                    <a:lstStyle/>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11</a:t>
                      </a:r>
                    </a:p>
                    <a:p>
                      <a:r>
                        <a:rPr lang="en-US" b="1" dirty="0" smtClean="0">
                          <a:latin typeface="Times New Roman" pitchFamily="18" charset="0"/>
                          <a:cs typeface="Times New Roman" pitchFamily="18" charset="0"/>
                        </a:rPr>
                        <a:t>18</a:t>
                      </a:r>
                    </a:p>
                    <a:p>
                      <a:r>
                        <a:rPr lang="en-US" dirty="0" smtClean="0">
                          <a:latin typeface="Times New Roman" pitchFamily="18" charset="0"/>
                          <a:cs typeface="Times New Roman" pitchFamily="18" charset="0"/>
                        </a:rPr>
                        <a:t>11</a:t>
                      </a:r>
                    </a:p>
                    <a:p>
                      <a:r>
                        <a:rPr lang="en-US" dirty="0" smtClean="0">
                          <a:latin typeface="Times New Roman" pitchFamily="18" charset="0"/>
                          <a:cs typeface="Times New Roman" pitchFamily="18" charset="0"/>
                        </a:rPr>
                        <a:t>10</a:t>
                      </a:r>
                      <a:endParaRPr lang="en-US" dirty="0">
                        <a:latin typeface="Times New Roman" pitchFamily="18" charset="0"/>
                        <a:cs typeface="Times New Roman" pitchFamily="18" charset="0"/>
                      </a:endParaRPr>
                    </a:p>
                  </a:txBody>
                  <a:tcPr/>
                </a:tc>
                <a:tc>
                  <a:txBody>
                    <a:bodyPr/>
                    <a:lstStyle/>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22</a:t>
                      </a:r>
                    </a:p>
                    <a:p>
                      <a:r>
                        <a:rPr lang="en-US" b="1" dirty="0" smtClean="0">
                          <a:latin typeface="Times New Roman" pitchFamily="18" charset="0"/>
                          <a:cs typeface="Times New Roman" pitchFamily="18" charset="0"/>
                        </a:rPr>
                        <a:t>36</a:t>
                      </a:r>
                    </a:p>
                    <a:p>
                      <a:r>
                        <a:rPr lang="en-US" dirty="0" smtClean="0">
                          <a:latin typeface="Times New Roman" pitchFamily="18" charset="0"/>
                          <a:cs typeface="Times New Roman" pitchFamily="18" charset="0"/>
                        </a:rPr>
                        <a:t>22</a:t>
                      </a:r>
                    </a:p>
                    <a:p>
                      <a:r>
                        <a:rPr lang="en-US" dirty="0" smtClean="0">
                          <a:latin typeface="Times New Roman" pitchFamily="18" charset="0"/>
                          <a:cs typeface="Times New Roman" pitchFamily="18" charset="0"/>
                        </a:rPr>
                        <a:t>20</a:t>
                      </a:r>
                      <a:endParaRPr lang="en-US" dirty="0">
                        <a:latin typeface="Times New Roman" pitchFamily="18" charset="0"/>
                        <a:cs typeface="Times New Roman" pitchFamily="18" charset="0"/>
                      </a:endParaRPr>
                    </a:p>
                  </a:txBody>
                  <a:tcPr/>
                </a:tc>
              </a:tr>
              <a:tr h="1426205">
                <a:tc>
                  <a:txBody>
                    <a:bodyPr/>
                    <a:lstStyle/>
                    <a:p>
                      <a:r>
                        <a:rPr lang="en-US" dirty="0" smtClean="0">
                          <a:latin typeface="Times New Roman" pitchFamily="18" charset="0"/>
                          <a:cs typeface="Times New Roman" pitchFamily="18" charset="0"/>
                        </a:rPr>
                        <a:t>5.</a:t>
                      </a:r>
                      <a:endParaRPr lang="en-US" dirty="0">
                        <a:latin typeface="Times New Roman" pitchFamily="18" charset="0"/>
                        <a:cs typeface="Times New Roman" pitchFamily="18" charset="0"/>
                      </a:endParaRPr>
                    </a:p>
                  </a:txBody>
                  <a:tcPr/>
                </a:tc>
                <a:tc>
                  <a:txBody>
                    <a:bodyPr/>
                    <a:lstStyle/>
                    <a:p>
                      <a:r>
                        <a:rPr lang="en-US" b="1" dirty="0" smtClean="0">
                          <a:latin typeface="Times New Roman" pitchFamily="18" charset="0"/>
                          <a:cs typeface="Times New Roman" pitchFamily="18" charset="0"/>
                        </a:rPr>
                        <a:t>Area of posting</a:t>
                      </a:r>
                    </a:p>
                    <a:p>
                      <a:r>
                        <a:rPr lang="en-US" b="0" dirty="0" smtClean="0">
                          <a:latin typeface="Times New Roman" pitchFamily="18" charset="0"/>
                          <a:cs typeface="Times New Roman" pitchFamily="18" charset="0"/>
                        </a:rPr>
                        <a:t>Medicine</a:t>
                      </a:r>
                    </a:p>
                    <a:p>
                      <a:r>
                        <a:rPr lang="en-US" b="0" dirty="0" smtClean="0">
                          <a:latin typeface="Times New Roman" pitchFamily="18" charset="0"/>
                          <a:cs typeface="Times New Roman" pitchFamily="18" charset="0"/>
                        </a:rPr>
                        <a:t>ICU</a:t>
                      </a:r>
                    </a:p>
                    <a:p>
                      <a:r>
                        <a:rPr lang="en-US" b="0" dirty="0" err="1" smtClean="0">
                          <a:latin typeface="Times New Roman" pitchFamily="18" charset="0"/>
                          <a:cs typeface="Times New Roman" pitchFamily="18" charset="0"/>
                        </a:rPr>
                        <a:t>Hemodialysis</a:t>
                      </a:r>
                      <a:endParaRPr lang="en-US" b="0"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Other </a:t>
                      </a:r>
                      <a:endParaRPr lang="en-US" b="1" dirty="0">
                        <a:latin typeface="Times New Roman" pitchFamily="18" charset="0"/>
                        <a:cs typeface="Times New Roman" pitchFamily="18" charset="0"/>
                      </a:endParaRPr>
                    </a:p>
                  </a:txBody>
                  <a:tcPr/>
                </a:tc>
                <a:tc>
                  <a:txBody>
                    <a:bodyPr/>
                    <a:lstStyle/>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12</a:t>
                      </a:r>
                    </a:p>
                    <a:p>
                      <a:r>
                        <a:rPr lang="en-US" dirty="0" smtClean="0">
                          <a:latin typeface="Times New Roman" pitchFamily="18" charset="0"/>
                          <a:cs typeface="Times New Roman" pitchFamily="18" charset="0"/>
                        </a:rPr>
                        <a:t>12</a:t>
                      </a:r>
                    </a:p>
                    <a:p>
                      <a:r>
                        <a:rPr lang="en-US" dirty="0" smtClean="0">
                          <a:latin typeface="Times New Roman" pitchFamily="18" charset="0"/>
                          <a:cs typeface="Times New Roman" pitchFamily="18" charset="0"/>
                        </a:rPr>
                        <a:t>0</a:t>
                      </a:r>
                    </a:p>
                    <a:p>
                      <a:r>
                        <a:rPr lang="en-US" b="1" dirty="0" smtClean="0">
                          <a:latin typeface="Times New Roman" pitchFamily="18" charset="0"/>
                          <a:cs typeface="Times New Roman" pitchFamily="18" charset="0"/>
                        </a:rPr>
                        <a:t>26</a:t>
                      </a:r>
                      <a:endParaRPr lang="en-US" b="1" dirty="0">
                        <a:latin typeface="Times New Roman" pitchFamily="18" charset="0"/>
                        <a:cs typeface="Times New Roman" pitchFamily="18" charset="0"/>
                      </a:endParaRPr>
                    </a:p>
                  </a:txBody>
                  <a:tcPr/>
                </a:tc>
                <a:tc>
                  <a:txBody>
                    <a:bodyPr/>
                    <a:lstStyle/>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24</a:t>
                      </a:r>
                    </a:p>
                    <a:p>
                      <a:r>
                        <a:rPr lang="en-US" dirty="0" smtClean="0">
                          <a:latin typeface="Times New Roman" pitchFamily="18" charset="0"/>
                          <a:cs typeface="Times New Roman" pitchFamily="18" charset="0"/>
                        </a:rPr>
                        <a:t>24</a:t>
                      </a:r>
                    </a:p>
                    <a:p>
                      <a:r>
                        <a:rPr lang="en-US" dirty="0" smtClean="0">
                          <a:latin typeface="Times New Roman" pitchFamily="18" charset="0"/>
                          <a:cs typeface="Times New Roman" pitchFamily="18" charset="0"/>
                        </a:rPr>
                        <a:t>0</a:t>
                      </a:r>
                    </a:p>
                    <a:p>
                      <a:r>
                        <a:rPr lang="en-US" b="1" dirty="0" smtClean="0">
                          <a:latin typeface="Times New Roman" pitchFamily="18" charset="0"/>
                          <a:cs typeface="Times New Roman" pitchFamily="18" charset="0"/>
                        </a:rPr>
                        <a:t>52</a:t>
                      </a:r>
                      <a:endParaRPr lang="en-US" b="1" dirty="0">
                        <a:latin typeface="Times New Roman" pitchFamily="18" charset="0"/>
                        <a:cs typeface="Times New Roman" pitchFamily="18" charset="0"/>
                      </a:endParaRPr>
                    </a:p>
                  </a:txBody>
                  <a:tcPr/>
                </a:tc>
              </a:tr>
              <a:tr h="1426205">
                <a:tc>
                  <a:txBody>
                    <a:bodyPr/>
                    <a:lstStyle/>
                    <a:p>
                      <a:r>
                        <a:rPr lang="en-US" dirty="0" smtClean="0">
                          <a:latin typeface="Times New Roman" pitchFamily="18" charset="0"/>
                          <a:cs typeface="Times New Roman" pitchFamily="18" charset="0"/>
                        </a:rPr>
                        <a:t>6.</a:t>
                      </a:r>
                      <a:endParaRPr lang="en-US" dirty="0">
                        <a:latin typeface="Times New Roman" pitchFamily="18" charset="0"/>
                        <a:cs typeface="Times New Roman" pitchFamily="18" charset="0"/>
                      </a:endParaRPr>
                    </a:p>
                  </a:txBody>
                  <a:tcPr/>
                </a:tc>
                <a:tc>
                  <a:txBody>
                    <a:bodyPr/>
                    <a:lstStyle/>
                    <a:p>
                      <a:r>
                        <a:rPr lang="en-US" b="1" dirty="0" smtClean="0">
                          <a:latin typeface="Times New Roman" pitchFamily="18" charset="0"/>
                          <a:cs typeface="Times New Roman" pitchFamily="18" charset="0"/>
                        </a:rPr>
                        <a:t>Religion</a:t>
                      </a:r>
                    </a:p>
                    <a:p>
                      <a:r>
                        <a:rPr lang="en-US" b="1" dirty="0" smtClean="0">
                          <a:latin typeface="Times New Roman" pitchFamily="18" charset="0"/>
                          <a:cs typeface="Times New Roman" pitchFamily="18" charset="0"/>
                        </a:rPr>
                        <a:t>Hindu</a:t>
                      </a:r>
                    </a:p>
                    <a:p>
                      <a:r>
                        <a:rPr lang="en-US" b="0" dirty="0" smtClean="0">
                          <a:latin typeface="Times New Roman" pitchFamily="18" charset="0"/>
                          <a:cs typeface="Times New Roman" pitchFamily="18" charset="0"/>
                        </a:rPr>
                        <a:t>Muslim</a:t>
                      </a:r>
                    </a:p>
                    <a:p>
                      <a:r>
                        <a:rPr lang="en-US" b="0" dirty="0" smtClean="0">
                          <a:latin typeface="Times New Roman" pitchFamily="18" charset="0"/>
                          <a:cs typeface="Times New Roman" pitchFamily="18" charset="0"/>
                        </a:rPr>
                        <a:t>Christian</a:t>
                      </a:r>
                    </a:p>
                    <a:p>
                      <a:r>
                        <a:rPr lang="en-US" b="0" dirty="0" smtClean="0">
                          <a:latin typeface="Times New Roman" pitchFamily="18" charset="0"/>
                          <a:cs typeface="Times New Roman" pitchFamily="18" charset="0"/>
                        </a:rPr>
                        <a:t>Buddhist</a:t>
                      </a:r>
                    </a:p>
                    <a:p>
                      <a:r>
                        <a:rPr lang="en-US" b="0" dirty="0" smtClean="0">
                          <a:latin typeface="Times New Roman" pitchFamily="18" charset="0"/>
                          <a:cs typeface="Times New Roman" pitchFamily="18" charset="0"/>
                        </a:rPr>
                        <a:t>Other </a:t>
                      </a:r>
                      <a:endParaRPr lang="en-US" b="0" dirty="0">
                        <a:latin typeface="Times New Roman" pitchFamily="18" charset="0"/>
                        <a:cs typeface="Times New Roman" pitchFamily="18" charset="0"/>
                      </a:endParaRPr>
                    </a:p>
                  </a:txBody>
                  <a:tcPr/>
                </a:tc>
                <a:tc>
                  <a:txBody>
                    <a:bodyPr/>
                    <a:lstStyle/>
                    <a:p>
                      <a:endParaRPr lang="en-US"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14</a:t>
                      </a:r>
                    </a:p>
                    <a:p>
                      <a:r>
                        <a:rPr lang="en-US" dirty="0" smtClean="0">
                          <a:latin typeface="Times New Roman" pitchFamily="18" charset="0"/>
                          <a:cs typeface="Times New Roman" pitchFamily="18" charset="0"/>
                        </a:rPr>
                        <a:t>12</a:t>
                      </a:r>
                    </a:p>
                    <a:p>
                      <a:r>
                        <a:rPr lang="en-US" dirty="0" smtClean="0">
                          <a:latin typeface="Times New Roman" pitchFamily="18" charset="0"/>
                          <a:cs typeface="Times New Roman" pitchFamily="18" charset="0"/>
                        </a:rPr>
                        <a:t>12</a:t>
                      </a:r>
                    </a:p>
                    <a:p>
                      <a:r>
                        <a:rPr lang="en-US" dirty="0" smtClean="0">
                          <a:latin typeface="Times New Roman" pitchFamily="18" charset="0"/>
                          <a:cs typeface="Times New Roman" pitchFamily="18" charset="0"/>
                        </a:rPr>
                        <a:t>12</a:t>
                      </a:r>
                    </a:p>
                    <a:p>
                      <a:r>
                        <a:rPr lang="en-US" dirty="0" smtClean="0">
                          <a:latin typeface="Times New Roman" pitchFamily="18" charset="0"/>
                          <a:cs typeface="Times New Roman" pitchFamily="18" charset="0"/>
                        </a:rPr>
                        <a:t>0</a:t>
                      </a:r>
                      <a:endParaRPr lang="en-US" dirty="0">
                        <a:latin typeface="Times New Roman" pitchFamily="18" charset="0"/>
                        <a:cs typeface="Times New Roman" pitchFamily="18" charset="0"/>
                      </a:endParaRPr>
                    </a:p>
                  </a:txBody>
                  <a:tcPr/>
                </a:tc>
                <a:tc>
                  <a:txBody>
                    <a:bodyPr/>
                    <a:lstStyle/>
                    <a:p>
                      <a:endParaRPr lang="en-US"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28</a:t>
                      </a:r>
                    </a:p>
                    <a:p>
                      <a:r>
                        <a:rPr lang="en-US" dirty="0" smtClean="0">
                          <a:latin typeface="Times New Roman" pitchFamily="18" charset="0"/>
                          <a:cs typeface="Times New Roman" pitchFamily="18" charset="0"/>
                        </a:rPr>
                        <a:t>24</a:t>
                      </a:r>
                    </a:p>
                    <a:p>
                      <a:r>
                        <a:rPr lang="en-US" dirty="0" smtClean="0">
                          <a:latin typeface="Times New Roman" pitchFamily="18" charset="0"/>
                          <a:cs typeface="Times New Roman" pitchFamily="18" charset="0"/>
                        </a:rPr>
                        <a:t>24</a:t>
                      </a:r>
                    </a:p>
                    <a:p>
                      <a:r>
                        <a:rPr lang="en-US" dirty="0" smtClean="0">
                          <a:latin typeface="Times New Roman" pitchFamily="18" charset="0"/>
                          <a:cs typeface="Times New Roman" pitchFamily="18" charset="0"/>
                        </a:rPr>
                        <a:t>24</a:t>
                      </a:r>
                    </a:p>
                    <a:p>
                      <a:r>
                        <a:rPr lang="en-US" dirty="0" smtClean="0">
                          <a:latin typeface="Times New Roman" pitchFamily="18" charset="0"/>
                          <a:cs typeface="Times New Roman" pitchFamily="18" charset="0"/>
                        </a:rPr>
                        <a:t>0</a:t>
                      </a:r>
                      <a:endParaRPr lang="en-US"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latin typeface="Times New Roman" pitchFamily="18" charset="0"/>
                <a:cs typeface="Times New Roman" pitchFamily="18" charset="0"/>
              </a:rPr>
              <a:t>Table 1.Frequency and Percentage Distribution of Staff Nurses according to Their Demographic Characteristics </a:t>
            </a:r>
            <a:endParaRPr lang="en-US" sz="2400" dirty="0"/>
          </a:p>
        </p:txBody>
      </p:sp>
      <p:graphicFrame>
        <p:nvGraphicFramePr>
          <p:cNvPr id="4" name="Content Placeholder 3"/>
          <p:cNvGraphicFramePr>
            <a:graphicFrameLocks noGrp="1"/>
          </p:cNvGraphicFramePr>
          <p:nvPr>
            <p:ph idx="1"/>
          </p:nvPr>
        </p:nvGraphicFramePr>
        <p:xfrm>
          <a:off x="1447800" y="1828800"/>
          <a:ext cx="7499352" cy="2949102"/>
        </p:xfrm>
        <a:graphic>
          <a:graphicData uri="http://schemas.openxmlformats.org/drawingml/2006/table">
            <a:tbl>
              <a:tblPr firstRow="1" bandRow="1">
                <a:tableStyleId>{5C22544A-7EE6-4342-B048-85BDC9FD1C3A}</a:tableStyleId>
              </a:tblPr>
              <a:tblGrid>
                <a:gridCol w="1371600"/>
                <a:gridCol w="2819400"/>
                <a:gridCol w="1524000"/>
                <a:gridCol w="1784352"/>
              </a:tblGrid>
              <a:tr h="1066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solidFill>
                            <a:schemeClr val="tx1"/>
                          </a:solidFill>
                          <a:latin typeface="Times New Roman" pitchFamily="18" charset="0"/>
                          <a:cs typeface="Times New Roman" pitchFamily="18" charset="0"/>
                        </a:rPr>
                        <a:t>S.no</a:t>
                      </a:r>
                      <a:endParaRPr lang="en-US" dirty="0" smtClean="0">
                        <a:solidFill>
                          <a:schemeClr val="tx1"/>
                        </a:solidFill>
                        <a:latin typeface="Times New Roman" pitchFamily="18" charset="0"/>
                        <a:cs typeface="Times New Roman" pitchFamily="18" charset="0"/>
                      </a:endParaRP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latin typeface="Times New Roman" pitchFamily="18" charset="0"/>
                          <a:cs typeface="Times New Roman" pitchFamily="18" charset="0"/>
                        </a:rPr>
                        <a:t>Demographical</a:t>
                      </a:r>
                      <a:r>
                        <a:rPr lang="en-US" dirty="0" smtClean="0">
                          <a:latin typeface="Times New Roman" pitchFamily="18" charset="0"/>
                          <a:cs typeface="Times New Roman" pitchFamily="18" charset="0"/>
                        </a:rPr>
                        <a:t> </a:t>
                      </a:r>
                      <a:r>
                        <a:rPr lang="en-US" dirty="0" smtClean="0">
                          <a:solidFill>
                            <a:schemeClr val="tx1"/>
                          </a:solidFill>
                          <a:latin typeface="Times New Roman" pitchFamily="18" charset="0"/>
                          <a:cs typeface="Times New Roman" pitchFamily="18" charset="0"/>
                        </a:rPr>
                        <a:t>Variables</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latin typeface="Times New Roman" pitchFamily="18" charset="0"/>
                          <a:cs typeface="Times New Roman" pitchFamily="18" charset="0"/>
                        </a:rPr>
                        <a:t>Frequency</a:t>
                      </a:r>
                      <a:endParaRPr lang="en-US" dirty="0" smtClean="0">
                        <a:latin typeface="Times New Roman" pitchFamily="18" charset="0"/>
                        <a:cs typeface="Times New Roman" pitchFamily="18" charset="0"/>
                      </a:endParaRP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latin typeface="Times New Roman" pitchFamily="18" charset="0"/>
                          <a:cs typeface="Times New Roman" pitchFamily="18" charset="0"/>
                        </a:rPr>
                        <a:t>Percentage (%)</a:t>
                      </a:r>
                    </a:p>
                    <a:p>
                      <a:endParaRPr lang="en-US" dirty="0"/>
                    </a:p>
                  </a:txBody>
                  <a:tcPr/>
                </a:tc>
              </a:tr>
              <a:tr h="1882302">
                <a:tc>
                  <a:txBody>
                    <a:bodyPr/>
                    <a:lstStyle/>
                    <a:p>
                      <a:r>
                        <a:rPr lang="en-US" dirty="0" smtClean="0"/>
                        <a:t>7.</a:t>
                      </a:r>
                      <a:endParaRPr lang="en-US" dirty="0"/>
                    </a:p>
                  </a:txBody>
                  <a:tcPr/>
                </a:tc>
                <a:tc>
                  <a:txBody>
                    <a:bodyPr/>
                    <a:lstStyle/>
                    <a:p>
                      <a:r>
                        <a:rPr lang="en-US" b="1" dirty="0" smtClean="0">
                          <a:latin typeface="Times New Roman" pitchFamily="18" charset="0"/>
                          <a:cs typeface="Times New Roman" pitchFamily="18" charset="0"/>
                        </a:rPr>
                        <a:t>In-Service Education</a:t>
                      </a:r>
                    </a:p>
                    <a:p>
                      <a:r>
                        <a:rPr lang="en-US" b="0" dirty="0" smtClean="0">
                          <a:latin typeface="Times New Roman" pitchFamily="18" charset="0"/>
                          <a:cs typeface="Times New Roman" pitchFamily="18" charset="0"/>
                        </a:rPr>
                        <a:t>Yes</a:t>
                      </a:r>
                    </a:p>
                    <a:p>
                      <a:r>
                        <a:rPr lang="en-US" b="1" dirty="0" smtClean="0">
                          <a:latin typeface="Times New Roman" pitchFamily="18" charset="0"/>
                          <a:cs typeface="Times New Roman" pitchFamily="18" charset="0"/>
                        </a:rPr>
                        <a:t>No</a:t>
                      </a:r>
                    </a:p>
                    <a:p>
                      <a:endParaRPr lang="en-US" b="0" dirty="0">
                        <a:latin typeface="Times New Roman" pitchFamily="18" charset="0"/>
                        <a:cs typeface="Times New Roman" pitchFamily="18" charset="0"/>
                      </a:endParaRPr>
                    </a:p>
                  </a:txBody>
                  <a:tcPr/>
                </a:tc>
                <a:tc>
                  <a:txBody>
                    <a:bodyPr/>
                    <a:lstStyle/>
                    <a:p>
                      <a:endParaRPr lang="en-US" dirty="0" smtClean="0"/>
                    </a:p>
                    <a:p>
                      <a:r>
                        <a:rPr lang="en-US" dirty="0" smtClean="0"/>
                        <a:t>7</a:t>
                      </a:r>
                    </a:p>
                    <a:p>
                      <a:r>
                        <a:rPr lang="en-US" b="1" dirty="0" smtClean="0"/>
                        <a:t>43</a:t>
                      </a:r>
                      <a:endParaRPr lang="en-US" b="1" dirty="0"/>
                    </a:p>
                  </a:txBody>
                  <a:tcPr/>
                </a:tc>
                <a:tc>
                  <a:txBody>
                    <a:bodyPr/>
                    <a:lstStyle/>
                    <a:p>
                      <a:endParaRPr lang="en-US" dirty="0" smtClean="0"/>
                    </a:p>
                    <a:p>
                      <a:r>
                        <a:rPr lang="en-US" dirty="0" smtClean="0"/>
                        <a:t>14</a:t>
                      </a:r>
                    </a:p>
                    <a:p>
                      <a:r>
                        <a:rPr lang="en-US" b="1" dirty="0" smtClean="0"/>
                        <a:t>86</a:t>
                      </a:r>
                      <a:endParaRPr lang="en-US" b="1" dirty="0"/>
                    </a:p>
                  </a:txBody>
                  <a:tcPr/>
                </a:tc>
              </a:tr>
            </a:tbl>
          </a:graphicData>
        </a:graphic>
      </p:graphicFrame>
      <p:sp>
        <p:nvSpPr>
          <p:cNvPr id="5" name="Rectangle 4"/>
          <p:cNvSpPr/>
          <p:nvPr/>
        </p:nvSpPr>
        <p:spPr>
          <a:xfrm>
            <a:off x="1524000" y="4876800"/>
            <a:ext cx="1371600" cy="4572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n-  50</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latin typeface="Times New Roman" pitchFamily="18" charset="0"/>
                <a:cs typeface="Times New Roman" pitchFamily="18" charset="0"/>
              </a:rPr>
              <a:t>Table 2- Mean ,Median, Standard Deviation of Knowledge Score of Nursing Staff</a:t>
            </a:r>
            <a:endParaRPr lang="en-US" sz="36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1447800" y="2209800"/>
          <a:ext cx="7499350" cy="3286760"/>
        </p:xfrm>
        <a:graphic>
          <a:graphicData uri="http://schemas.openxmlformats.org/drawingml/2006/table">
            <a:tbl>
              <a:tblPr firstRow="1" bandRow="1">
                <a:tableStyleId>{5C22544A-7EE6-4342-B048-85BDC9FD1C3A}</a:tableStyleId>
              </a:tblPr>
              <a:tblGrid>
                <a:gridCol w="1499870"/>
                <a:gridCol w="1499870"/>
                <a:gridCol w="1499870"/>
                <a:gridCol w="1499870"/>
                <a:gridCol w="1499870"/>
              </a:tblGrid>
              <a:tr h="685800">
                <a:tc>
                  <a:txBody>
                    <a:bodyPr/>
                    <a:lstStyle/>
                    <a:p>
                      <a:r>
                        <a:rPr lang="en-US" dirty="0" smtClean="0">
                          <a:solidFill>
                            <a:schemeClr val="tx1"/>
                          </a:solidFill>
                          <a:latin typeface="Times New Roman" pitchFamily="18" charset="0"/>
                          <a:cs typeface="Times New Roman" pitchFamily="18" charset="0"/>
                        </a:rPr>
                        <a:t>Group </a:t>
                      </a:r>
                      <a:endParaRPr lang="en-US" dirty="0">
                        <a:solidFill>
                          <a:schemeClr val="tx1"/>
                        </a:solidFill>
                        <a:latin typeface="Times New Roman" pitchFamily="18" charset="0"/>
                        <a:cs typeface="Times New Roman" pitchFamily="18" charset="0"/>
                      </a:endParaRPr>
                    </a:p>
                  </a:txBody>
                  <a:tcPr/>
                </a:tc>
                <a:tc>
                  <a:txBody>
                    <a:bodyPr/>
                    <a:lstStyle/>
                    <a:p>
                      <a:r>
                        <a:rPr lang="en-US" dirty="0" smtClean="0">
                          <a:solidFill>
                            <a:schemeClr val="tx1"/>
                          </a:solidFill>
                          <a:latin typeface="Times New Roman" pitchFamily="18" charset="0"/>
                          <a:cs typeface="Times New Roman" pitchFamily="18" charset="0"/>
                        </a:rPr>
                        <a:t>Mean</a:t>
                      </a:r>
                    </a:p>
                    <a:p>
                      <a:endParaRPr lang="en-US" dirty="0">
                        <a:solidFill>
                          <a:schemeClr val="tx1"/>
                        </a:solidFill>
                        <a:latin typeface="Times New Roman" pitchFamily="18" charset="0"/>
                        <a:cs typeface="Times New Roman" pitchFamily="18" charset="0"/>
                      </a:endParaRPr>
                    </a:p>
                  </a:txBody>
                  <a:tcPr/>
                </a:tc>
                <a:tc>
                  <a:txBody>
                    <a:bodyPr/>
                    <a:lstStyle/>
                    <a:p>
                      <a:r>
                        <a:rPr lang="en-US" dirty="0" smtClean="0">
                          <a:solidFill>
                            <a:schemeClr val="tx1"/>
                          </a:solidFill>
                          <a:latin typeface="Times New Roman" pitchFamily="18" charset="0"/>
                          <a:cs typeface="Times New Roman" pitchFamily="18" charset="0"/>
                        </a:rPr>
                        <a:t>Median</a:t>
                      </a:r>
                    </a:p>
                    <a:p>
                      <a:endParaRPr lang="en-US" dirty="0">
                        <a:solidFill>
                          <a:schemeClr val="tx1"/>
                        </a:solidFill>
                        <a:latin typeface="Times New Roman" pitchFamily="18" charset="0"/>
                        <a:cs typeface="Times New Roman" pitchFamily="18" charset="0"/>
                      </a:endParaRPr>
                    </a:p>
                  </a:txBody>
                  <a:tcPr/>
                </a:tc>
                <a:tc>
                  <a:txBody>
                    <a:bodyPr/>
                    <a:lstStyle/>
                    <a:p>
                      <a:r>
                        <a:rPr lang="en-US" dirty="0" smtClean="0">
                          <a:solidFill>
                            <a:schemeClr val="tx1"/>
                          </a:solidFill>
                          <a:latin typeface="Times New Roman" pitchFamily="18" charset="0"/>
                          <a:cs typeface="Times New Roman" pitchFamily="18" charset="0"/>
                        </a:rPr>
                        <a:t>Mode</a:t>
                      </a:r>
                    </a:p>
                    <a:p>
                      <a:endParaRPr lang="en-US" dirty="0">
                        <a:solidFill>
                          <a:schemeClr val="tx1"/>
                        </a:solidFill>
                        <a:latin typeface="Times New Roman" pitchFamily="18" charset="0"/>
                        <a:cs typeface="Times New Roman" pitchFamily="18" charset="0"/>
                      </a:endParaRPr>
                    </a:p>
                  </a:txBody>
                  <a:tcPr/>
                </a:tc>
                <a:tc>
                  <a:txBody>
                    <a:bodyPr/>
                    <a:lstStyle/>
                    <a:p>
                      <a:r>
                        <a:rPr lang="en-US" dirty="0" smtClean="0">
                          <a:solidFill>
                            <a:schemeClr val="tx1"/>
                          </a:solidFill>
                          <a:latin typeface="Times New Roman" pitchFamily="18" charset="0"/>
                          <a:cs typeface="Times New Roman" pitchFamily="18" charset="0"/>
                        </a:rPr>
                        <a:t>Standard</a:t>
                      </a:r>
                    </a:p>
                    <a:p>
                      <a:r>
                        <a:rPr lang="en-US" dirty="0" smtClean="0">
                          <a:solidFill>
                            <a:schemeClr val="tx1"/>
                          </a:solidFill>
                          <a:latin typeface="Times New Roman" pitchFamily="18" charset="0"/>
                          <a:cs typeface="Times New Roman" pitchFamily="18" charset="0"/>
                        </a:rPr>
                        <a:t>Deviation</a:t>
                      </a:r>
                      <a:endParaRPr lang="en-US" dirty="0">
                        <a:solidFill>
                          <a:schemeClr val="tx1"/>
                        </a:solidFill>
                        <a:latin typeface="Times New Roman" pitchFamily="18" charset="0"/>
                        <a:cs typeface="Times New Roman" pitchFamily="18" charset="0"/>
                      </a:endParaRPr>
                    </a:p>
                  </a:txBody>
                  <a:tcPr/>
                </a:tc>
              </a:tr>
              <a:tr h="2600960">
                <a:tc>
                  <a:txBody>
                    <a:bodyPr/>
                    <a:lstStyle/>
                    <a:p>
                      <a:r>
                        <a:rPr lang="en-US" dirty="0" smtClean="0">
                          <a:latin typeface="Times New Roman" pitchFamily="18" charset="0"/>
                          <a:cs typeface="Times New Roman" pitchFamily="18" charset="0"/>
                        </a:rPr>
                        <a:t>Staff Nurses</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15.86</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16.5</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18</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3.49</a:t>
                      </a:r>
                      <a:endParaRPr lang="en-US" dirty="0">
                        <a:latin typeface="Times New Roman" pitchFamily="18" charset="0"/>
                        <a:cs typeface="Times New Roman" pitchFamily="18" charset="0"/>
                      </a:endParaRPr>
                    </a:p>
                  </a:txBody>
                  <a:tcPr/>
                </a:tc>
              </a:tr>
            </a:tbl>
          </a:graphicData>
        </a:graphic>
      </p:graphicFrame>
      <p:sp>
        <p:nvSpPr>
          <p:cNvPr id="5" name="Rectangle 4"/>
          <p:cNvSpPr/>
          <p:nvPr/>
        </p:nvSpPr>
        <p:spPr>
          <a:xfrm>
            <a:off x="1524000" y="5638800"/>
            <a:ext cx="914400" cy="533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n    50</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Times New Roman" pitchFamily="18" charset="0"/>
                <a:cs typeface="Times New Roman" pitchFamily="18" charset="0"/>
              </a:rPr>
              <a:t>Figure 1.Percentage Distribution of Staff Nurses by Level of Knowledge regarding CLABSI </a:t>
            </a:r>
            <a:endParaRPr lang="en-US" sz="28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304800" y="1524000"/>
          <a:ext cx="8629650" cy="4724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Discussion-</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dirty="0" smtClean="0"/>
              <a:t>The findings of the study concluded that majority (96%) of staff nurses had inadequate knowledge and only 4% had adequate knowledge. Thus it can be concluded that most of the staff nurses of HAHC Hospital have inadequate knowledge regarding CLABSI.</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a:t>
            </a:r>
            <a:endParaRPr lang="en-US" dirty="0"/>
          </a:p>
        </p:txBody>
      </p:sp>
      <p:sp>
        <p:nvSpPr>
          <p:cNvPr id="3" name="Content Placeholder 2"/>
          <p:cNvSpPr>
            <a:spLocks noGrp="1"/>
          </p:cNvSpPr>
          <p:nvPr>
            <p:ph idx="1"/>
          </p:nvPr>
        </p:nvSpPr>
        <p:spPr/>
        <p:txBody>
          <a:bodyPr/>
          <a:lstStyle/>
          <a:p>
            <a:r>
              <a:rPr lang="en-US" dirty="0" smtClean="0"/>
              <a:t>Study was conducted only among staff nurses of OT, ICU, Medicine and Surgery wards.</a:t>
            </a:r>
          </a:p>
          <a:p>
            <a:r>
              <a:rPr lang="en-US" dirty="0" smtClean="0"/>
              <a:t>The sample size of the study was small.</a:t>
            </a:r>
          </a:p>
          <a:p>
            <a:r>
              <a:rPr lang="en-US" dirty="0" smtClean="0"/>
              <a:t>The study was limited to only one hospital(HAHC Hospital)</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CONCLUSION-</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lgn="just"/>
            <a:r>
              <a:rPr lang="en-US" dirty="0" smtClean="0">
                <a:latin typeface="Times New Roman" pitchFamily="18" charset="0"/>
                <a:cs typeface="Times New Roman" pitchFamily="18" charset="0"/>
              </a:rPr>
              <a:t>The majority of the staff nurses had inadequate knowledge regarding CLABSI. It emphasizes the need for improvement in knowledge of staff nurses, especially regarding risk factors and prevention strategies for CLABSI, which can be achieved through various methods like information booklets, in-service education, continuing education programs, etc.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Critique of the study-</a:t>
            </a:r>
            <a:endParaRPr lang="en-US" dirty="0"/>
          </a:p>
        </p:txBody>
      </p:sp>
      <p:graphicFrame>
        <p:nvGraphicFramePr>
          <p:cNvPr id="5" name="Content Placeholder 4"/>
          <p:cNvGraphicFramePr>
            <a:graphicFrameLocks noGrp="1"/>
          </p:cNvGraphicFramePr>
          <p:nvPr>
            <p:ph idx="1"/>
          </p:nvPr>
        </p:nvGraphicFramePr>
        <p:xfrm>
          <a:off x="1435100" y="1447800"/>
          <a:ext cx="7499349" cy="5288280"/>
        </p:xfrm>
        <a:graphic>
          <a:graphicData uri="http://schemas.openxmlformats.org/drawingml/2006/table">
            <a:tbl>
              <a:tblPr firstRow="1" bandRow="1">
                <a:tableStyleId>{E8B1032C-EA38-4F05-BA0D-38AFFFC7BED3}</a:tableStyleId>
              </a:tblPr>
              <a:tblGrid>
                <a:gridCol w="2222500"/>
                <a:gridCol w="2209800"/>
                <a:gridCol w="3067049"/>
              </a:tblGrid>
              <a:tr h="685800">
                <a:tc>
                  <a:txBody>
                    <a:bodyPr/>
                    <a:lstStyle/>
                    <a:p>
                      <a:r>
                        <a:rPr lang="en-US" b="0" dirty="0" smtClean="0">
                          <a:ln>
                            <a:solidFill>
                              <a:schemeClr val="tx1"/>
                            </a:solidFill>
                          </a:ln>
                          <a:latin typeface="Times New Roman" pitchFamily="18" charset="0"/>
                          <a:cs typeface="Times New Roman" pitchFamily="18" charset="0"/>
                        </a:rPr>
                        <a:t>Title</a:t>
                      </a:r>
                      <a:endParaRPr lang="en-US" b="0" dirty="0">
                        <a:ln>
                          <a:solidFill>
                            <a:schemeClr val="tx1"/>
                          </a:solidFill>
                        </a:ln>
                        <a:latin typeface="Times New Roman" pitchFamily="18" charset="0"/>
                        <a:cs typeface="Times New Roman" pitchFamily="18" charset="0"/>
                      </a:endParaRPr>
                    </a:p>
                  </a:txBody>
                  <a:tcPr/>
                </a:tc>
                <a:tc>
                  <a:txBody>
                    <a:bodyPr/>
                    <a:lstStyle/>
                    <a:p>
                      <a:r>
                        <a:rPr lang="en-US" sz="2000" dirty="0" smtClean="0"/>
                        <a:t>Negative</a:t>
                      </a:r>
                      <a:r>
                        <a:rPr lang="en-US" sz="2000" baseline="0" dirty="0" smtClean="0"/>
                        <a:t> points </a:t>
                      </a:r>
                      <a:endParaRPr lang="en-US" sz="2000" dirty="0"/>
                    </a:p>
                  </a:txBody>
                  <a:tcPr/>
                </a:tc>
                <a:tc>
                  <a:txBody>
                    <a:bodyPr/>
                    <a:lstStyle/>
                    <a:p>
                      <a:r>
                        <a:rPr lang="en-US" sz="2000" dirty="0" smtClean="0"/>
                        <a:t>Positive points</a:t>
                      </a:r>
                      <a:endParaRPr lang="en-US" sz="2000" dirty="0"/>
                    </a:p>
                  </a:txBody>
                  <a:tcPr/>
                </a:tc>
              </a:tr>
              <a:tr h="975360">
                <a:tc>
                  <a:txBody>
                    <a:bodyPr/>
                    <a:lstStyle/>
                    <a:p>
                      <a:r>
                        <a:rPr lang="en-US" dirty="0" smtClean="0">
                          <a:latin typeface="Times New Roman" pitchFamily="18" charset="0"/>
                          <a:cs typeface="Times New Roman" pitchFamily="18" charset="0"/>
                        </a:rPr>
                        <a:t>Title</a:t>
                      </a:r>
                      <a:r>
                        <a:rPr lang="en-US" baseline="0" dirty="0" smtClean="0">
                          <a:latin typeface="Times New Roman" pitchFamily="18" charset="0"/>
                          <a:cs typeface="Times New Roman" pitchFamily="18" charset="0"/>
                        </a:rPr>
                        <a:t> of the study</a:t>
                      </a:r>
                      <a:endParaRPr lang="en-US" dirty="0">
                        <a:latin typeface="Times New Roman" pitchFamily="18" charset="0"/>
                        <a:cs typeface="Times New Roman" pitchFamily="18" charset="0"/>
                      </a:endParaRPr>
                    </a:p>
                  </a:txBody>
                  <a:tcPr/>
                </a:tc>
                <a:tc>
                  <a:txBody>
                    <a:bodyPr/>
                    <a:lstStyle/>
                    <a:p>
                      <a:endParaRPr lang="en-US" dirty="0" smtClean="0"/>
                    </a:p>
                    <a:p>
                      <a:r>
                        <a:rPr lang="en-US" dirty="0" smtClean="0"/>
                        <a:t>       </a:t>
                      </a:r>
                      <a:endParaRPr lang="en-US" dirty="0"/>
                    </a:p>
                  </a:txBody>
                  <a:tcPr/>
                </a:tc>
                <a:tc>
                  <a:txBody>
                    <a:bodyPr/>
                    <a:lstStyle/>
                    <a:p>
                      <a:r>
                        <a:rPr lang="en-US" dirty="0" smtClean="0"/>
                        <a:t>Title of the study</a:t>
                      </a:r>
                      <a:r>
                        <a:rPr lang="en-US" baseline="0" dirty="0" smtClean="0"/>
                        <a:t> was written clearly.</a:t>
                      </a:r>
                      <a:endParaRPr lang="en-US" dirty="0"/>
                    </a:p>
                  </a:txBody>
                  <a:tcPr/>
                </a:tc>
              </a:tr>
              <a:tr h="975360">
                <a:tc>
                  <a:txBody>
                    <a:bodyPr/>
                    <a:lstStyle/>
                    <a:p>
                      <a:r>
                        <a:rPr lang="en-US" dirty="0" smtClean="0"/>
                        <a:t>Abstract</a:t>
                      </a:r>
                      <a:endParaRPr lang="en-US" dirty="0"/>
                    </a:p>
                  </a:txBody>
                  <a:tcPr/>
                </a:tc>
                <a:tc>
                  <a:txBody>
                    <a:bodyPr/>
                    <a:lstStyle/>
                    <a:p>
                      <a:endParaRPr lang="en-US" dirty="0"/>
                    </a:p>
                  </a:txBody>
                  <a:tcPr/>
                </a:tc>
                <a:tc>
                  <a:txBody>
                    <a:bodyPr/>
                    <a:lstStyle/>
                    <a:p>
                      <a:r>
                        <a:rPr lang="en-US" dirty="0" smtClean="0"/>
                        <a:t>In abstract research purpose,</a:t>
                      </a:r>
                      <a:r>
                        <a:rPr lang="en-US" baseline="0" dirty="0" smtClean="0"/>
                        <a:t> design, approach, methodology and findings </a:t>
                      </a:r>
                      <a:r>
                        <a:rPr lang="en-US" dirty="0" smtClean="0"/>
                        <a:t>was mentioned</a:t>
                      </a:r>
                      <a:r>
                        <a:rPr lang="en-US" baseline="0" dirty="0" smtClean="0"/>
                        <a:t> properly.</a:t>
                      </a:r>
                      <a:endParaRPr lang="en-US" dirty="0"/>
                    </a:p>
                  </a:txBody>
                  <a:tcPr/>
                </a:tc>
              </a:tr>
              <a:tr h="975360">
                <a:tc>
                  <a:txBody>
                    <a:bodyPr/>
                    <a:lstStyle/>
                    <a:p>
                      <a:r>
                        <a:rPr lang="en-US" dirty="0" smtClean="0"/>
                        <a:t>Background of the study</a:t>
                      </a:r>
                      <a:endParaRPr lang="en-US" dirty="0"/>
                    </a:p>
                  </a:txBody>
                  <a:tcPr/>
                </a:tc>
                <a:tc>
                  <a:txBody>
                    <a:bodyPr/>
                    <a:lstStyle/>
                    <a:p>
                      <a:endParaRPr lang="en-US"/>
                    </a:p>
                  </a:txBody>
                  <a:tcPr/>
                </a:tc>
                <a:tc>
                  <a:txBody>
                    <a:bodyPr/>
                    <a:lstStyle/>
                    <a:p>
                      <a:r>
                        <a:rPr lang="en-US" dirty="0" smtClean="0"/>
                        <a:t>In the article</a:t>
                      </a:r>
                      <a:r>
                        <a:rPr lang="en-US" baseline="0" dirty="0" smtClean="0"/>
                        <a:t> background of the study was written in well manner. In which review of area, current information of topic was explained.</a:t>
                      </a:r>
                      <a:endParaRPr lang="en-US" dirty="0"/>
                    </a:p>
                  </a:txBody>
                  <a:tcPr/>
                </a:tc>
              </a:tr>
              <a:tr h="975360">
                <a:tc>
                  <a:txBody>
                    <a:bodyPr/>
                    <a:lstStyle/>
                    <a:p>
                      <a:r>
                        <a:rPr lang="en-US" dirty="0" smtClean="0"/>
                        <a:t>Introduction </a:t>
                      </a:r>
                      <a:endParaRPr lang="en-US" dirty="0"/>
                    </a:p>
                  </a:txBody>
                  <a:tcPr/>
                </a:tc>
                <a:tc>
                  <a:txBody>
                    <a:bodyPr/>
                    <a:lstStyle/>
                    <a:p>
                      <a:r>
                        <a:rPr lang="en-US" dirty="0" smtClean="0"/>
                        <a:t>Introduction of study was not mentioned in</a:t>
                      </a:r>
                      <a:r>
                        <a:rPr lang="en-US" baseline="0" dirty="0" smtClean="0"/>
                        <a:t> the article.</a:t>
                      </a:r>
                      <a:endParaRPr lang="en-US" dirty="0"/>
                    </a:p>
                  </a:txBody>
                  <a:tcPr/>
                </a:tc>
                <a:tc>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52400"/>
            <a:ext cx="7498080" cy="2209800"/>
          </a:xfrm>
        </p:spPr>
        <p:txBody>
          <a:bodyPr>
            <a:noAutofit/>
          </a:bodyPr>
          <a:lstStyle/>
          <a:p>
            <a:pPr algn="just"/>
            <a:r>
              <a:rPr lang="en-US" sz="2800" b="1" dirty="0" smtClean="0">
                <a:solidFill>
                  <a:schemeClr val="tx1"/>
                </a:solidFill>
                <a:latin typeface="Times New Roman" pitchFamily="18" charset="0"/>
                <a:cs typeface="Times New Roman" pitchFamily="18" charset="0"/>
              </a:rPr>
              <a:t>A Study to Assess the Knowledge of Staff Nurses regarding Central Line Associated Blood Stream Infection (CLABSI) with a View to Develop Information-Booklet on Prevention of CLABSI in a Selected Hospital of Delhi.</a:t>
            </a:r>
            <a:endParaRPr lang="en-US" sz="28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1435608" y="2514600"/>
            <a:ext cx="7498080" cy="4038600"/>
          </a:xfrm>
        </p:spPr>
        <p:txBody>
          <a:bodyPr>
            <a:normAutofit/>
          </a:bodyPr>
          <a:lstStyle/>
          <a:p>
            <a:r>
              <a:rPr lang="en-US" b="1" dirty="0" smtClean="0">
                <a:latin typeface="Times New Roman" pitchFamily="18" charset="0"/>
                <a:cs typeface="Times New Roman" pitchFamily="18" charset="0"/>
              </a:rPr>
              <a:t>Author Name: </a:t>
            </a:r>
            <a:r>
              <a:rPr lang="fi-FI" dirty="0" smtClean="0">
                <a:latin typeface="Times New Roman" pitchFamily="18" charset="0"/>
                <a:cs typeface="Times New Roman" pitchFamily="18" charset="0"/>
              </a:rPr>
              <a:t>Rajlaxmi Nishant Kurian, Neha John.</a:t>
            </a:r>
            <a:endParaRPr lang="en-US"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Journal Name: </a:t>
            </a:r>
            <a:r>
              <a:rPr lang="en-US" dirty="0" smtClean="0">
                <a:latin typeface="Times New Roman" pitchFamily="18" charset="0"/>
                <a:cs typeface="Times New Roman" pitchFamily="18" charset="0"/>
              </a:rPr>
              <a:t>International journal of nursing &amp; midwifery research.</a:t>
            </a:r>
          </a:p>
          <a:p>
            <a:r>
              <a:rPr lang="en-US" b="1" dirty="0" smtClean="0">
                <a:latin typeface="Times New Roman" pitchFamily="18" charset="0"/>
                <a:cs typeface="Times New Roman" pitchFamily="18" charset="0"/>
              </a:rPr>
              <a:t>Volume</a:t>
            </a:r>
            <a:r>
              <a:rPr lang="en-US" dirty="0" smtClean="0">
                <a:latin typeface="Times New Roman" pitchFamily="18" charset="0"/>
                <a:cs typeface="Times New Roman" pitchFamily="18" charset="0"/>
              </a:rPr>
              <a:t>:</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3</a:t>
            </a:r>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Year</a:t>
            </a:r>
            <a:r>
              <a:rPr lang="en-US" dirty="0" smtClean="0">
                <a:latin typeface="Times New Roman" pitchFamily="18" charset="0"/>
                <a:cs typeface="Times New Roman" pitchFamily="18" charset="0"/>
              </a:rPr>
              <a:t>:2016</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15962"/>
          </a:xfrm>
        </p:spPr>
        <p:txBody>
          <a:bodyPr>
            <a:normAutofit fontScale="90000"/>
          </a:bodyPr>
          <a:lstStyle/>
          <a:p>
            <a:r>
              <a:rPr lang="en-US" dirty="0" smtClean="0"/>
              <a:t>Critique of the study-</a:t>
            </a:r>
            <a:endParaRPr lang="en-US" dirty="0"/>
          </a:p>
        </p:txBody>
      </p:sp>
      <p:graphicFrame>
        <p:nvGraphicFramePr>
          <p:cNvPr id="4" name="Content Placeholder 3"/>
          <p:cNvGraphicFramePr>
            <a:graphicFrameLocks noGrp="1"/>
          </p:cNvGraphicFramePr>
          <p:nvPr>
            <p:ph idx="1"/>
          </p:nvPr>
        </p:nvGraphicFramePr>
        <p:xfrm>
          <a:off x="1066800" y="1107424"/>
          <a:ext cx="7804149" cy="5476256"/>
        </p:xfrm>
        <a:graphic>
          <a:graphicData uri="http://schemas.openxmlformats.org/drawingml/2006/table">
            <a:tbl>
              <a:tblPr firstRow="1" bandRow="1">
                <a:tableStyleId>{5C22544A-7EE6-4342-B048-85BDC9FD1C3A}</a:tableStyleId>
              </a:tblPr>
              <a:tblGrid>
                <a:gridCol w="1678454"/>
                <a:gridCol w="3647664"/>
                <a:gridCol w="2478031"/>
              </a:tblGrid>
              <a:tr h="597341">
                <a:tc>
                  <a:txBody>
                    <a:bodyPr/>
                    <a:lstStyle/>
                    <a:p>
                      <a:r>
                        <a:rPr lang="en-US" dirty="0" err="1" smtClean="0">
                          <a:solidFill>
                            <a:schemeClr val="tx1"/>
                          </a:solidFill>
                        </a:rPr>
                        <a:t>S.No</a:t>
                      </a:r>
                      <a:endParaRPr lang="en-US" dirty="0">
                        <a:solidFill>
                          <a:schemeClr val="tx1"/>
                        </a:solidFill>
                      </a:endParaRPr>
                    </a:p>
                  </a:txBody>
                  <a:tcPr/>
                </a:tc>
                <a:tc>
                  <a:txBody>
                    <a:bodyPr/>
                    <a:lstStyle/>
                    <a:p>
                      <a:r>
                        <a:rPr lang="en-US" dirty="0" smtClean="0">
                          <a:solidFill>
                            <a:schemeClr val="tx1"/>
                          </a:solidFill>
                        </a:rPr>
                        <a:t>Negative points</a:t>
                      </a:r>
                      <a:endParaRPr lang="en-US" dirty="0">
                        <a:solidFill>
                          <a:schemeClr val="tx1"/>
                        </a:solidFill>
                      </a:endParaRPr>
                    </a:p>
                  </a:txBody>
                  <a:tcPr/>
                </a:tc>
                <a:tc>
                  <a:txBody>
                    <a:bodyPr/>
                    <a:lstStyle/>
                    <a:p>
                      <a:r>
                        <a:rPr lang="en-US" dirty="0" smtClean="0">
                          <a:solidFill>
                            <a:schemeClr val="tx1"/>
                          </a:solidFill>
                        </a:rPr>
                        <a:t>Positive points</a:t>
                      </a:r>
                      <a:endParaRPr lang="en-US" dirty="0">
                        <a:solidFill>
                          <a:schemeClr val="tx1"/>
                        </a:solidFill>
                      </a:endParaRPr>
                    </a:p>
                  </a:txBody>
                  <a:tcPr/>
                </a:tc>
              </a:tr>
              <a:tr h="1228815">
                <a:tc>
                  <a:txBody>
                    <a:bodyPr/>
                    <a:lstStyle/>
                    <a:p>
                      <a:r>
                        <a:rPr lang="en-US" dirty="0" smtClean="0"/>
                        <a:t>Aim/objectives</a:t>
                      </a:r>
                      <a:endParaRPr lang="en-US" dirty="0"/>
                    </a:p>
                  </a:txBody>
                  <a:tcPr/>
                </a:tc>
                <a:tc>
                  <a:txBody>
                    <a:bodyPr/>
                    <a:lstStyle/>
                    <a:p>
                      <a:r>
                        <a:rPr lang="en-US" dirty="0" smtClean="0"/>
                        <a:t>One more objective can also be included  i.e.</a:t>
                      </a:r>
                      <a:r>
                        <a:rPr lang="en-US" baseline="0" dirty="0" smtClean="0"/>
                        <a:t> about the association between knowledge score with selected demographic variables.</a:t>
                      </a:r>
                      <a:endParaRPr lang="en-US" dirty="0"/>
                    </a:p>
                  </a:txBody>
                  <a:tcPr/>
                </a:tc>
                <a:tc>
                  <a:txBody>
                    <a:bodyPr/>
                    <a:lstStyle/>
                    <a:p>
                      <a:r>
                        <a:rPr lang="en-US" dirty="0" smtClean="0"/>
                        <a:t>Aim and objectives</a:t>
                      </a:r>
                      <a:r>
                        <a:rPr lang="en-US" baseline="0" dirty="0" smtClean="0"/>
                        <a:t> both had explained in the study.</a:t>
                      </a:r>
                      <a:endParaRPr lang="en-US" dirty="0"/>
                    </a:p>
                  </a:txBody>
                  <a:tcPr/>
                </a:tc>
              </a:tr>
              <a:tr h="1638420">
                <a:tc>
                  <a:txBody>
                    <a:bodyPr/>
                    <a:lstStyle/>
                    <a:p>
                      <a:r>
                        <a:rPr lang="en-US" dirty="0" smtClean="0"/>
                        <a:t>Methodology</a:t>
                      </a:r>
                      <a:endParaRPr lang="en-US" dirty="0"/>
                    </a:p>
                  </a:txBody>
                  <a:tcPr/>
                </a:tc>
                <a:tc>
                  <a:txBody>
                    <a:bodyPr/>
                    <a:lstStyle/>
                    <a:p>
                      <a:r>
                        <a:rPr lang="en-US" dirty="0" smtClean="0"/>
                        <a:t>For descriptive survey design sample size was very less.</a:t>
                      </a:r>
                    </a:p>
                    <a:p>
                      <a:r>
                        <a:rPr lang="en-US" dirty="0" smtClean="0"/>
                        <a:t>Inclusion</a:t>
                      </a:r>
                      <a:r>
                        <a:rPr lang="en-US" baseline="0" dirty="0" smtClean="0"/>
                        <a:t> and exclusion criteria was not mentioned in the study.</a:t>
                      </a:r>
                      <a:endParaRPr lang="en-US" dirty="0"/>
                    </a:p>
                  </a:txBody>
                  <a:tcPr/>
                </a:tc>
                <a:tc>
                  <a:txBody>
                    <a:bodyPr/>
                    <a:lstStyle/>
                    <a:p>
                      <a:r>
                        <a:rPr lang="en-US" dirty="0" smtClean="0"/>
                        <a:t>Research approach,</a:t>
                      </a:r>
                      <a:r>
                        <a:rPr lang="en-US" baseline="0" dirty="0" smtClean="0"/>
                        <a:t> design,  sample, setting, population, sample size was explained in the study.</a:t>
                      </a:r>
                      <a:endParaRPr lang="en-US" dirty="0"/>
                    </a:p>
                  </a:txBody>
                  <a:tcPr/>
                </a:tc>
              </a:tr>
              <a:tr h="1945624">
                <a:tc>
                  <a:txBody>
                    <a:bodyPr/>
                    <a:lstStyle/>
                    <a:p>
                      <a:r>
                        <a:rPr lang="en-US" dirty="0" smtClean="0"/>
                        <a:t>Results</a:t>
                      </a:r>
                      <a:endParaRPr lang="en-US" dirty="0"/>
                    </a:p>
                  </a:txBody>
                  <a:tcPr/>
                </a:tc>
                <a:tc>
                  <a:txBody>
                    <a:bodyPr/>
                    <a:lstStyle/>
                    <a:p>
                      <a:r>
                        <a:rPr lang="en-US" dirty="0" smtClean="0"/>
                        <a:t>-In</a:t>
                      </a:r>
                      <a:r>
                        <a:rPr lang="en-US" baseline="0" dirty="0" smtClean="0"/>
                        <a:t> table no-1 in area of posting </a:t>
                      </a:r>
                      <a:r>
                        <a:rPr lang="en-US" baseline="0" dirty="0" err="1" smtClean="0"/>
                        <a:t>hemodialysis</a:t>
                      </a:r>
                      <a:r>
                        <a:rPr lang="en-US" baseline="0" dirty="0" smtClean="0"/>
                        <a:t> unit was not mentioned previously in area of setting.</a:t>
                      </a:r>
                    </a:p>
                    <a:p>
                      <a:r>
                        <a:rPr lang="en-US" baseline="0" dirty="0" smtClean="0"/>
                        <a:t>-Result of knowledge questionnaire was not stated in the findings of knowledge score </a:t>
                      </a:r>
                    </a:p>
                    <a:p>
                      <a:r>
                        <a:rPr lang="en-US" baseline="0" dirty="0" smtClean="0"/>
                        <a:t> </a:t>
                      </a:r>
                      <a:endParaRPr lang="en-US" dirty="0"/>
                    </a:p>
                  </a:txBody>
                  <a:tcPr/>
                </a:tc>
                <a:tc>
                  <a:txBody>
                    <a:bodyPr/>
                    <a:lstStyle/>
                    <a:p>
                      <a:r>
                        <a:rPr lang="en-US" dirty="0" smtClean="0"/>
                        <a:t>Distribution</a:t>
                      </a:r>
                      <a:r>
                        <a:rPr lang="en-US" baseline="0" dirty="0" smtClean="0"/>
                        <a:t> of mean, median, mode and standard deviation is done.</a:t>
                      </a:r>
                      <a:endParaRPr lang="en-US" dirty="0"/>
                    </a:p>
                  </a:txBody>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714488" cy="868362"/>
          </a:xfrm>
        </p:spPr>
        <p:txBody>
          <a:bodyPr/>
          <a:lstStyle/>
          <a:p>
            <a:r>
              <a:rPr lang="en-US" dirty="0" smtClean="0"/>
              <a:t>Critique of the study-</a:t>
            </a:r>
            <a:endParaRPr lang="en-US" dirty="0"/>
          </a:p>
        </p:txBody>
      </p:sp>
      <p:graphicFrame>
        <p:nvGraphicFramePr>
          <p:cNvPr id="4" name="Content Placeholder 3"/>
          <p:cNvGraphicFramePr>
            <a:graphicFrameLocks noGrp="1"/>
          </p:cNvGraphicFramePr>
          <p:nvPr>
            <p:ph idx="1"/>
          </p:nvPr>
        </p:nvGraphicFramePr>
        <p:xfrm>
          <a:off x="1143000" y="1143000"/>
          <a:ext cx="7791450" cy="4028440"/>
        </p:xfrm>
        <a:graphic>
          <a:graphicData uri="http://schemas.openxmlformats.org/drawingml/2006/table">
            <a:tbl>
              <a:tblPr firstRow="1" bandRow="1">
                <a:tableStyleId>{5C22544A-7EE6-4342-B048-85BDC9FD1C3A}</a:tableStyleId>
              </a:tblPr>
              <a:tblGrid>
                <a:gridCol w="2597150"/>
                <a:gridCol w="3041650"/>
                <a:gridCol w="2152650"/>
              </a:tblGrid>
              <a:tr h="370840">
                <a:tc>
                  <a:txBody>
                    <a:bodyPr/>
                    <a:lstStyle/>
                    <a:p>
                      <a:r>
                        <a:rPr lang="en-US" dirty="0" err="1" smtClean="0">
                          <a:solidFill>
                            <a:schemeClr val="tx1"/>
                          </a:solidFill>
                        </a:rPr>
                        <a:t>S.No</a:t>
                      </a:r>
                      <a:endParaRPr lang="en-US" dirty="0">
                        <a:solidFill>
                          <a:schemeClr val="tx1"/>
                        </a:solidFill>
                      </a:endParaRPr>
                    </a:p>
                  </a:txBody>
                  <a:tcPr/>
                </a:tc>
                <a:tc>
                  <a:txBody>
                    <a:bodyPr/>
                    <a:lstStyle/>
                    <a:p>
                      <a:r>
                        <a:rPr lang="en-US" dirty="0" smtClean="0">
                          <a:solidFill>
                            <a:schemeClr val="tx1"/>
                          </a:solidFill>
                        </a:rPr>
                        <a:t>Negative points</a:t>
                      </a:r>
                      <a:endParaRPr lang="en-US" dirty="0">
                        <a:solidFill>
                          <a:schemeClr val="tx1"/>
                        </a:solidFill>
                      </a:endParaRPr>
                    </a:p>
                  </a:txBody>
                  <a:tcPr/>
                </a:tc>
                <a:tc>
                  <a:txBody>
                    <a:bodyPr/>
                    <a:lstStyle/>
                    <a:p>
                      <a:r>
                        <a:rPr lang="en-US" dirty="0" smtClean="0">
                          <a:solidFill>
                            <a:schemeClr val="tx1"/>
                          </a:solidFill>
                        </a:rPr>
                        <a:t>Positive points</a:t>
                      </a:r>
                      <a:endParaRPr lang="en-US" dirty="0">
                        <a:solidFill>
                          <a:schemeClr val="tx1"/>
                        </a:solidFill>
                      </a:endParaRPr>
                    </a:p>
                  </a:txBody>
                  <a:tcPr/>
                </a:tc>
              </a:tr>
              <a:tr h="370840">
                <a:tc>
                  <a:txBody>
                    <a:bodyPr/>
                    <a:lstStyle/>
                    <a:p>
                      <a:r>
                        <a:rPr lang="en-US" dirty="0" smtClean="0"/>
                        <a:t>Results</a:t>
                      </a:r>
                      <a:endParaRPr lang="en-US" dirty="0"/>
                    </a:p>
                  </a:txBody>
                  <a:tcPr/>
                </a:tc>
                <a:tc>
                  <a:txBody>
                    <a:bodyPr/>
                    <a:lstStyle/>
                    <a:p>
                      <a:r>
                        <a:rPr lang="en-US" dirty="0" smtClean="0"/>
                        <a:t>-In figure 1 of level of knowledge construction of pie chart is</a:t>
                      </a:r>
                      <a:r>
                        <a:rPr lang="en-US" baseline="0" dirty="0" smtClean="0"/>
                        <a:t> wrong.</a:t>
                      </a:r>
                    </a:p>
                    <a:p>
                      <a:r>
                        <a:rPr lang="en-US" baseline="0" dirty="0" smtClean="0"/>
                        <a:t>-For level of knowledge there should be one more table about dissemination of findings of knowledge scores.</a:t>
                      </a:r>
                    </a:p>
                    <a:p>
                      <a:r>
                        <a:rPr lang="en-US" baseline="0" dirty="0" smtClean="0"/>
                        <a:t>-In table-1 &amp; 2 total population is written at the bottom and denoted by (n) which should be denoted by (N) and written at the right side of the top.</a:t>
                      </a:r>
                      <a:endParaRPr lang="en-US" dirty="0"/>
                    </a:p>
                  </a:txBody>
                  <a:tcPr/>
                </a:tc>
                <a:tc>
                  <a:txBody>
                    <a:bodyPr/>
                    <a:lstStyle/>
                    <a:p>
                      <a:r>
                        <a:rPr lang="en-US" dirty="0" smtClean="0"/>
                        <a:t>Study was descriptive but</a:t>
                      </a:r>
                      <a:r>
                        <a:rPr lang="en-US" baseline="0" dirty="0" smtClean="0"/>
                        <a:t> information booklet was given .</a:t>
                      </a:r>
                      <a:endParaRPr lang="en-US" dirty="0"/>
                    </a:p>
                  </a:txBody>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1. </a:t>
            </a:r>
            <a:r>
              <a:rPr lang="en-US" dirty="0" err="1" smtClean="0"/>
              <a:t>Srinivasan</a:t>
            </a:r>
            <a:r>
              <a:rPr lang="en-US" dirty="0" smtClean="0"/>
              <a:t> A, Wise M, Bell M et al. Vital signs: Central line-associated blood stream </a:t>
            </a:r>
            <a:r>
              <a:rPr lang="en-US" dirty="0" err="1" smtClean="0"/>
              <a:t>infectionsUnited</a:t>
            </a:r>
            <a:r>
              <a:rPr lang="en-US" dirty="0" smtClean="0"/>
              <a:t> States, 2001, 2008, and 2009. Morbidity and Mortality Weekly Report Mar 2011; 60(8): 243-48.</a:t>
            </a:r>
          </a:p>
          <a:p>
            <a:pPr>
              <a:buNone/>
            </a:pPr>
            <a:r>
              <a:rPr lang="en-US" dirty="0" smtClean="0"/>
              <a:t> 2. O’Grady NP, Alexander M, Dellinger EP et al. Guidelines for the prevention of intravascular catheter-related infections. Centers for Disease Control and Prevention. Morbidity and Mortality Weekly Report Aug 2002; 51(RR-10): 1-29. </a:t>
            </a:r>
          </a:p>
          <a:p>
            <a:pPr>
              <a:buNone/>
            </a:pPr>
            <a:r>
              <a:rPr lang="en-US" dirty="0" smtClean="0"/>
              <a:t>3. </a:t>
            </a:r>
            <a:r>
              <a:rPr lang="en-US" dirty="0" err="1" smtClean="0"/>
              <a:t>Ullman</a:t>
            </a:r>
            <a:r>
              <a:rPr lang="en-US" dirty="0" smtClean="0"/>
              <a:t> AC, Long DA, Rickard CM. Prevention of central venous catheter infections: a survey of </a:t>
            </a:r>
            <a:r>
              <a:rPr lang="en-US" dirty="0" err="1" smtClean="0"/>
              <a:t>paediatric</a:t>
            </a:r>
            <a:r>
              <a:rPr lang="en-US" dirty="0" smtClean="0"/>
              <a:t> ICU nurses’, knowledge and practice. Nurse </a:t>
            </a:r>
            <a:r>
              <a:rPr lang="en-US" dirty="0" err="1" smtClean="0"/>
              <a:t>Educ</a:t>
            </a:r>
            <a:r>
              <a:rPr lang="en-US" dirty="0" smtClean="0"/>
              <a:t> Today Feb 2014; 34(2): 202-207. </a:t>
            </a:r>
          </a:p>
          <a:p>
            <a:pPr>
              <a:buNone/>
            </a:pPr>
            <a:r>
              <a:rPr lang="en-US" dirty="0" smtClean="0"/>
              <a:t>4. Stubblefield H. Hospital Acquired (Nosocomial) Infections. Jan 2014. Available from: http://www. healthline.com/health/hospital-acquired-</a:t>
            </a:r>
            <a:r>
              <a:rPr lang="en-US" dirty="0" err="1" smtClean="0"/>
              <a:t>nosocomi</a:t>
            </a:r>
            <a:r>
              <a:rPr lang="en-US" dirty="0" smtClean="0"/>
              <a:t> al-</a:t>
            </a:r>
            <a:r>
              <a:rPr lang="en-US" dirty="0" err="1" smtClean="0"/>
              <a:t>infecti</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References-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pPr>
              <a:buNone/>
            </a:pPr>
            <a:r>
              <a:rPr lang="en-US" dirty="0" smtClean="0"/>
              <a:t>5. Weber DJ, </a:t>
            </a:r>
            <a:r>
              <a:rPr lang="en-US" dirty="0" err="1" smtClean="0"/>
              <a:t>Sickbert</a:t>
            </a:r>
            <a:r>
              <a:rPr lang="en-US" dirty="0" smtClean="0"/>
              <a:t>-Bennett EE, Gould CV et al. Incidence of catheter associated and non-</a:t>
            </a:r>
            <a:r>
              <a:rPr lang="en-US" dirty="0" err="1" smtClean="0"/>
              <a:t>catheterassociated</a:t>
            </a:r>
            <a:r>
              <a:rPr lang="en-US" dirty="0" smtClean="0"/>
              <a:t> urinary tract infections in a healthcare system. Infect. Control Hosp </a:t>
            </a:r>
            <a:r>
              <a:rPr lang="en-US" dirty="0" err="1" smtClean="0"/>
              <a:t>Epidemiol</a:t>
            </a:r>
            <a:r>
              <a:rPr lang="en-US" dirty="0" smtClean="0"/>
              <a:t> 2011; 32: 822-23.</a:t>
            </a:r>
          </a:p>
          <a:p>
            <a:pPr>
              <a:buNone/>
            </a:pPr>
            <a:r>
              <a:rPr lang="en-US" dirty="0" smtClean="0"/>
              <a:t>6. The joint commission NPSG7 health care associated infection Webinar. Available from: http://www.joint commission.org/npsg-7-healthcareassociated-infe </a:t>
            </a:r>
            <a:r>
              <a:rPr lang="en-US" dirty="0" err="1" smtClean="0"/>
              <a:t>ctions</a:t>
            </a:r>
            <a:r>
              <a:rPr lang="en-US" dirty="0" smtClean="0"/>
              <a:t>-webinar/. </a:t>
            </a:r>
          </a:p>
          <a:p>
            <a:pPr>
              <a:buNone/>
            </a:pPr>
            <a:r>
              <a:rPr lang="en-US" dirty="0" smtClean="0"/>
              <a:t>7. </a:t>
            </a:r>
            <a:r>
              <a:rPr lang="en-US" dirty="0" err="1" smtClean="0"/>
              <a:t>Bijayalaxmi</a:t>
            </a:r>
            <a:r>
              <a:rPr lang="en-US" dirty="0" smtClean="0"/>
              <a:t> B, </a:t>
            </a:r>
            <a:r>
              <a:rPr lang="en-US" dirty="0" err="1" smtClean="0"/>
              <a:t>Urmila</a:t>
            </a:r>
            <a:r>
              <a:rPr lang="en-US" dirty="0" smtClean="0"/>
              <a:t> A, Prasad PS. Knowledge of staff nurses regarding intravenous catheter related infection working in Orissa. The Nursing Journal of India Jun 2010; 101(6): 122-24. </a:t>
            </a:r>
          </a:p>
          <a:p>
            <a:pPr>
              <a:buNone/>
            </a:pPr>
            <a:r>
              <a:rPr lang="en-US" dirty="0" smtClean="0"/>
              <a:t>8. Centre for Disease Control. NHSN Device-associated Module: CLABSI. Available from: http://www.cdc.g </a:t>
            </a:r>
            <a:r>
              <a:rPr lang="en-US" dirty="0" err="1" smtClean="0"/>
              <a:t>ov</a:t>
            </a:r>
            <a:r>
              <a:rPr lang="en-US" dirty="0" smtClean="0"/>
              <a:t>/</a:t>
            </a:r>
            <a:r>
              <a:rPr lang="en-US" dirty="0" err="1" smtClean="0"/>
              <a:t>nhsn</a:t>
            </a:r>
            <a:r>
              <a:rPr lang="en-US" dirty="0" smtClean="0"/>
              <a:t>/PDFs/</a:t>
            </a:r>
            <a:r>
              <a:rPr lang="en-US" dirty="0" err="1" smtClean="0"/>
              <a:t>pscManual</a:t>
            </a:r>
            <a:r>
              <a:rPr lang="en-US" dirty="0" smtClean="0"/>
              <a:t>/4PSC_CLABScurrent.pdf</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Background of the study:</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20000"/>
          </a:bodyPr>
          <a:lstStyle/>
          <a:p>
            <a:pPr algn="just">
              <a:buNone/>
            </a:pPr>
            <a:r>
              <a:rPr lang="en-US" dirty="0" smtClean="0">
                <a:latin typeface="Times New Roman" pitchFamily="18" charset="0"/>
                <a:cs typeface="Times New Roman" pitchFamily="18" charset="0"/>
              </a:rPr>
              <a:t>Hospitals play an important role in prevention and treatment of diseases but they can also become a source of infection also. In the United States, it has been estimated that 9.2 out of every 100 patients acquire a nosocomial infection. </a:t>
            </a:r>
          </a:p>
          <a:p>
            <a:pPr algn="just">
              <a:buNone/>
            </a:pPr>
            <a:r>
              <a:rPr lang="en-US" dirty="0" smtClean="0">
                <a:latin typeface="Times New Roman" pitchFamily="18" charset="0"/>
                <a:cs typeface="Times New Roman" pitchFamily="18" charset="0"/>
              </a:rPr>
              <a:t>Many factors promote HAI (hospital-acquired infection) among hospitalized patients like decreased immunity among patients, variety of medical procedures, and invasive techniques creating potential routes of infection the transmission of drug-resistant bacteria among crowded hospital populations, where poor infection control may facilitate transmission.</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0"/>
            <a:ext cx="7498080" cy="1143000"/>
          </a:xfrm>
        </p:spPr>
        <p:txBody>
          <a:bodyPr/>
          <a:lstStyle/>
          <a:p>
            <a:r>
              <a:rPr lang="en-US" dirty="0" smtClean="0">
                <a:latin typeface="Times New Roman" pitchFamily="18" charset="0"/>
                <a:cs typeface="Times New Roman" pitchFamily="18" charset="0"/>
              </a:rPr>
              <a:t>Background of the study:</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1435608" y="1219200"/>
            <a:ext cx="7498080" cy="5334000"/>
          </a:xfrm>
        </p:spPr>
        <p:txBody>
          <a:bodyPr>
            <a:normAutofit fontScale="92500" lnSpcReduction="20000"/>
          </a:bodyPr>
          <a:lstStyle/>
          <a:p>
            <a:pPr algn="just">
              <a:buNone/>
            </a:pPr>
            <a:r>
              <a:rPr lang="en-US" dirty="0" smtClean="0">
                <a:latin typeface="Times New Roman" pitchFamily="18" charset="0"/>
                <a:cs typeface="Times New Roman" pitchFamily="18" charset="0"/>
              </a:rPr>
              <a:t>A central line-associated blood stream infection is a laboratory-confirmed blood stream infection (BSI) in a patient who had a central line within the 48 hour period before the development of the BSI and that is not related to an infection at another site</a:t>
            </a:r>
          </a:p>
          <a:p>
            <a:pPr algn="just">
              <a:buNone/>
            </a:pPr>
            <a:r>
              <a:rPr lang="en-US" dirty="0" smtClean="0">
                <a:latin typeface="Times New Roman" pitchFamily="18" charset="0"/>
                <a:cs typeface="Times New Roman" pitchFamily="18" charset="0"/>
              </a:rPr>
              <a:t>In conjunction with the increasing use of central venous catheters (CVCs) among critically ill patients, the occurrence of central line-associated blood stream infections (CLABSI) is also increasing. Recent studies have shown that this serious implication could result in increasing mortality, morbidity and hospital stay length</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of the study:</a:t>
            </a:r>
            <a:endParaRPr lang="en-US" dirty="0"/>
          </a:p>
        </p:txBody>
      </p:sp>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To assess the knowledge of staff nurses regarding CLABSI in a selected hospital .</a:t>
            </a:r>
          </a:p>
          <a:p>
            <a:pPr algn="just"/>
            <a:r>
              <a:rPr lang="en-US" dirty="0" smtClean="0">
                <a:latin typeface="Times New Roman" pitchFamily="18" charset="0"/>
                <a:cs typeface="Times New Roman" pitchFamily="18" charset="0"/>
              </a:rPr>
              <a:t> To develop and disseminate an information booklet on care of patient with central line.</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RESEARCH METHODOLOGY:</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pPr algn="just">
              <a:buFont typeface="Wingdings" panose="05000000000000000000" pitchFamily="2" charset="2"/>
              <a:buChar char="q"/>
            </a:pPr>
            <a:r>
              <a:rPr lang="en-US" b="1" u="sng" dirty="0" smtClean="0">
                <a:latin typeface="Times New Roman" pitchFamily="18" charset="0"/>
                <a:cs typeface="Times New Roman" pitchFamily="18" charset="0"/>
              </a:rPr>
              <a:t>Research Approach</a:t>
            </a:r>
            <a:r>
              <a:rPr lang="en-US" dirty="0" smtClean="0">
                <a:latin typeface="Times New Roman" pitchFamily="18" charset="0"/>
                <a:cs typeface="Times New Roman" pitchFamily="18" charset="0"/>
              </a:rPr>
              <a:t>: Quantitative approach.</a:t>
            </a:r>
          </a:p>
          <a:p>
            <a:pPr algn="just">
              <a:buFont typeface="Wingdings" panose="05000000000000000000" pitchFamily="2" charset="2"/>
              <a:buChar char="q"/>
            </a:pPr>
            <a:endParaRPr lang="en-US" b="1" u="sng" dirty="0" smtClean="0">
              <a:latin typeface="Times New Roman" pitchFamily="18" charset="0"/>
              <a:cs typeface="Times New Roman" pitchFamily="18" charset="0"/>
            </a:endParaRPr>
          </a:p>
          <a:p>
            <a:pPr algn="just">
              <a:buFont typeface="Wingdings" panose="05000000000000000000" pitchFamily="2" charset="2"/>
              <a:buChar char="q"/>
            </a:pPr>
            <a:r>
              <a:rPr lang="en-US" b="1" u="sng" dirty="0" smtClean="0">
                <a:latin typeface="Times New Roman" pitchFamily="18" charset="0"/>
                <a:cs typeface="Times New Roman" pitchFamily="18" charset="0"/>
              </a:rPr>
              <a:t>Research Design</a:t>
            </a:r>
            <a:r>
              <a:rPr lang="en-US" dirty="0" smtClean="0">
                <a:latin typeface="Times New Roman" pitchFamily="18" charset="0"/>
                <a:cs typeface="Times New Roman" pitchFamily="18" charset="0"/>
              </a:rPr>
              <a:t>: Descriptive survey design</a:t>
            </a:r>
          </a:p>
          <a:p>
            <a:pPr algn="just">
              <a:buFont typeface="Wingdings" panose="05000000000000000000" pitchFamily="2" charset="2"/>
              <a:buChar char="q"/>
            </a:pPr>
            <a:endParaRPr lang="en-US" b="1" u="sng" dirty="0" smtClean="0">
              <a:latin typeface="Times New Roman" pitchFamily="18" charset="0"/>
              <a:cs typeface="Times New Roman" pitchFamily="18" charset="0"/>
            </a:endParaRPr>
          </a:p>
          <a:p>
            <a:pPr algn="just">
              <a:buFont typeface="Wingdings" panose="05000000000000000000" pitchFamily="2" charset="2"/>
              <a:buChar char="q"/>
            </a:pPr>
            <a:r>
              <a:rPr lang="en-US" b="1" u="sng" dirty="0" smtClean="0">
                <a:latin typeface="Times New Roman" pitchFamily="18" charset="0"/>
                <a:cs typeface="Times New Roman" pitchFamily="18" charset="0"/>
              </a:rPr>
              <a:t>Study Setting :</a:t>
            </a:r>
            <a:r>
              <a:rPr lang="en-US" dirty="0" smtClean="0">
                <a:latin typeface="Times New Roman" pitchFamily="18" charset="0"/>
                <a:cs typeface="Times New Roman" pitchFamily="18" charset="0"/>
              </a:rPr>
              <a:t> HAHC (Hakeem Abdul </a:t>
            </a:r>
            <a:r>
              <a:rPr lang="en-US" dirty="0" err="1" smtClean="0">
                <a:latin typeface="Times New Roman" pitchFamily="18" charset="0"/>
                <a:cs typeface="Times New Roman" pitchFamily="18" charset="0"/>
              </a:rPr>
              <a:t>Hameed</a:t>
            </a:r>
            <a:r>
              <a:rPr lang="en-US" dirty="0" smtClean="0">
                <a:latin typeface="Times New Roman" pitchFamily="18" charset="0"/>
                <a:cs typeface="Times New Roman" pitchFamily="18" charset="0"/>
              </a:rPr>
              <a:t> Centenary) Hospital, New Delhi</a:t>
            </a:r>
            <a:endParaRPr lang="en-US" b="1" u="sng" dirty="0" smtClean="0">
              <a:latin typeface="Times New Roman" pitchFamily="18" charset="0"/>
              <a:cs typeface="Times New Roman" pitchFamily="18" charset="0"/>
            </a:endParaRPr>
          </a:p>
          <a:p>
            <a:pPr algn="just">
              <a:buFont typeface="Wingdings" panose="05000000000000000000" pitchFamily="2" charset="2"/>
              <a:buChar char="q"/>
            </a:pPr>
            <a:r>
              <a:rPr lang="en-US" b="1" u="sng" dirty="0" smtClean="0">
                <a:latin typeface="Times New Roman" pitchFamily="18" charset="0"/>
                <a:cs typeface="Times New Roman" pitchFamily="18" charset="0"/>
              </a:rPr>
              <a:t>Population:</a:t>
            </a:r>
            <a:r>
              <a:rPr lang="en-US" dirty="0" smtClean="0">
                <a:latin typeface="Times New Roman" pitchFamily="18" charset="0"/>
                <a:cs typeface="Times New Roman" pitchFamily="18" charset="0"/>
              </a:rPr>
              <a:t> Staff nurses working in hospital(ICU, OT, Medicine and Surgery)</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RESEARCH METHODOLOGY:</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buFont typeface="Wingdings" panose="05000000000000000000" pitchFamily="2" charset="2"/>
              <a:buChar char="q"/>
            </a:pPr>
            <a:r>
              <a:rPr lang="en-US" b="1" u="sng" dirty="0" smtClean="0">
                <a:latin typeface="Times New Roman" pitchFamily="18" charset="0"/>
                <a:cs typeface="Times New Roman" pitchFamily="18" charset="0"/>
              </a:rPr>
              <a:t>Sample Size</a:t>
            </a:r>
            <a:r>
              <a:rPr lang="en-US" dirty="0" smtClean="0">
                <a:latin typeface="Times New Roman" pitchFamily="18" charset="0"/>
                <a:cs typeface="Times New Roman" pitchFamily="18" charset="0"/>
              </a:rPr>
              <a:t>: 50 staff nurses.</a:t>
            </a:r>
          </a:p>
          <a:p>
            <a:pPr marL="109728" indent="0" algn="just">
              <a:buNone/>
            </a:pPr>
            <a:r>
              <a:rPr lang="en-US" dirty="0" smtClean="0">
                <a:latin typeface="Times New Roman" pitchFamily="18" charset="0"/>
                <a:cs typeface="Times New Roman" pitchFamily="18" charset="0"/>
              </a:rPr>
              <a:t>                </a:t>
            </a:r>
          </a:p>
          <a:p>
            <a:pPr algn="just">
              <a:buFont typeface="Wingdings" panose="05000000000000000000" pitchFamily="2" charset="2"/>
              <a:buChar char="q"/>
            </a:pPr>
            <a:r>
              <a:rPr lang="en-US" b="1" u="sng" dirty="0" smtClean="0">
                <a:latin typeface="Times New Roman" pitchFamily="18" charset="0"/>
                <a:cs typeface="Times New Roman" pitchFamily="18" charset="0"/>
              </a:rPr>
              <a:t>Sampling Technique</a:t>
            </a:r>
            <a:r>
              <a:rPr lang="en-US" dirty="0" smtClean="0">
                <a:latin typeface="Times New Roman" pitchFamily="18" charset="0"/>
                <a:cs typeface="Times New Roman" pitchFamily="18" charset="0"/>
              </a:rPr>
              <a:t>: Convenient sampling technique (Non probability sampling technique)</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Tools Used For The Study:</a:t>
            </a:r>
            <a:endParaRPr lang="en-US" dirty="0"/>
          </a:p>
        </p:txBody>
      </p:sp>
      <p:sp>
        <p:nvSpPr>
          <p:cNvPr id="3" name="Content Placeholder 2"/>
          <p:cNvSpPr>
            <a:spLocks noGrp="1"/>
          </p:cNvSpPr>
          <p:nvPr>
            <p:ph idx="1"/>
          </p:nvPr>
        </p:nvSpPr>
        <p:spPr/>
        <p:txBody>
          <a:bodyPr/>
          <a:lstStyle/>
          <a:p>
            <a:pPr algn="just">
              <a:buFont typeface="Wingdings" panose="05000000000000000000" pitchFamily="2" charset="2"/>
              <a:buChar char="q"/>
            </a:pPr>
            <a:r>
              <a:rPr lang="en-US" dirty="0" smtClean="0">
                <a:latin typeface="Times New Roman" pitchFamily="18" charset="0"/>
                <a:cs typeface="Times New Roman" pitchFamily="18" charset="0"/>
              </a:rPr>
              <a:t>Socio demographic data sheet.</a:t>
            </a:r>
          </a:p>
          <a:p>
            <a:pPr algn="just">
              <a:buFont typeface="Wingdings" panose="05000000000000000000" pitchFamily="2" charset="2"/>
              <a:buChar char="q"/>
            </a:pPr>
            <a:r>
              <a:rPr lang="en-US" dirty="0" smtClean="0"/>
              <a:t> </a:t>
            </a:r>
            <a:r>
              <a:rPr lang="en-US" dirty="0" smtClean="0">
                <a:latin typeface="Times New Roman" panose="02020603050405020304" pitchFamily="18" charset="0"/>
                <a:cs typeface="Times New Roman" panose="02020603050405020304" pitchFamily="18" charset="0"/>
              </a:rPr>
              <a:t>Structured knowledge questionnaire</a:t>
            </a:r>
            <a:r>
              <a:rPr lang="en-US" dirty="0" smtClean="0"/>
              <a:t>.</a:t>
            </a:r>
            <a:endParaRPr lang="en-US" dirty="0" smtClean="0">
              <a:latin typeface="Times New Roman" pitchFamily="18" charset="0"/>
              <a:cs typeface="Times New Roman" pitchFamily="18" charset="0"/>
            </a:endParaRPr>
          </a:p>
          <a:p>
            <a:pPr marL="566928" indent="-457200" algn="just">
              <a:buFont typeface="Wingdings" panose="05000000000000000000" pitchFamily="2" charset="2"/>
              <a:buChar char="q"/>
            </a:pPr>
            <a:endParaRPr lang="en-IN"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Scoring of the tool</a:t>
            </a:r>
            <a:endParaRPr lang="en-US" dirty="0"/>
          </a:p>
        </p:txBody>
      </p:sp>
      <p:sp>
        <p:nvSpPr>
          <p:cNvPr id="3" name="Content Placeholder 2"/>
          <p:cNvSpPr>
            <a:spLocks noGrp="1"/>
          </p:cNvSpPr>
          <p:nvPr>
            <p:ph idx="1"/>
          </p:nvPr>
        </p:nvSpPr>
        <p:spPr/>
        <p:txBody>
          <a:bodyPr/>
          <a:lstStyle/>
          <a:p>
            <a:r>
              <a:rPr lang="en-US" dirty="0" smtClean="0"/>
              <a:t>The tool used to collect the data from the samples was a structured knowledge questionnaire consisting of 30 multiple-choice questions with minimum score as 0 and maximum as 30. </a:t>
            </a:r>
          </a:p>
          <a:p>
            <a:r>
              <a:rPr lang="en-US" dirty="0" smtClean="0"/>
              <a:t>The scores obtained were categorized as inadequate knowledge (scores equal or less than 20) and adequate knowledge (scores between 21 and 30)</a:t>
            </a:r>
          </a:p>
          <a:p>
            <a:endParaRPr lang="en-US" dirty="0" smtClean="0"/>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496</TotalTime>
  <Words>1445</Words>
  <Application>Microsoft Office PowerPoint</Application>
  <PresentationFormat>On-screen Show (4:3)</PresentationFormat>
  <Paragraphs>232</Paragraphs>
  <Slides>23</Slides>
  <Notes>2</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Solstice</vt:lpstr>
      <vt:lpstr>JOURNAL CLUB                     PRESENTATION </vt:lpstr>
      <vt:lpstr>A Study to Assess the Knowledge of Staff Nurses regarding Central Line Associated Blood Stream Infection (CLABSI) with a View to Develop Information-Booklet on Prevention of CLABSI in a Selected Hospital of Delhi.</vt:lpstr>
      <vt:lpstr>Background of the study:</vt:lpstr>
      <vt:lpstr>Background of the study:</vt:lpstr>
      <vt:lpstr>Objectives of the study:</vt:lpstr>
      <vt:lpstr>RESEARCH METHODOLOGY:</vt:lpstr>
      <vt:lpstr>RESEARCH METHODOLOGY:</vt:lpstr>
      <vt:lpstr>Tools Used For The Study:</vt:lpstr>
      <vt:lpstr>Scoring of the tool</vt:lpstr>
      <vt:lpstr>Data collection procedure:</vt:lpstr>
      <vt:lpstr>Table 1.Frequency and Percentage Distribution of Staff Nurses according to Their Demographic Characteristics </vt:lpstr>
      <vt:lpstr>Table 1.Frequency and Percentage Distribution of Staff Nurses according to Their Demographic Characteristics </vt:lpstr>
      <vt:lpstr>Table 1.Frequency and Percentage Distribution of Staff Nurses according to Their Demographic Characteristics </vt:lpstr>
      <vt:lpstr>Table 2- Mean ,Median, Standard Deviation of Knowledge Score of Nursing Staff</vt:lpstr>
      <vt:lpstr>Figure 1.Percentage Distribution of Staff Nurses by Level of Knowledge regarding CLABSI </vt:lpstr>
      <vt:lpstr>Discussion-</vt:lpstr>
      <vt:lpstr>Limitations--</vt:lpstr>
      <vt:lpstr>CONCLUSION-</vt:lpstr>
      <vt:lpstr>Critique of the study-</vt:lpstr>
      <vt:lpstr>Critique of the study-</vt:lpstr>
      <vt:lpstr>Critique of the study-</vt:lpstr>
      <vt:lpstr>References-</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JOURNAL CLUB                     PRESENTATION</dc:title>
  <dc:creator>hp</dc:creator>
  <cp:lastModifiedBy>hp</cp:lastModifiedBy>
  <cp:revision>59</cp:revision>
  <dcterms:created xsi:type="dcterms:W3CDTF">2019-03-18T15:52:42Z</dcterms:created>
  <dcterms:modified xsi:type="dcterms:W3CDTF">2020-04-21T07:20:51Z</dcterms:modified>
</cp:coreProperties>
</file>