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303" r:id="rId7"/>
    <p:sldId id="261" r:id="rId8"/>
    <p:sldId id="262" r:id="rId9"/>
    <p:sldId id="263" r:id="rId10"/>
    <p:sldId id="309" r:id="rId11"/>
    <p:sldId id="288" r:id="rId12"/>
    <p:sldId id="289" r:id="rId13"/>
    <p:sldId id="308" r:id="rId14"/>
    <p:sldId id="290" r:id="rId15"/>
    <p:sldId id="291" r:id="rId16"/>
    <p:sldId id="292" r:id="rId17"/>
    <p:sldId id="301" r:id="rId18"/>
    <p:sldId id="304" r:id="rId19"/>
    <p:sldId id="305" r:id="rId20"/>
    <p:sldId id="306" r:id="rId21"/>
    <p:sldId id="307" r:id="rId22"/>
    <p:sldId id="268" r:id="rId23"/>
    <p:sldId id="283" r:id="rId24"/>
    <p:sldId id="284" r:id="rId25"/>
    <p:sldId id="310" r:id="rId26"/>
    <p:sldId id="269" r:id="rId27"/>
    <p:sldId id="298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12758" autoAdjust="0"/>
    <p:restoredTop sz="80411" autoAdjust="0"/>
  </p:normalViewPr>
  <p:slideViewPr>
    <p:cSldViewPr>
      <p:cViewPr>
        <p:scale>
          <a:sx n="98" d="100"/>
          <a:sy n="98" d="100"/>
        </p:scale>
        <p:origin x="-3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668A7-27D9-4E55-963B-9CAAB85FA222}" type="datetimeFigureOut">
              <a:rPr lang="en-IN" smtClean="0"/>
              <a:pPr/>
              <a:t>21-04-2020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0A1BE-C588-4059-9A47-A951D680553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73014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0A1BE-C588-4059-9A47-A951D6805535}" type="slidenum">
              <a:rPr lang="en-IN" smtClean="0"/>
              <a:pPr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6516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F5FBFE8-EEDB-4F5C-9475-BCD1946ECEAC}" type="datetimeFigureOut">
              <a:rPr lang="en-IN" smtClean="0"/>
              <a:pPr/>
              <a:t>21-04-2020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A278D57-CA16-4759-9BB6-A9B9EA5B4FBC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564904"/>
            <a:ext cx="8712968" cy="3384376"/>
          </a:xfrm>
        </p:spPr>
        <p:txBody>
          <a:bodyPr>
            <a:normAutofit lnSpcReduction="10000"/>
          </a:bodyPr>
          <a:lstStyle/>
          <a:p>
            <a:pPr algn="l"/>
            <a:r>
              <a:rPr lang="en-IN" dirty="0" smtClean="0"/>
              <a:t>  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                                                  </a:t>
            </a:r>
          </a:p>
          <a:p>
            <a:pPr algn="r"/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r"/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presenter:         </a:t>
            </a:r>
          </a:p>
          <a:p>
            <a:pPr algn="r"/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deepika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thakur</a:t>
            </a:r>
            <a:r>
              <a:rPr lang="en-US" sz="2800" dirty="0" smtClean="0">
                <a:solidFill>
                  <a:srgbClr val="0070C0"/>
                </a:solidFill>
              </a:rPr>
              <a:t>                             </a:t>
            </a:r>
            <a:endParaRPr lang="en-US" sz="2800" dirty="0">
              <a:solidFill>
                <a:srgbClr val="0070C0"/>
              </a:solidFill>
            </a:endParaRPr>
          </a:p>
          <a:p>
            <a:pPr algn="l"/>
            <a:r>
              <a:rPr lang="en-US" sz="2800" dirty="0" smtClean="0">
                <a:solidFill>
                  <a:srgbClr val="0070C0"/>
                </a:solidFill>
              </a:rPr>
              <a:t>                                        bs18mhns003</a:t>
            </a:r>
            <a:endParaRPr lang="en-US" sz="2800" dirty="0">
              <a:solidFill>
                <a:srgbClr val="0070C0"/>
              </a:solidFill>
            </a:endParaRP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88640"/>
            <a:ext cx="5470376" cy="2088232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rgbClr val="0070C0"/>
                </a:solidFill>
              </a:rPr>
              <a:t>  </a:t>
            </a:r>
            <a:r>
              <a:rPr lang="en-US" sz="5400" dirty="0" smtClean="0">
                <a:solidFill>
                  <a:srgbClr val="0070C0"/>
                </a:solidFill>
                <a:latin typeface="Algerian" pitchFamily="82" charset="0"/>
              </a:rPr>
              <a:t>JOURNAL</a:t>
            </a:r>
            <a:r>
              <a:rPr lang="en-US" sz="5400" dirty="0">
                <a:solidFill>
                  <a:srgbClr val="0070C0"/>
                </a:solidFill>
                <a:latin typeface="Algerian" pitchFamily="82" charset="0"/>
              </a:rPr>
              <a:t> CLUB</a:t>
            </a:r>
            <a:r>
              <a:rPr lang="en-US" sz="5400" dirty="0" smtClean="0">
                <a:solidFill>
                  <a:srgbClr val="0070C0"/>
                </a:solidFill>
                <a:latin typeface="Algerian" pitchFamily="82" charset="0"/>
              </a:rPr>
              <a:t>    PRESENTATION</a:t>
            </a:r>
            <a:r>
              <a:rPr lang="en-IN" sz="5400" dirty="0" smtClean="0">
                <a:latin typeface="Algerian" pitchFamily="82" charset="0"/>
              </a:rPr>
              <a:t>     </a:t>
            </a:r>
            <a:endParaRPr lang="en-IN" sz="54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297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</a:rPr>
              <a:t>Procedure of data collection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Pre-test was </a:t>
            </a:r>
            <a:r>
              <a:rPr lang="en-US" dirty="0" smtClean="0"/>
              <a:t>conducted by </a:t>
            </a:r>
            <a:r>
              <a:rPr lang="en-US" dirty="0"/>
              <a:t>using structured knowledge questionnaire. After pre test researcher conducted structured teaching </a:t>
            </a:r>
            <a:r>
              <a:rPr lang="en-US" dirty="0" smtClean="0"/>
              <a:t>program </a:t>
            </a:r>
            <a:r>
              <a:rPr lang="en-US" dirty="0"/>
              <a:t>on polycystic ovarian syndrome.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After </a:t>
            </a:r>
            <a:r>
              <a:rPr lang="en-US" dirty="0"/>
              <a:t>7 days of intervention the investigator administered the post test to assess the level of knowledge of adolescent girls using the same structured knowledge questionnaire. The data collected were </a:t>
            </a:r>
            <a:r>
              <a:rPr lang="en-US" dirty="0" smtClean="0"/>
              <a:t>analyzed  by using </a:t>
            </a:r>
            <a:r>
              <a:rPr lang="en-US" dirty="0"/>
              <a:t>frequency percentage, paired t- test and Fishers exact test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08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Interpretation</a:t>
            </a:r>
            <a:endParaRPr lang="en-I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483028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Assessment of 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knowledge of adolescent girls on PCOS was done with the help of pre test – post test.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Structured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knowledge questionnaire was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administered to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collect the data from adolescent girls. The questionnaire consists of 30 items related to polycystic ovarian syndrome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questionnaire demographic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Performa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was also administered to 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subjects.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988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88" y="332656"/>
            <a:ext cx="8422821" cy="67791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581994308"/>
              </p:ext>
            </p:extLst>
          </p:nvPr>
        </p:nvGraphicFramePr>
        <p:xfrm>
          <a:off x="197767" y="1412776"/>
          <a:ext cx="8748465" cy="5185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45841"/>
                <a:gridCol w="4554759"/>
                <a:gridCol w="1872208"/>
                <a:gridCol w="1475657"/>
              </a:tblGrid>
              <a:tr h="3600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Sr.no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Sample characteristics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Frequency(f)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(%)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1)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Age in years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16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17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18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19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32</a:t>
                      </a:r>
                    </a:p>
                    <a:p>
                      <a:r>
                        <a:rPr lang="en-IN" sz="1400" b="1" dirty="0" smtClean="0"/>
                        <a:t>43</a:t>
                      </a:r>
                    </a:p>
                    <a:p>
                      <a:r>
                        <a:rPr lang="en-IN" sz="1400" dirty="0" smtClean="0"/>
                        <a:t>5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40.0</a:t>
                      </a:r>
                    </a:p>
                    <a:p>
                      <a:r>
                        <a:rPr lang="en-IN" sz="1400" b="1" dirty="0" smtClean="0"/>
                        <a:t>53.8</a:t>
                      </a:r>
                    </a:p>
                    <a:p>
                      <a:r>
                        <a:rPr lang="en-IN" sz="1400" dirty="0" smtClean="0"/>
                        <a:t>6.2</a:t>
                      </a:r>
                    </a:p>
                    <a:p>
                      <a:r>
                        <a:rPr lang="en-IN" sz="1400" dirty="0" smtClean="0"/>
                        <a:t>0 </a:t>
                      </a:r>
                      <a:endParaRPr lang="en-IN" sz="1400" dirty="0"/>
                    </a:p>
                  </a:txBody>
                  <a:tcPr marL="68580" marR="68580"/>
                </a:tc>
              </a:tr>
              <a:tr h="105990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2)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Religion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Hindu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Muslim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Christian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b="1" dirty="0" smtClean="0"/>
                    </a:p>
                    <a:p>
                      <a:r>
                        <a:rPr lang="en-IN" sz="1400" b="1" dirty="0" smtClean="0"/>
                        <a:t>42</a:t>
                      </a:r>
                    </a:p>
                    <a:p>
                      <a:r>
                        <a:rPr lang="en-IN" sz="1400" dirty="0" smtClean="0"/>
                        <a:t>17</a:t>
                      </a:r>
                    </a:p>
                    <a:p>
                      <a:r>
                        <a:rPr lang="en-IN" sz="1400" dirty="0" smtClean="0"/>
                        <a:t>21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b="1" dirty="0" smtClean="0"/>
                    </a:p>
                    <a:p>
                      <a:r>
                        <a:rPr lang="en-IN" sz="1400" b="1" dirty="0" smtClean="0"/>
                        <a:t>52.5</a:t>
                      </a:r>
                    </a:p>
                    <a:p>
                      <a:r>
                        <a:rPr lang="en-IN" sz="1400" dirty="0" smtClean="0"/>
                        <a:t>21.2</a:t>
                      </a:r>
                    </a:p>
                    <a:p>
                      <a:r>
                        <a:rPr lang="en-IN" sz="1400" dirty="0" smtClean="0"/>
                        <a:t>62.2 </a:t>
                      </a:r>
                    </a:p>
                  </a:txBody>
                  <a:tcPr marL="68580" marR="68580"/>
                </a:tc>
              </a:tr>
              <a:tr h="10222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Group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Arts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Science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Commerce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b="1" dirty="0" smtClean="0"/>
                    </a:p>
                    <a:p>
                      <a:r>
                        <a:rPr lang="en-IN" sz="1400" b="1" dirty="0" smtClean="0"/>
                        <a:t>30</a:t>
                      </a:r>
                    </a:p>
                    <a:p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endParaRPr lang="en-IN" sz="1400" b="1" dirty="0" smtClean="0"/>
                    </a:p>
                    <a:p>
                      <a:r>
                        <a:rPr lang="en-IN" sz="1400" dirty="0" smtClean="0"/>
                        <a:t>20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37.5</a:t>
                      </a:r>
                    </a:p>
                    <a:p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37.5</a:t>
                      </a:r>
                    </a:p>
                    <a:p>
                      <a:r>
                        <a:rPr lang="en-IN" sz="1400" dirty="0" smtClean="0"/>
                        <a:t>25 </a:t>
                      </a:r>
                    </a:p>
                  </a:txBody>
                  <a:tcPr marL="68580" marR="68580"/>
                </a:tc>
              </a:tr>
              <a:tr h="1084936">
                <a:tc>
                  <a:txBody>
                    <a:bodyPr/>
                    <a:lstStyle/>
                    <a:p>
                      <a:r>
                        <a:rPr lang="en-IN" sz="1400" b="0" dirty="0" smtClean="0"/>
                        <a:t>4)</a:t>
                      </a:r>
                      <a:endParaRPr lang="en-IN" sz="1400" b="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Education status of parents  </a:t>
                      </a:r>
                    </a:p>
                    <a:p>
                      <a:r>
                        <a:rPr lang="en-US" sz="1400" b="0" dirty="0" smtClean="0"/>
                        <a:t>a</a:t>
                      </a:r>
                      <a:r>
                        <a:rPr lang="en-US" sz="1400" b="1" dirty="0" smtClean="0"/>
                        <a:t>) Education status of the father  </a:t>
                      </a:r>
                    </a:p>
                    <a:p>
                      <a:r>
                        <a:rPr lang="en-US" sz="1400" b="0" dirty="0" smtClean="0"/>
                        <a:t>No formal education  </a:t>
                      </a:r>
                    </a:p>
                    <a:p>
                      <a:r>
                        <a:rPr lang="en-US" sz="1400" b="0" dirty="0" smtClean="0"/>
                        <a:t>Primary </a:t>
                      </a:r>
                    </a:p>
                    <a:p>
                      <a:r>
                        <a:rPr lang="en-US" sz="1400" b="0" dirty="0" smtClean="0"/>
                        <a:t>Secondary </a:t>
                      </a:r>
                    </a:p>
                    <a:p>
                      <a:r>
                        <a:rPr lang="en-US" sz="1400" b="0" dirty="0" smtClean="0"/>
                        <a:t>Pre –university </a:t>
                      </a:r>
                    </a:p>
                    <a:p>
                      <a:r>
                        <a:rPr lang="en-US" sz="1400" b="0" dirty="0" smtClean="0"/>
                        <a:t>Graduation and above</a:t>
                      </a:r>
                      <a:endParaRPr lang="en-IN" sz="1400" b="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1</a:t>
                      </a:r>
                    </a:p>
                    <a:p>
                      <a:r>
                        <a:rPr lang="en-IN" sz="1400" b="1" dirty="0" smtClean="0"/>
                        <a:t>32</a:t>
                      </a:r>
                    </a:p>
                    <a:p>
                      <a:r>
                        <a:rPr lang="en-IN" sz="1400" dirty="0" smtClean="0"/>
                        <a:t>31 </a:t>
                      </a:r>
                    </a:p>
                    <a:p>
                      <a:r>
                        <a:rPr lang="en-IN" sz="1400" dirty="0" smtClean="0"/>
                        <a:t>11 </a:t>
                      </a:r>
                    </a:p>
                    <a:p>
                      <a:r>
                        <a:rPr lang="en-IN" sz="1400" dirty="0" smtClean="0"/>
                        <a:t>6 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1.2</a:t>
                      </a:r>
                    </a:p>
                    <a:p>
                      <a:r>
                        <a:rPr lang="en-IN" sz="1400" b="1" dirty="0" smtClean="0"/>
                        <a:t>40.0</a:t>
                      </a:r>
                    </a:p>
                    <a:p>
                      <a:r>
                        <a:rPr lang="en-IN" sz="1400" dirty="0" smtClean="0"/>
                        <a:t>38.5</a:t>
                      </a:r>
                    </a:p>
                    <a:p>
                      <a:r>
                        <a:rPr lang="en-IN" sz="1400" dirty="0" smtClean="0"/>
                        <a:t>12.5</a:t>
                      </a:r>
                    </a:p>
                    <a:p>
                      <a:r>
                        <a:rPr lang="en-IN" sz="1400" dirty="0" smtClean="0"/>
                        <a:t>7.5</a:t>
                      </a:r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67544" y="332656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Table1 : Distribution of adolescent girls according to the </a:t>
            </a:r>
            <a:r>
              <a:rPr lang="en-US" sz="2400" dirty="0" smtClean="0"/>
              <a:t>demographic characteristics                                          n=80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16893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78416" cy="1251520"/>
          </a:xfrm>
        </p:spPr>
        <p:txBody>
          <a:bodyPr>
            <a:normAutofit fontScale="90000"/>
          </a:bodyPr>
          <a:lstStyle/>
          <a:p>
            <a:r>
              <a:rPr lang="en-US" sz="2700" dirty="0" smtClean="0">
                <a:solidFill>
                  <a:schemeClr val="tx1"/>
                </a:solidFill>
              </a:rPr>
              <a:t>Table1 </a:t>
            </a:r>
            <a:r>
              <a:rPr lang="en-US" sz="2700" dirty="0">
                <a:solidFill>
                  <a:schemeClr val="tx1"/>
                </a:solidFill>
              </a:rPr>
              <a:t>: Distribution of adolescent girls according to the demographic </a:t>
            </a:r>
            <a:r>
              <a:rPr lang="en-US" sz="2700" dirty="0" smtClean="0">
                <a:solidFill>
                  <a:schemeClr val="tx1"/>
                </a:solidFill>
              </a:rPr>
              <a:t>characteristics              n=80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IN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48396374"/>
              </p:ext>
            </p:extLst>
          </p:nvPr>
        </p:nvGraphicFramePr>
        <p:xfrm>
          <a:off x="179512" y="1484784"/>
          <a:ext cx="8784975" cy="518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174"/>
                <a:gridCol w="5131049"/>
                <a:gridCol w="1633894"/>
                <a:gridCol w="1164858"/>
              </a:tblGrid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Sr. No.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Sample characteristics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Frequency(f)</a:t>
                      </a:r>
                    </a:p>
                    <a:p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</a:p>
                    <a:p>
                      <a:endParaRPr lang="en-IN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151216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b) Education status of the mother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 formal education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Primary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Secondary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Pre –university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Graduation and above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2 </a:t>
                      </a:r>
                    </a:p>
                    <a:p>
                      <a:r>
                        <a:rPr lang="en-IN" sz="1400" dirty="0" smtClean="0"/>
                        <a:t>18</a:t>
                      </a:r>
                    </a:p>
                    <a:p>
                      <a:r>
                        <a:rPr lang="en-IN" sz="1400" b="1" dirty="0" smtClean="0"/>
                        <a:t>38 </a:t>
                      </a:r>
                    </a:p>
                    <a:p>
                      <a:r>
                        <a:rPr lang="en-IN" sz="1400" dirty="0" smtClean="0"/>
                        <a:t>14</a:t>
                      </a:r>
                    </a:p>
                    <a:p>
                      <a:r>
                        <a:rPr lang="en-IN" sz="1400" dirty="0" smtClean="0"/>
                        <a:t>8 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2.5 </a:t>
                      </a:r>
                    </a:p>
                    <a:p>
                      <a:r>
                        <a:rPr lang="en-IN" sz="1400" dirty="0" smtClean="0"/>
                        <a:t>22.5  </a:t>
                      </a:r>
                    </a:p>
                    <a:p>
                      <a:r>
                        <a:rPr lang="en-IN" sz="1400" b="1" dirty="0" smtClean="0"/>
                        <a:t>47.5 </a:t>
                      </a:r>
                    </a:p>
                    <a:p>
                      <a:r>
                        <a:rPr lang="en-IN" sz="1400" dirty="0" smtClean="0"/>
                        <a:t>17.5</a:t>
                      </a:r>
                    </a:p>
                    <a:p>
                      <a:r>
                        <a:rPr lang="en-IN" sz="1400" dirty="0" smtClean="0"/>
                        <a:t>10.5</a:t>
                      </a:r>
                    </a:p>
                  </a:txBody>
                  <a:tcPr marL="68580" marR="68580"/>
                </a:tc>
              </a:tr>
              <a:tr h="1364704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5)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a) Occupation of the  father </a:t>
                      </a:r>
                    </a:p>
                    <a:p>
                      <a:r>
                        <a:rPr lang="en-US" sz="1400" b="0" dirty="0" smtClean="0"/>
                        <a:t>Daily wages</a:t>
                      </a:r>
                    </a:p>
                    <a:p>
                      <a:r>
                        <a:rPr lang="en-US" sz="1400" b="0" dirty="0" smtClean="0"/>
                        <a:t>Employed </a:t>
                      </a:r>
                    </a:p>
                    <a:p>
                      <a:r>
                        <a:rPr lang="en-US" sz="1400" b="0" dirty="0" smtClean="0"/>
                        <a:t>Self employed  </a:t>
                      </a:r>
                    </a:p>
                    <a:p>
                      <a:r>
                        <a:rPr lang="en-US" sz="1400" b="0" dirty="0" smtClean="0"/>
                        <a:t>Unemployed</a:t>
                      </a:r>
                      <a:endParaRPr lang="en-IN" sz="1400" b="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b="1" dirty="0" smtClean="0"/>
                    </a:p>
                    <a:p>
                      <a:r>
                        <a:rPr lang="en-IN" sz="1400" b="1" dirty="0" smtClean="0"/>
                        <a:t>35</a:t>
                      </a:r>
                    </a:p>
                    <a:p>
                      <a:r>
                        <a:rPr lang="en-IN" sz="1400" b="0" dirty="0" smtClean="0"/>
                        <a:t>29</a:t>
                      </a:r>
                    </a:p>
                    <a:p>
                      <a:r>
                        <a:rPr lang="en-IN" sz="1400" b="0" dirty="0" smtClean="0"/>
                        <a:t>15</a:t>
                      </a:r>
                    </a:p>
                    <a:p>
                      <a:r>
                        <a:rPr lang="en-IN" sz="1400" b="0" dirty="0" smtClean="0"/>
                        <a:t>1</a:t>
                      </a:r>
                      <a:endParaRPr lang="en-IN" sz="1400" b="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b="1" dirty="0" smtClean="0"/>
                        <a:t>43.8  </a:t>
                      </a:r>
                    </a:p>
                    <a:p>
                      <a:r>
                        <a:rPr lang="en-IN" sz="1400" b="0" dirty="0" smtClean="0"/>
                        <a:t>36.2 </a:t>
                      </a:r>
                    </a:p>
                    <a:p>
                      <a:r>
                        <a:rPr lang="en-IN" sz="1400" b="0" dirty="0" smtClean="0"/>
                        <a:t>18.8</a:t>
                      </a:r>
                    </a:p>
                    <a:p>
                      <a:r>
                        <a:rPr lang="en-IN" sz="1400" b="0" dirty="0" smtClean="0"/>
                        <a:t>1.2 </a:t>
                      </a:r>
                    </a:p>
                  </a:txBody>
                  <a:tcPr marL="68580" marR="68580"/>
                </a:tc>
              </a:tr>
              <a:tr h="1731640"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b) Occupation of the mother </a:t>
                      </a:r>
                    </a:p>
                    <a:p>
                      <a:r>
                        <a:rPr lang="en-US" sz="1400" dirty="0" smtClean="0"/>
                        <a:t>Daily wages</a:t>
                      </a:r>
                    </a:p>
                    <a:p>
                      <a:r>
                        <a:rPr lang="en-US" sz="1400" dirty="0" smtClean="0"/>
                        <a:t>Employed </a:t>
                      </a:r>
                    </a:p>
                    <a:p>
                      <a:r>
                        <a:rPr lang="en-US" sz="1400" dirty="0" smtClean="0"/>
                        <a:t>Self employed </a:t>
                      </a:r>
                    </a:p>
                    <a:p>
                      <a:r>
                        <a:rPr lang="en-US" sz="1400" dirty="0" smtClean="0"/>
                        <a:t>Unemployed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7</a:t>
                      </a:r>
                    </a:p>
                    <a:p>
                      <a:r>
                        <a:rPr lang="en-IN" sz="1400" dirty="0" smtClean="0"/>
                        <a:t>18</a:t>
                      </a:r>
                    </a:p>
                    <a:p>
                      <a:r>
                        <a:rPr lang="en-IN" sz="1400" dirty="0" smtClean="0"/>
                        <a:t>01</a:t>
                      </a:r>
                    </a:p>
                    <a:p>
                      <a:r>
                        <a:rPr lang="en-IN" sz="1400" b="1" dirty="0" smtClean="0"/>
                        <a:t>54 </a:t>
                      </a:r>
                      <a:endParaRPr lang="en-IN" sz="14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8.8 </a:t>
                      </a:r>
                    </a:p>
                    <a:p>
                      <a:r>
                        <a:rPr lang="en-IN" sz="1400" dirty="0" smtClean="0"/>
                        <a:t>22.5</a:t>
                      </a:r>
                    </a:p>
                    <a:p>
                      <a:r>
                        <a:rPr lang="en-IN" sz="1400" dirty="0" smtClean="0"/>
                        <a:t>1.2 </a:t>
                      </a:r>
                    </a:p>
                    <a:p>
                      <a:r>
                        <a:rPr lang="en-IN" sz="1400" b="1" dirty="0" smtClean="0"/>
                        <a:t>67.5</a:t>
                      </a: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9092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784976" cy="135752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solidFill>
                  <a:schemeClr val="tx1"/>
                </a:solidFill>
                <a:latin typeface="Georgia" panose="02040502050405020303" pitchFamily="18" charset="0"/>
                <a:cs typeface="Times New Roman" pitchFamily="18" charset="0"/>
              </a:rPr>
              <a:t>Table1 </a:t>
            </a:r>
            <a:r>
              <a:rPr lang="en-US" sz="2700" dirty="0">
                <a:solidFill>
                  <a:schemeClr val="tx1"/>
                </a:solidFill>
                <a:latin typeface="Georgia" panose="02040502050405020303" pitchFamily="18" charset="0"/>
                <a:cs typeface="Times New Roman" pitchFamily="18" charset="0"/>
              </a:rPr>
              <a:t>: Distribution of adolescent girls according to </a:t>
            </a:r>
            <a:r>
              <a:rPr lang="en-US" sz="2700" dirty="0" smtClean="0">
                <a:solidFill>
                  <a:schemeClr val="tx1"/>
                </a:solidFill>
                <a:latin typeface="Georgia" panose="02040502050405020303" pitchFamily="18" charset="0"/>
                <a:cs typeface="Times New Roman" pitchFamily="18" charset="0"/>
              </a:rPr>
              <a:t>the   demographic characteristics                                          n=80</a:t>
            </a:r>
            <a:r>
              <a:rPr lang="en-US" sz="2700" dirty="0">
                <a:latin typeface="Georgia" panose="02040502050405020303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Georgia" panose="02040502050405020303" pitchFamily="18" charset="0"/>
                <a:cs typeface="Times New Roman" pitchFamily="18" charset="0"/>
              </a:rPr>
            </a:br>
            <a:endParaRPr lang="en-US" sz="2700" dirty="0">
              <a:latin typeface="Georgia" panose="02040502050405020303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084886177"/>
              </p:ext>
            </p:extLst>
          </p:nvPr>
        </p:nvGraphicFramePr>
        <p:xfrm>
          <a:off x="179512" y="1556792"/>
          <a:ext cx="8804407" cy="41342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83566"/>
                <a:gridCol w="5184576"/>
                <a:gridCol w="1440160"/>
                <a:gridCol w="1496105"/>
              </a:tblGrid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Sr. No.</a:t>
                      </a:r>
                    </a:p>
                    <a:p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Sample characteristics</a:t>
                      </a:r>
                    </a:p>
                    <a:p>
                      <a:endParaRPr lang="en-IN" sz="1400" b="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Frequency(f)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</a:p>
                  </a:txBody>
                  <a:tcPr marL="68580" marR="68580"/>
                </a:tc>
              </a:tr>
              <a:tr h="1112212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6)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Monthly income of the family </a:t>
                      </a:r>
                    </a:p>
                    <a:p>
                      <a:r>
                        <a:rPr lang="en-US" sz="1400" dirty="0" smtClean="0"/>
                        <a:t>&lt;3000 </a:t>
                      </a:r>
                    </a:p>
                    <a:p>
                      <a:r>
                        <a:rPr lang="en-US" sz="1400" dirty="0" smtClean="0"/>
                        <a:t>3000-5000 </a:t>
                      </a:r>
                    </a:p>
                    <a:p>
                      <a:r>
                        <a:rPr lang="en-US" sz="1400" dirty="0" smtClean="0"/>
                        <a:t>5000-8000 </a:t>
                      </a:r>
                    </a:p>
                    <a:p>
                      <a:r>
                        <a:rPr lang="en-US" sz="1400" dirty="0" smtClean="0"/>
                        <a:t>8000-10000</a:t>
                      </a:r>
                    </a:p>
                    <a:p>
                      <a:r>
                        <a:rPr lang="en-US" sz="1400" dirty="0" smtClean="0"/>
                        <a:t> &gt;10000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7</a:t>
                      </a:r>
                    </a:p>
                    <a:p>
                      <a:r>
                        <a:rPr lang="en-IN" sz="1400" b="1" dirty="0" smtClean="0"/>
                        <a:t>27</a:t>
                      </a:r>
                    </a:p>
                    <a:p>
                      <a:r>
                        <a:rPr lang="en-IN" sz="1400" dirty="0" smtClean="0"/>
                        <a:t>22</a:t>
                      </a:r>
                    </a:p>
                    <a:p>
                      <a:r>
                        <a:rPr lang="en-IN" sz="1400" dirty="0" smtClean="0"/>
                        <a:t>16</a:t>
                      </a:r>
                    </a:p>
                    <a:p>
                      <a:r>
                        <a:rPr lang="en-IN" sz="1400" dirty="0" smtClean="0"/>
                        <a:t>8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8.8 </a:t>
                      </a:r>
                    </a:p>
                    <a:p>
                      <a:r>
                        <a:rPr lang="en-IN" sz="1400" b="1" dirty="0" smtClean="0"/>
                        <a:t>33.8 </a:t>
                      </a:r>
                    </a:p>
                    <a:p>
                      <a:r>
                        <a:rPr lang="en-IN" sz="1400" dirty="0" smtClean="0"/>
                        <a:t>27.5 </a:t>
                      </a:r>
                    </a:p>
                    <a:p>
                      <a:r>
                        <a:rPr lang="en-IN" sz="1400" dirty="0" smtClean="0"/>
                        <a:t>20.0</a:t>
                      </a:r>
                    </a:p>
                    <a:p>
                      <a:r>
                        <a:rPr lang="en-IN" sz="1400" dirty="0" smtClean="0"/>
                        <a:t>10.0 </a:t>
                      </a:r>
                    </a:p>
                  </a:txBody>
                  <a:tcPr marL="68580" marR="68580"/>
                </a:tc>
              </a:tr>
              <a:tr h="856704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7)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Type of family </a:t>
                      </a:r>
                    </a:p>
                    <a:p>
                      <a:r>
                        <a:rPr lang="en-US" sz="1400" dirty="0" smtClean="0"/>
                        <a:t>nuclear </a:t>
                      </a:r>
                    </a:p>
                    <a:p>
                      <a:r>
                        <a:rPr lang="en-US" sz="1400" dirty="0" smtClean="0"/>
                        <a:t>joint </a:t>
                      </a:r>
                    </a:p>
                    <a:p>
                      <a:r>
                        <a:rPr lang="en-US" sz="1400" dirty="0" smtClean="0"/>
                        <a:t>Extended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b="1" dirty="0" smtClean="0"/>
                        <a:t>62</a:t>
                      </a:r>
                    </a:p>
                    <a:p>
                      <a:r>
                        <a:rPr lang="en-IN" sz="1400" dirty="0" smtClean="0"/>
                        <a:t>14</a:t>
                      </a:r>
                    </a:p>
                    <a:p>
                      <a:r>
                        <a:rPr lang="en-IN" sz="1400" dirty="0" smtClean="0"/>
                        <a:t>4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b="1" dirty="0" smtClean="0"/>
                        <a:t>77.5 </a:t>
                      </a:r>
                    </a:p>
                    <a:p>
                      <a:r>
                        <a:rPr lang="en-IN" sz="1400" dirty="0" smtClean="0"/>
                        <a:t>17.5 </a:t>
                      </a:r>
                    </a:p>
                    <a:p>
                      <a:r>
                        <a:rPr lang="en-IN" sz="1400" dirty="0" smtClean="0"/>
                        <a:t>5.0 </a:t>
                      </a:r>
                    </a:p>
                  </a:txBody>
                  <a:tcPr marL="68580" marR="68580"/>
                </a:tc>
              </a:tr>
              <a:tr h="1299592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8)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Previous information about  PCOS </a:t>
                      </a:r>
                    </a:p>
                    <a:p>
                      <a:r>
                        <a:rPr lang="en-US" sz="1400" dirty="0" smtClean="0"/>
                        <a:t>health personnel </a:t>
                      </a:r>
                    </a:p>
                    <a:p>
                      <a:r>
                        <a:rPr lang="en-US" sz="1400" dirty="0" smtClean="0"/>
                        <a:t>friends, parents, teachers 0 0 </a:t>
                      </a:r>
                    </a:p>
                    <a:p>
                      <a:r>
                        <a:rPr lang="en-US" sz="1400" dirty="0" smtClean="0"/>
                        <a:t>mass media </a:t>
                      </a:r>
                    </a:p>
                    <a:p>
                      <a:r>
                        <a:rPr lang="en-US" sz="1400" dirty="0" smtClean="0"/>
                        <a:t>no information</a:t>
                      </a:r>
                      <a:endParaRPr lang="en-IN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0 </a:t>
                      </a:r>
                    </a:p>
                    <a:p>
                      <a:r>
                        <a:rPr lang="en-IN" sz="1400" dirty="0" smtClean="0"/>
                        <a:t>0 </a:t>
                      </a:r>
                    </a:p>
                    <a:p>
                      <a:r>
                        <a:rPr lang="en-IN" sz="1400" dirty="0" smtClean="0"/>
                        <a:t>0 </a:t>
                      </a:r>
                    </a:p>
                    <a:p>
                      <a:r>
                        <a:rPr lang="en-IN" sz="1400" b="1" dirty="0" smtClean="0"/>
                        <a:t>80</a:t>
                      </a:r>
                      <a:endParaRPr lang="en-IN" sz="14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b="1" dirty="0" smtClean="0"/>
                        <a:t>100.0</a:t>
                      </a: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892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61" y="136479"/>
            <a:ext cx="8718827" cy="982639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Table2: Distribution of pre-test and post test knowledge scores </a:t>
            </a:r>
            <a:r>
              <a:rPr lang="en-US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the adolescent </a:t>
            </a:r>
            <a:r>
              <a:rPr lang="en-US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girls on PCOS </a:t>
            </a:r>
            <a:r>
              <a:rPr lang="en-US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n=80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3835616"/>
              </p:ext>
            </p:extLst>
          </p:nvPr>
        </p:nvGraphicFramePr>
        <p:xfrm>
          <a:off x="179512" y="1556792"/>
          <a:ext cx="8640961" cy="47525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76064"/>
                <a:gridCol w="2004888"/>
                <a:gridCol w="1653859"/>
                <a:gridCol w="1163827"/>
                <a:gridCol w="1408843"/>
                <a:gridCol w="1833480"/>
              </a:tblGrid>
              <a:tr h="897232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Sr.</a:t>
                      </a:r>
                    </a:p>
                    <a:p>
                      <a:r>
                        <a:rPr lang="en-IN" sz="1600" dirty="0" smtClean="0"/>
                        <a:t>No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Level of knowledge</a:t>
                      </a:r>
                      <a:endParaRPr lang="en-IN" sz="1600" dirty="0"/>
                    </a:p>
                  </a:txBody>
                  <a:tcPr marL="68580" marR="6858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Pre test knowledge score</a:t>
                      </a:r>
                    </a:p>
                    <a:p>
                      <a:endParaRPr lang="en-IN" sz="1600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/>
                </a:tc>
                <a:tc gridSpan="2">
                  <a:txBody>
                    <a:bodyPr/>
                    <a:lstStyle/>
                    <a:p>
                      <a:r>
                        <a:rPr lang="en-IN" sz="1600" dirty="0" smtClean="0"/>
                        <a:t> post test</a:t>
                      </a:r>
                      <a:r>
                        <a:rPr lang="en-IN" sz="1600" baseline="0" dirty="0" smtClean="0"/>
                        <a:t> knowledge score</a:t>
                      </a:r>
                      <a:endParaRPr lang="en-IN" sz="1600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/>
                </a:tc>
              </a:tr>
              <a:tr h="428678"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Frequency(f)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Percentage%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Frequency</a:t>
                      </a:r>
                      <a:r>
                        <a:rPr lang="en-IN" sz="1600" baseline="0" dirty="0" smtClean="0"/>
                        <a:t> 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Percentage</a:t>
                      </a:r>
                      <a:endParaRPr lang="en-IN" sz="1600" dirty="0"/>
                    </a:p>
                  </a:txBody>
                  <a:tcPr marL="68580" marR="68580"/>
                </a:tc>
              </a:tr>
              <a:tr h="846549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1)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Poor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56</a:t>
                      </a:r>
                      <a:endParaRPr lang="en-IN" sz="16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70.0%</a:t>
                      </a:r>
                      <a:endParaRPr lang="en-IN" sz="16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-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-</a:t>
                      </a:r>
                      <a:endParaRPr lang="en-IN" sz="1600" dirty="0"/>
                    </a:p>
                  </a:txBody>
                  <a:tcPr marL="68580" marR="68580"/>
                </a:tc>
              </a:tr>
              <a:tr h="846549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2)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Average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23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28.8%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3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3.8%</a:t>
                      </a:r>
                      <a:endParaRPr lang="en-IN" sz="1600" dirty="0"/>
                    </a:p>
                  </a:txBody>
                  <a:tcPr marL="68580" marR="68580"/>
                </a:tc>
              </a:tr>
              <a:tr h="767323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3)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Good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1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1.2%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24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30.0%</a:t>
                      </a:r>
                      <a:endParaRPr lang="en-IN" sz="1600" dirty="0"/>
                    </a:p>
                  </a:txBody>
                  <a:tcPr marL="68580" marR="68580"/>
                </a:tc>
              </a:tr>
              <a:tr h="81575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4)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Very good</a:t>
                      </a:r>
                      <a:r>
                        <a:rPr lang="en-IN" sz="1600" baseline="0" dirty="0" smtClean="0"/>
                        <a:t> 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-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-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53</a:t>
                      </a:r>
                      <a:endParaRPr lang="en-IN" sz="16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66.2%</a:t>
                      </a:r>
                      <a:endParaRPr lang="en-IN" sz="1600" b="1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585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080120"/>
          </a:xfrm>
        </p:spPr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eorgia" panose="02040502050405020303" pitchFamily="18" charset="0"/>
                <a:cs typeface="Times New Roman" pitchFamily="18" charset="0"/>
              </a:rPr>
              <a:t>Table 3: mean median and standard deviation of pre test and post test knowledge score.                                                                          n=80</a:t>
            </a:r>
            <a:endParaRPr lang="en-US" sz="2400" b="1" dirty="0">
              <a:solidFill>
                <a:schemeClr val="tx1"/>
              </a:solidFill>
              <a:latin typeface="Georgia" panose="02040502050405020303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733591843"/>
              </p:ext>
            </p:extLst>
          </p:nvPr>
        </p:nvGraphicFramePr>
        <p:xfrm>
          <a:off x="251520" y="1484784"/>
          <a:ext cx="8749480" cy="439049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04056"/>
                <a:gridCol w="1656184"/>
                <a:gridCol w="1101050"/>
                <a:gridCol w="1066191"/>
                <a:gridCol w="1066191"/>
                <a:gridCol w="752605"/>
                <a:gridCol w="815322"/>
                <a:gridCol w="940757"/>
                <a:gridCol w="847124"/>
              </a:tblGrid>
              <a:tr h="608932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Sr.</a:t>
                      </a:r>
                    </a:p>
                    <a:p>
                      <a:r>
                        <a:rPr lang="en-IN" sz="1600" dirty="0" smtClean="0"/>
                        <a:t>No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knowledge </a:t>
                      </a:r>
                    </a:p>
                    <a:p>
                      <a:r>
                        <a:rPr lang="en-IN" sz="1600" dirty="0" smtClean="0"/>
                        <a:t> score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 max</a:t>
                      </a:r>
                    </a:p>
                    <a:p>
                      <a:r>
                        <a:rPr lang="en-IN" sz="1600" dirty="0" smtClean="0"/>
                        <a:t>Possible score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Min score obtained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Max score obtained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mean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 mean</a:t>
                      </a:r>
                    </a:p>
                    <a:p>
                      <a:r>
                        <a:rPr lang="en-IN" sz="1600" dirty="0" smtClean="0"/>
                        <a:t>(%)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Median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S.D.</a:t>
                      </a:r>
                      <a:endParaRPr lang="en-IN" sz="1600" dirty="0"/>
                    </a:p>
                  </a:txBody>
                  <a:tcPr marL="68580" marR="68580"/>
                </a:tc>
              </a:tr>
              <a:tr h="1732547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1)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Pre-test knowledge score 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30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4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18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1.3125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4.37</a:t>
                      </a:r>
                      <a:endParaRPr lang="en-IN" sz="16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1.00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0.49</a:t>
                      </a:r>
                      <a:endParaRPr lang="en-IN" sz="1600" b="1" dirty="0"/>
                    </a:p>
                  </a:txBody>
                  <a:tcPr marL="68580" marR="68580"/>
                </a:tc>
              </a:tr>
              <a:tr h="183498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2)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Post  test knowledge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30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17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30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3.6250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12.08</a:t>
                      </a:r>
                      <a:endParaRPr lang="en-IN" sz="16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4.00</a:t>
                      </a:r>
                      <a:endParaRPr lang="en-IN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o.55</a:t>
                      </a:r>
                      <a:endParaRPr lang="en-IN" sz="1600" b="1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363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999396"/>
          </a:xfrm>
        </p:spPr>
        <p:txBody>
          <a:bodyPr>
            <a:normAutofit/>
          </a:bodyPr>
          <a:lstStyle/>
          <a:p>
            <a:r>
              <a:rPr lang="en-IN" sz="2700" dirty="0" smtClean="0">
                <a:solidFill>
                  <a:schemeClr val="tx1"/>
                </a:solidFill>
                <a:latin typeface="Georgia" panose="02040502050405020303" pitchFamily="18" charset="0"/>
                <a:cs typeface="Times New Roman" pitchFamily="18" charset="0"/>
              </a:rPr>
              <a:t>Table 4: Area wise pre test–post test knowledge score of adolescent girls                                                             no=80                                                                                           </a:t>
            </a:r>
            <a:endParaRPr lang="en-IN" sz="2400" dirty="0">
              <a:solidFill>
                <a:schemeClr val="tx1"/>
              </a:solidFill>
              <a:latin typeface="Georgia" panose="02040502050405020303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866790418"/>
              </p:ext>
            </p:extLst>
          </p:nvPr>
        </p:nvGraphicFramePr>
        <p:xfrm>
          <a:off x="179512" y="1421574"/>
          <a:ext cx="8793888" cy="5391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2304256"/>
                <a:gridCol w="1224136"/>
                <a:gridCol w="1406808"/>
                <a:gridCol w="969456"/>
                <a:gridCol w="1481198"/>
                <a:gridCol w="903978"/>
              </a:tblGrid>
              <a:tr h="864096">
                <a:tc>
                  <a:txBody>
                    <a:bodyPr/>
                    <a:lstStyle/>
                    <a:p>
                      <a:r>
                        <a:rPr lang="en-IN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Sr</a:t>
                      </a:r>
                      <a:endParaRPr lang="en-IN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Area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Maximum possible score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Pre test knowledge score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Post test knowledge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 score</a:t>
                      </a:r>
                    </a:p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81744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Mean  +SD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Mean 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Mean +SD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mean %</a:t>
                      </a:r>
                      <a:endParaRPr lang="en-IN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IN" b="0" dirty="0" smtClean="0"/>
                        <a:t>1)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Anatomy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smtClean="0"/>
                        <a:t>and physiology  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2.5 +1.36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8.33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5.11+0.94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27.03</a:t>
                      </a:r>
                      <a:endParaRPr lang="en-IN" dirty="0"/>
                    </a:p>
                  </a:txBody>
                  <a:tcPr/>
                </a:tc>
              </a:tr>
              <a:tr h="684294">
                <a:tc>
                  <a:txBody>
                    <a:bodyPr/>
                    <a:lstStyle/>
                    <a:p>
                      <a:r>
                        <a:rPr lang="en-IN" b="0" dirty="0" smtClean="0"/>
                        <a:t>2)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0" dirty="0" smtClean="0"/>
                        <a:t>Meaning &amp;  incidence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2.56+1.29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8.56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5.65+1.09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17.03</a:t>
                      </a:r>
                      <a:endParaRPr lang="en-IN" dirty="0"/>
                    </a:p>
                  </a:txBody>
                  <a:tcPr/>
                </a:tc>
              </a:tr>
              <a:tr h="662220">
                <a:tc>
                  <a:txBody>
                    <a:bodyPr/>
                    <a:lstStyle/>
                    <a:p>
                      <a:r>
                        <a:rPr lang="en-IN" b="0" dirty="0" smtClean="0"/>
                        <a:t>3)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0" dirty="0" smtClean="0"/>
                        <a:t>Cause and risk factor 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0.6+0.58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1.71+0.45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5.7</a:t>
                      </a:r>
                      <a:endParaRPr lang="en-IN" dirty="0"/>
                    </a:p>
                  </a:txBody>
                  <a:tcPr/>
                </a:tc>
              </a:tr>
              <a:tr h="561916">
                <a:tc>
                  <a:txBody>
                    <a:bodyPr/>
                    <a:lstStyle/>
                    <a:p>
                      <a:r>
                        <a:rPr lang="en-IN" b="0" dirty="0" smtClean="0"/>
                        <a:t>4)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0" dirty="0" smtClean="0"/>
                        <a:t>Signs symptoms, complication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1.77+1.07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5.9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4.08+o.85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13.6</a:t>
                      </a:r>
                      <a:endParaRPr lang="en-IN" dirty="0"/>
                    </a:p>
                  </a:txBody>
                  <a:tcPr/>
                </a:tc>
              </a:tr>
              <a:tr h="641916">
                <a:tc>
                  <a:txBody>
                    <a:bodyPr/>
                    <a:lstStyle/>
                    <a:p>
                      <a:r>
                        <a:rPr lang="en-IN" b="0" dirty="0" smtClean="0"/>
                        <a:t>5)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0" dirty="0" smtClean="0"/>
                        <a:t>Prévention and mangement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2.85+1.32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9.5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8.2+1.31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27.33</a:t>
                      </a:r>
                      <a:endParaRPr lang="en-IN" dirty="0"/>
                    </a:p>
                  </a:txBody>
                  <a:tcPr/>
                </a:tc>
              </a:tr>
              <a:tr h="560740">
                <a:tc>
                  <a:txBody>
                    <a:bodyPr/>
                    <a:lstStyle/>
                    <a:p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0" dirty="0" smtClean="0"/>
                        <a:t>Total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34.26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82.49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7865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656640" cy="134759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T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sz="3100" dirty="0" smtClean="0"/>
              <a:t>a</a:t>
            </a:r>
            <a:br>
              <a:rPr lang="en-IN" sz="3100" dirty="0" smtClean="0"/>
            </a:br>
            <a:r>
              <a:rPr lang="en-IN" sz="3100" dirty="0"/>
              <a:t/>
            </a:r>
            <a:br>
              <a:rPr lang="en-IN" sz="3100" dirty="0"/>
            </a:br>
            <a:r>
              <a:rPr lang="en-IN" sz="3100" dirty="0" smtClean="0">
                <a:solidFill>
                  <a:schemeClr val="tx1"/>
                </a:solidFill>
              </a:rPr>
              <a:t>Ta</a:t>
            </a:r>
            <a:r>
              <a:rPr lang="en-IN" sz="2700" dirty="0" smtClean="0">
                <a:solidFill>
                  <a:schemeClr val="tx1"/>
                </a:solidFill>
              </a:rPr>
              <a:t>ble 5: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>
                <a:solidFill>
                  <a:schemeClr val="tx1"/>
                </a:solidFill>
              </a:rPr>
              <a:t>mean, standard deviation, (</a:t>
            </a:r>
            <a:r>
              <a:rPr lang="en-US" sz="2700" dirty="0" smtClean="0">
                <a:solidFill>
                  <a:schemeClr val="tx1"/>
                </a:solidFill>
              </a:rPr>
              <a:t>SD)</a:t>
            </a:r>
            <a:r>
              <a:rPr lang="en-US" sz="2700" dirty="0" err="1" smtClean="0">
                <a:solidFill>
                  <a:schemeClr val="tx1"/>
                </a:solidFill>
              </a:rPr>
              <a:t>paired“t”test</a:t>
            </a:r>
            <a:r>
              <a:rPr lang="en-US" sz="2700" dirty="0" smtClean="0">
                <a:solidFill>
                  <a:schemeClr val="tx1"/>
                </a:solidFill>
              </a:rPr>
              <a:t> between </a:t>
            </a:r>
            <a:r>
              <a:rPr lang="en-US" sz="2700" dirty="0">
                <a:solidFill>
                  <a:schemeClr val="tx1"/>
                </a:solidFill>
              </a:rPr>
              <a:t>pre-test and post-test </a:t>
            </a:r>
            <a:r>
              <a:rPr lang="en-US" sz="2700" dirty="0" smtClean="0">
                <a:solidFill>
                  <a:schemeClr val="tx1"/>
                </a:solidFill>
              </a:rPr>
              <a:t>knowledge scores of </a:t>
            </a:r>
            <a:r>
              <a:rPr lang="en-US" sz="2700" dirty="0">
                <a:solidFill>
                  <a:schemeClr val="tx1"/>
                </a:solidFill>
              </a:rPr>
              <a:t>adolescent girls</a:t>
            </a:r>
            <a:br>
              <a:rPr lang="en-US" sz="2700" dirty="0">
                <a:solidFill>
                  <a:schemeClr val="tx1"/>
                </a:solidFill>
              </a:rPr>
            </a:br>
            <a:endParaRPr lang="en-IN" sz="27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398301033"/>
              </p:ext>
            </p:extLst>
          </p:nvPr>
        </p:nvGraphicFramePr>
        <p:xfrm>
          <a:off x="251521" y="1844824"/>
          <a:ext cx="8712967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3"/>
                <a:gridCol w="2088232"/>
                <a:gridCol w="1152128"/>
                <a:gridCol w="1512169"/>
                <a:gridCol w="1628490"/>
                <a:gridCol w="1755885"/>
              </a:tblGrid>
              <a:tr h="1224136">
                <a:tc>
                  <a:txBody>
                    <a:bodyPr/>
                    <a:lstStyle/>
                    <a:p>
                      <a:r>
                        <a:rPr lang="en-IN" dirty="0" err="1" smtClean="0">
                          <a:solidFill>
                            <a:schemeClr val="tx1"/>
                          </a:solidFill>
                        </a:rPr>
                        <a:t>Sr.No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Knowledge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 score 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Mean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deviation</a:t>
                      </a:r>
                    </a:p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t’ Value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p ’ Value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IN" dirty="0" smtClean="0"/>
                        <a:t>1)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Pre test</a:t>
                      </a:r>
                    </a:p>
                    <a:p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1.31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0.49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65.20</a:t>
                      </a:r>
                      <a:endParaRPr lang="en-IN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.</a:t>
                      </a:r>
                      <a:r>
                        <a:rPr lang="en-IN" b="1" dirty="0" smtClean="0"/>
                        <a:t>001</a:t>
                      </a:r>
                      <a:r>
                        <a:rPr lang="en-IN" b="1" baseline="0" dirty="0" smtClean="0"/>
                        <a:t> s </a:t>
                      </a:r>
                      <a:endParaRPr lang="en-IN" b="1" dirty="0"/>
                    </a:p>
                  </a:txBody>
                  <a:tcPr/>
                </a:tc>
              </a:tr>
              <a:tr h="741784">
                <a:tc>
                  <a:txBody>
                    <a:bodyPr/>
                    <a:lstStyle/>
                    <a:p>
                      <a:r>
                        <a:rPr lang="en-IN" dirty="0" smtClean="0"/>
                        <a:t>2)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Post test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3.62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0.55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6751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</a:rPr>
              <a:t>Table 6 : Association between pretest knowledge scores and demographic </a:t>
            </a:r>
            <a:r>
              <a:rPr lang="en-US" sz="2700" dirty="0" smtClean="0">
                <a:solidFill>
                  <a:schemeClr val="tx1"/>
                </a:solidFill>
              </a:rPr>
              <a:t>variables</a:t>
            </a:r>
            <a:r>
              <a:rPr lang="en-US" sz="2700" dirty="0"/>
              <a:t> </a:t>
            </a:r>
            <a:r>
              <a:rPr lang="en-US" sz="2700" dirty="0" smtClean="0"/>
              <a:t>                                                            </a:t>
            </a:r>
            <a:r>
              <a:rPr lang="en-US" sz="2400" dirty="0" smtClean="0">
                <a:solidFill>
                  <a:schemeClr val="tx1"/>
                </a:solidFill>
              </a:rPr>
              <a:t>n=80</a:t>
            </a:r>
            <a:endParaRPr lang="en-IN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310062458"/>
              </p:ext>
            </p:extLst>
          </p:nvPr>
        </p:nvGraphicFramePr>
        <p:xfrm>
          <a:off x="251520" y="1412776"/>
          <a:ext cx="8784977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2952328"/>
                <a:gridCol w="1008112"/>
                <a:gridCol w="1440160"/>
                <a:gridCol w="1238487"/>
                <a:gridCol w="1569826"/>
              </a:tblGrid>
              <a:tr h="478328">
                <a:tc>
                  <a:txBody>
                    <a:bodyPr/>
                    <a:lstStyle/>
                    <a:p>
                      <a:r>
                        <a:rPr lang="en-IN" smtClean="0">
                          <a:solidFill>
                            <a:schemeClr val="tx1"/>
                          </a:solidFill>
                        </a:rPr>
                        <a:t>Sr.No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Sample characteristics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Good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P’ Value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91704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1)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Age</a:t>
                      </a:r>
                    </a:p>
                    <a:p>
                      <a:r>
                        <a:rPr lang="en-US" sz="1400" dirty="0" smtClean="0"/>
                        <a:t>16 </a:t>
                      </a:r>
                    </a:p>
                    <a:p>
                      <a:r>
                        <a:rPr lang="en-US" sz="1400" dirty="0" smtClean="0"/>
                        <a:t>17</a:t>
                      </a:r>
                    </a:p>
                    <a:p>
                      <a:r>
                        <a:rPr lang="en-US" sz="1400" dirty="0" smtClean="0"/>
                        <a:t>18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27</a:t>
                      </a:r>
                    </a:p>
                    <a:p>
                      <a:r>
                        <a:rPr lang="en-IN" sz="1400" dirty="0" smtClean="0"/>
                        <a:t>27</a:t>
                      </a:r>
                    </a:p>
                    <a:p>
                      <a:r>
                        <a:rPr lang="en-IN" sz="1400" dirty="0" smtClean="0"/>
                        <a:t>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5</a:t>
                      </a:r>
                    </a:p>
                    <a:p>
                      <a:r>
                        <a:rPr lang="en-IN" sz="1400" dirty="0" smtClean="0"/>
                        <a:t>15</a:t>
                      </a:r>
                    </a:p>
                    <a:p>
                      <a:r>
                        <a:rPr lang="en-IN" sz="1400" dirty="0" smtClean="0"/>
                        <a:t>3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1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0.64</a:t>
                      </a:r>
                    </a:p>
                    <a:p>
                      <a:r>
                        <a:rPr lang="en-IN" sz="1400" dirty="0" smtClean="0"/>
                        <a:t>P&gt;0.05</a:t>
                      </a:r>
                    </a:p>
                    <a:p>
                      <a:r>
                        <a:rPr lang="en-IN" sz="1400" dirty="0" smtClean="0"/>
                        <a:t>NS</a:t>
                      </a:r>
                      <a:endParaRPr lang="en-IN" sz="1400" dirty="0"/>
                    </a:p>
                  </a:txBody>
                  <a:tcPr/>
                </a:tc>
              </a:tr>
              <a:tr h="935320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Group</a:t>
                      </a:r>
                    </a:p>
                    <a:p>
                      <a:r>
                        <a:rPr lang="en-IN" sz="1400" dirty="0" smtClean="0"/>
                        <a:t>Art</a:t>
                      </a:r>
                    </a:p>
                    <a:p>
                      <a:r>
                        <a:rPr lang="en-IN" sz="1400" dirty="0" smtClean="0"/>
                        <a:t>Science</a:t>
                      </a:r>
                    </a:p>
                    <a:p>
                      <a:r>
                        <a:rPr lang="en-IN" sz="1400" dirty="0" smtClean="0"/>
                        <a:t>Commerce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26</a:t>
                      </a:r>
                    </a:p>
                    <a:p>
                      <a:r>
                        <a:rPr lang="en-IN" sz="1400" dirty="0" smtClean="0"/>
                        <a:t>12</a:t>
                      </a:r>
                    </a:p>
                    <a:p>
                      <a:r>
                        <a:rPr lang="en-IN" sz="1400" dirty="0" smtClean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3 </a:t>
                      </a:r>
                    </a:p>
                    <a:p>
                      <a:r>
                        <a:rPr lang="en-IN" sz="1400" dirty="0" smtClean="0"/>
                        <a:t>18</a:t>
                      </a:r>
                    </a:p>
                    <a:p>
                      <a:r>
                        <a:rPr lang="en-IN" sz="1400" dirty="0" smtClean="0"/>
                        <a:t>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1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 </a:t>
                      </a:r>
                    </a:p>
                    <a:p>
                      <a:r>
                        <a:rPr lang="en-IN" sz="1400" b="1" dirty="0" smtClean="0"/>
                        <a:t>.oo1</a:t>
                      </a:r>
                    </a:p>
                    <a:p>
                      <a:r>
                        <a:rPr lang="en-IN" sz="1400" b="1" dirty="0" smtClean="0"/>
                        <a:t>P&lt;0.05</a:t>
                      </a:r>
                    </a:p>
                    <a:p>
                      <a:r>
                        <a:rPr lang="en-IN" sz="1400" b="1" dirty="0" smtClean="0"/>
                        <a:t>S</a:t>
                      </a:r>
                      <a:endParaRPr lang="en-IN" sz="1400" b="1" dirty="0"/>
                    </a:p>
                  </a:txBody>
                  <a:tcPr/>
                </a:tc>
              </a:tr>
              <a:tr h="926544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3)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Region</a:t>
                      </a:r>
                    </a:p>
                    <a:p>
                      <a:r>
                        <a:rPr lang="en-IN" sz="1400" dirty="0" smtClean="0"/>
                        <a:t>Hindu</a:t>
                      </a:r>
                    </a:p>
                    <a:p>
                      <a:r>
                        <a:rPr lang="en-IN" sz="1400" dirty="0" smtClean="0"/>
                        <a:t>Muslim</a:t>
                      </a:r>
                    </a:p>
                    <a:p>
                      <a:r>
                        <a:rPr lang="en-IN" sz="1400" dirty="0" smtClean="0"/>
                        <a:t>Christian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28</a:t>
                      </a:r>
                    </a:p>
                    <a:p>
                      <a:r>
                        <a:rPr lang="en-IN" sz="1400" dirty="0" smtClean="0"/>
                        <a:t>11</a:t>
                      </a:r>
                    </a:p>
                    <a:p>
                      <a:r>
                        <a:rPr lang="en-IN" sz="1400" dirty="0" smtClean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14</a:t>
                      </a:r>
                    </a:p>
                    <a:p>
                      <a:r>
                        <a:rPr lang="en-IN" sz="1400" dirty="0" smtClean="0"/>
                        <a:t>5</a:t>
                      </a:r>
                    </a:p>
                    <a:p>
                      <a:r>
                        <a:rPr lang="en-IN" sz="1400" dirty="0" smtClean="0"/>
                        <a:t>4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1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.334</a:t>
                      </a:r>
                    </a:p>
                    <a:p>
                      <a:r>
                        <a:rPr lang="en-IN" sz="1400" dirty="0" smtClean="0"/>
                        <a:t>P&gt;0.05</a:t>
                      </a:r>
                    </a:p>
                    <a:p>
                      <a:r>
                        <a:rPr lang="en-IN" sz="1400" dirty="0" smtClean="0"/>
                        <a:t>NS</a:t>
                      </a:r>
                      <a:endParaRPr lang="en-IN" sz="1400" dirty="0"/>
                    </a:p>
                  </a:txBody>
                  <a:tcPr/>
                </a:tc>
              </a:tr>
              <a:tr h="1637848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4)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Education of the parents </a:t>
                      </a:r>
                      <a:r>
                        <a:rPr lang="en-US" sz="1400" dirty="0" smtClean="0"/>
                        <a:t>Father:</a:t>
                      </a:r>
                    </a:p>
                    <a:p>
                      <a:r>
                        <a:rPr lang="en-US" sz="1400" dirty="0" smtClean="0"/>
                        <a:t>no formal education</a:t>
                      </a:r>
                    </a:p>
                    <a:p>
                      <a:r>
                        <a:rPr lang="en-US" sz="1400" dirty="0" smtClean="0"/>
                        <a:t>Primary</a:t>
                      </a:r>
                    </a:p>
                    <a:p>
                      <a:r>
                        <a:rPr lang="en-US" sz="1400" dirty="0" smtClean="0"/>
                        <a:t>secondary</a:t>
                      </a:r>
                    </a:p>
                    <a:p>
                      <a:r>
                        <a:rPr lang="en-US" sz="1400" dirty="0" smtClean="0"/>
                        <a:t>pre university graduation</a:t>
                      </a:r>
                    </a:p>
                    <a:p>
                      <a:r>
                        <a:rPr lang="en-US" sz="1400" dirty="0" smtClean="0"/>
                        <a:t>and above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1</a:t>
                      </a:r>
                    </a:p>
                    <a:p>
                      <a:r>
                        <a:rPr lang="en-US" sz="1400" dirty="0" smtClean="0"/>
                        <a:t>24</a:t>
                      </a:r>
                    </a:p>
                    <a:p>
                      <a:r>
                        <a:rPr lang="en-US" sz="1400" dirty="0" smtClean="0"/>
                        <a:t>20</a:t>
                      </a:r>
                    </a:p>
                    <a:p>
                      <a:r>
                        <a:rPr lang="en-US" sz="1400" dirty="0" smtClean="0"/>
                        <a:t>8</a:t>
                      </a:r>
                    </a:p>
                    <a:p>
                      <a:r>
                        <a:rPr lang="en-US" sz="1400" dirty="0" smtClean="0"/>
                        <a:t>3</a:t>
                      </a:r>
                      <a:endParaRPr lang="en-IN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8</a:t>
                      </a:r>
                    </a:p>
                    <a:p>
                      <a:r>
                        <a:rPr lang="en-IN" sz="1400" dirty="0" smtClean="0"/>
                        <a:t>11</a:t>
                      </a:r>
                    </a:p>
                    <a:p>
                      <a:r>
                        <a:rPr lang="en-IN" sz="1400" dirty="0" smtClean="0"/>
                        <a:t>2</a:t>
                      </a:r>
                    </a:p>
                    <a:p>
                      <a:r>
                        <a:rPr lang="en-IN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1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.325</a:t>
                      </a:r>
                    </a:p>
                    <a:p>
                      <a:r>
                        <a:rPr lang="en-IN" sz="1400" dirty="0" smtClean="0"/>
                        <a:t>P&gt;0.05</a:t>
                      </a:r>
                    </a:p>
                    <a:p>
                      <a:r>
                        <a:rPr lang="en-IN" sz="1400" dirty="0" smtClean="0"/>
                        <a:t>NS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975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79512" y="129741"/>
            <a:ext cx="8784976" cy="6728259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IN" b="1" dirty="0" smtClean="0"/>
              <a:t>EFFECTIVENESS OF STRUCTURED TEACHING PROGRAMME ON  KNOWLEDGE OF POLYCYSTIC </a:t>
            </a:r>
            <a:r>
              <a:rPr lang="en-IN" b="1" dirty="0"/>
              <a:t>O</a:t>
            </a:r>
            <a:r>
              <a:rPr lang="en-IN" b="1" dirty="0" smtClean="0"/>
              <a:t>VARIAN SYNDROME AMONG ADOLOSCENT GIRLS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>
                <a:latin typeface="Times New Roman" pitchFamily="18" charset="0"/>
                <a:cs typeface="Times New Roman" pitchFamily="18" charset="0"/>
              </a:rPr>
            </a:br>
            <a:endParaRPr lang="en-US" sz="3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Author Name: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Sowmya M.A and Philomena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Fernades.</a:t>
            </a:r>
          </a:p>
          <a:p>
            <a:pPr marL="109728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Journal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Name: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Nitte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University Journal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ealth Science 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Sep.2013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1393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87092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2700" dirty="0" smtClean="0">
                <a:solidFill>
                  <a:schemeClr val="tx1"/>
                </a:solidFill>
              </a:rPr>
              <a:t>Table </a:t>
            </a:r>
            <a:r>
              <a:rPr lang="en-US" sz="2700" dirty="0">
                <a:solidFill>
                  <a:schemeClr val="tx1"/>
                </a:solidFill>
              </a:rPr>
              <a:t>6 : Association between pretest knowledge scores and demographic variables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en-IN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573943184"/>
              </p:ext>
            </p:extLst>
          </p:nvPr>
        </p:nvGraphicFramePr>
        <p:xfrm>
          <a:off x="251520" y="1477104"/>
          <a:ext cx="8504240" cy="5120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3168352"/>
                <a:gridCol w="1152128"/>
                <a:gridCol w="1152128"/>
                <a:gridCol w="1224136"/>
                <a:gridCol w="1231432"/>
              </a:tblGrid>
              <a:tr h="792088"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solidFill>
                            <a:schemeClr val="tx1"/>
                          </a:solidFill>
                        </a:rPr>
                        <a:t>Sr.</a:t>
                      </a:r>
                      <a:r>
                        <a:rPr lang="en-IN" sz="1400" b="1" baseline="0" dirty="0" smtClean="0">
                          <a:solidFill>
                            <a:schemeClr val="tx1"/>
                          </a:solidFill>
                        </a:rPr>
                        <a:t> No.</a:t>
                      </a:r>
                      <a:endParaRPr lang="en-IN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solidFill>
                            <a:schemeClr val="tx1"/>
                          </a:solidFill>
                        </a:rPr>
                        <a:t>SAMPLE CHARACTERSTICS</a:t>
                      </a:r>
                      <a:endParaRPr lang="en-IN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Good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P’ Value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40944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 EDUCATION  OF THE MOTHER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 formal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education 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primary 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secondary 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pre university 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graduation  and above </a:t>
                      </a:r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1</a:t>
                      </a:r>
                    </a:p>
                    <a:p>
                      <a:r>
                        <a:rPr lang="en-IN" sz="1400" dirty="0" smtClean="0"/>
                        <a:t>10</a:t>
                      </a:r>
                    </a:p>
                    <a:p>
                      <a:r>
                        <a:rPr lang="en-IN" sz="1400" dirty="0" smtClean="0"/>
                        <a:t>29</a:t>
                      </a:r>
                    </a:p>
                    <a:p>
                      <a:r>
                        <a:rPr lang="en-IN" sz="1400" dirty="0" smtClean="0"/>
                        <a:t>9</a:t>
                      </a:r>
                    </a:p>
                    <a:p>
                      <a:r>
                        <a:rPr lang="en-IN" sz="1400" dirty="0" smtClean="0"/>
                        <a:t>7</a:t>
                      </a:r>
                    </a:p>
                    <a:p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1</a:t>
                      </a:r>
                    </a:p>
                    <a:p>
                      <a:r>
                        <a:rPr lang="en-IN" sz="1400" dirty="0" smtClean="0"/>
                        <a:t>8</a:t>
                      </a:r>
                    </a:p>
                    <a:p>
                      <a:r>
                        <a:rPr lang="en-IN" sz="1400" dirty="0" smtClean="0"/>
                        <a:t>8</a:t>
                      </a:r>
                    </a:p>
                    <a:p>
                      <a:r>
                        <a:rPr lang="en-IN" sz="1400" dirty="0" smtClean="0"/>
                        <a:t>5</a:t>
                      </a:r>
                    </a:p>
                    <a:p>
                      <a:r>
                        <a:rPr lang="en-IN" sz="1400" dirty="0" smtClean="0"/>
                        <a:t>1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1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.427</a:t>
                      </a:r>
                    </a:p>
                    <a:p>
                      <a:r>
                        <a:rPr lang="en-IN" sz="1400" dirty="0" smtClean="0"/>
                        <a:t>P&gt;0.05</a:t>
                      </a:r>
                    </a:p>
                    <a:p>
                      <a:r>
                        <a:rPr lang="en-IN" sz="1400" dirty="0" smtClean="0"/>
                        <a:t>NS</a:t>
                      </a:r>
                    </a:p>
                    <a:p>
                      <a:endParaRPr lang="en-IN" sz="1400" dirty="0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5)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Occupation of the parents: </a:t>
                      </a:r>
                    </a:p>
                    <a:p>
                      <a:r>
                        <a:rPr lang="en-US" sz="1400" dirty="0" smtClean="0"/>
                        <a:t>Father :</a:t>
                      </a:r>
                    </a:p>
                    <a:p>
                      <a:r>
                        <a:rPr lang="en-US" sz="1400" dirty="0" smtClean="0"/>
                        <a:t>Daily wages </a:t>
                      </a:r>
                    </a:p>
                    <a:p>
                      <a:r>
                        <a:rPr lang="en-US" sz="1400" dirty="0" smtClean="0"/>
                        <a:t>Employed</a:t>
                      </a:r>
                    </a:p>
                    <a:p>
                      <a:r>
                        <a:rPr lang="en-US" sz="1400" dirty="0" smtClean="0"/>
                        <a:t>Self employed  Unemployed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25</a:t>
                      </a:r>
                    </a:p>
                    <a:p>
                      <a:r>
                        <a:rPr lang="en-IN" sz="1400" dirty="0" smtClean="0"/>
                        <a:t>25</a:t>
                      </a:r>
                    </a:p>
                    <a:p>
                      <a:r>
                        <a:rPr lang="en-IN" sz="1400" dirty="0" smtClean="0"/>
                        <a:t>6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10</a:t>
                      </a:r>
                    </a:p>
                    <a:p>
                      <a:r>
                        <a:rPr lang="en-IN" sz="1400" dirty="0" smtClean="0"/>
                        <a:t>4</a:t>
                      </a:r>
                    </a:p>
                    <a:p>
                      <a:r>
                        <a:rPr lang="en-IN" sz="1400" dirty="0" smtClean="0"/>
                        <a:t>8</a:t>
                      </a:r>
                    </a:p>
                    <a:p>
                      <a:r>
                        <a:rPr lang="en-IN" sz="1400" dirty="0" smtClean="0"/>
                        <a:t>1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1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0.1</a:t>
                      </a:r>
                    </a:p>
                    <a:p>
                      <a:r>
                        <a:rPr lang="en-IN" sz="1400" dirty="0" smtClean="0"/>
                        <a:t>P&gt;0.05</a:t>
                      </a:r>
                    </a:p>
                    <a:p>
                      <a:r>
                        <a:rPr lang="en-IN" sz="1400" dirty="0" smtClean="0"/>
                        <a:t>NS</a:t>
                      </a:r>
                    </a:p>
                  </a:txBody>
                  <a:tcPr/>
                </a:tc>
              </a:tr>
              <a:tr h="1150560"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Mother :</a:t>
                      </a:r>
                    </a:p>
                    <a:p>
                      <a:r>
                        <a:rPr lang="en-US" sz="1400" dirty="0" smtClean="0"/>
                        <a:t>Daily wages  Employed </a:t>
                      </a:r>
                    </a:p>
                    <a:p>
                      <a:r>
                        <a:rPr lang="en-US" sz="1400" dirty="0" smtClean="0"/>
                        <a:t>Self employed  Unemployed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6</a:t>
                      </a:r>
                    </a:p>
                    <a:p>
                      <a:r>
                        <a:rPr lang="en-IN" sz="1400" dirty="0" smtClean="0"/>
                        <a:t>12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38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1</a:t>
                      </a:r>
                    </a:p>
                    <a:p>
                      <a:r>
                        <a:rPr lang="en-IN" sz="1400" dirty="0" smtClean="0"/>
                        <a:t>6</a:t>
                      </a:r>
                    </a:p>
                    <a:p>
                      <a:r>
                        <a:rPr lang="en-IN" sz="1400" dirty="0" smtClean="0"/>
                        <a:t>1</a:t>
                      </a:r>
                    </a:p>
                    <a:p>
                      <a:r>
                        <a:rPr lang="en-IN" sz="1400" dirty="0" smtClean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1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.608</a:t>
                      </a:r>
                    </a:p>
                    <a:p>
                      <a:r>
                        <a:rPr lang="en-IN" sz="1400" dirty="0" smtClean="0"/>
                        <a:t>P&gt;0.05</a:t>
                      </a:r>
                    </a:p>
                    <a:p>
                      <a:r>
                        <a:rPr lang="en-IN" sz="1400" dirty="0" smtClean="0"/>
                        <a:t>NS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964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34400" cy="1040160"/>
          </a:xfrm>
        </p:spPr>
        <p:txBody>
          <a:bodyPr>
            <a:normAutofit/>
          </a:bodyPr>
          <a:lstStyle/>
          <a:p>
            <a:r>
              <a:rPr lang="en-US" sz="2700" dirty="0">
                <a:solidFill>
                  <a:schemeClr val="tx1"/>
                </a:solidFill>
              </a:rPr>
              <a:t>Table 6 : Association between pretest knowledge scores and demographic variables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en-IN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08608873"/>
              </p:ext>
            </p:extLst>
          </p:nvPr>
        </p:nvGraphicFramePr>
        <p:xfrm>
          <a:off x="179512" y="1772816"/>
          <a:ext cx="8784978" cy="373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3074836"/>
                <a:gridCol w="1312042"/>
                <a:gridCol w="1254997"/>
                <a:gridCol w="1312042"/>
                <a:gridCol w="1254997"/>
              </a:tblGrid>
              <a:tr h="504056">
                <a:tc>
                  <a:txBody>
                    <a:bodyPr/>
                    <a:lstStyle/>
                    <a:p>
                      <a:r>
                        <a:rPr lang="en-IN" dirty="0" err="1" smtClean="0">
                          <a:solidFill>
                            <a:schemeClr val="tx1"/>
                          </a:solidFill>
                        </a:rPr>
                        <a:t>Sr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Sample characteristics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Good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P’ Value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53753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Income :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&lt;3000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3000-5000 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5000-8000 </a:t>
                      </a:r>
                    </a:p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8000-10000 &gt;10000 </a:t>
                      </a:r>
                      <a:endParaRPr lang="en-IN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endParaRPr lang="en-IN" sz="1400" dirty="0" smtClean="0"/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.242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P&gt;0.05</a:t>
                      </a:r>
                    </a:p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NS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24744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7)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Type of family</a:t>
                      </a:r>
                      <a:r>
                        <a:rPr lang="en-US" sz="1400" dirty="0" smtClean="0"/>
                        <a:t>: </a:t>
                      </a:r>
                    </a:p>
                    <a:p>
                      <a:r>
                        <a:rPr lang="en-US" sz="1400" dirty="0" smtClean="0"/>
                        <a:t> Nuclear </a:t>
                      </a:r>
                    </a:p>
                    <a:p>
                      <a:r>
                        <a:rPr lang="en-US" sz="1400" dirty="0" smtClean="0"/>
                        <a:t> Joint </a:t>
                      </a:r>
                    </a:p>
                    <a:p>
                      <a:r>
                        <a:rPr lang="en-US" sz="1400" dirty="0" smtClean="0"/>
                        <a:t> extended </a:t>
                      </a:r>
                    </a:p>
                    <a:p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4</a:t>
                      </a:r>
                    </a:p>
                    <a:p>
                      <a:r>
                        <a:rPr lang="en-IN" sz="1400" dirty="0" smtClean="0"/>
                        <a:t>10</a:t>
                      </a:r>
                    </a:p>
                    <a:p>
                      <a:r>
                        <a:rPr lang="en-IN" sz="1400" dirty="0" smtClean="0"/>
                        <a:t>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18</a:t>
                      </a:r>
                    </a:p>
                    <a:p>
                      <a:r>
                        <a:rPr lang="en-IN" sz="1400" dirty="0" smtClean="0"/>
                        <a:t>4</a:t>
                      </a:r>
                    </a:p>
                    <a:p>
                      <a:r>
                        <a:rPr lang="en-IN" sz="1400" dirty="0" smtClean="0"/>
                        <a:t>1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0</a:t>
                      </a:r>
                    </a:p>
                    <a:p>
                      <a:r>
                        <a:rPr lang="en-IN" sz="1400" dirty="0" smtClean="0"/>
                        <a:t>1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dirty="0" smtClean="0"/>
                        <a:t>.125</a:t>
                      </a:r>
                    </a:p>
                    <a:p>
                      <a:r>
                        <a:rPr lang="en-IN" sz="1400" dirty="0" smtClean="0"/>
                        <a:t>P&gt;0.05</a:t>
                      </a:r>
                    </a:p>
                    <a:p>
                      <a:r>
                        <a:rPr lang="en-IN" sz="1400" dirty="0" smtClean="0"/>
                        <a:t>NS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8793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</a:rPr>
              <a:t>Discussion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present study result revealed that there was significant difference between the mean pre-test and post-test knowledge scores</a:t>
            </a:r>
            <a:r>
              <a:rPr lang="en-US" dirty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The pre-test mean percentage (4.37%) scores regarding PCOS were found to be less than post-test mean percentage (12.08%)) scores. </a:t>
            </a:r>
            <a:endParaRPr lang="en-US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't‘ value </a:t>
            </a:r>
            <a:r>
              <a:rPr lang="en-US" dirty="0"/>
              <a:t>computed between pre-test and post-test knowledge scores (t 2.0 79= p&lt;0.05) was statistically significant</a:t>
            </a:r>
            <a:r>
              <a:rPr lang="en-US" dirty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Hence it was proved that the STP was effective in enhancing knowledge of adolescent girls.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1758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70C0"/>
                </a:solidFill>
              </a:rPr>
              <a:t>Limitation of the study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09728" indent="0">
              <a:buNone/>
            </a:pPr>
            <a:endParaRPr lang="en-IN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Study  was conducted only one college i.e.- Mangalore college.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 Study was used in  between 16-19 years adolescent girls only.</a:t>
            </a:r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6668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</a:rPr>
              <a:t>Drawback of the study  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IN" sz="3200" dirty="0" smtClean="0"/>
          </a:p>
          <a:p>
            <a:pPr marL="566928" indent="-457200" algn="just">
              <a:buFont typeface="Wingdings" panose="05000000000000000000" pitchFamily="2" charset="2"/>
              <a:buChar char="q"/>
            </a:pPr>
            <a:r>
              <a:rPr lang="en-IN" sz="3200" dirty="0" smtClean="0"/>
              <a:t>Inclusion and exclusion criteria was not mentioned in the study.</a:t>
            </a:r>
          </a:p>
          <a:p>
            <a:pPr marL="566928" indent="-457200" algn="just">
              <a:buFont typeface="Wingdings" panose="05000000000000000000" pitchFamily="2" charset="2"/>
              <a:buChar char="q"/>
            </a:pPr>
            <a:r>
              <a:rPr lang="en-IN" sz="3200" dirty="0" smtClean="0"/>
              <a:t>Study was conducted in one college. </a:t>
            </a:r>
          </a:p>
          <a:p>
            <a:pPr marL="566928" indent="-457200" algn="just">
              <a:buFont typeface="Wingdings" panose="05000000000000000000" pitchFamily="2" charset="2"/>
              <a:buChar char="q"/>
            </a:pPr>
            <a:r>
              <a:rPr lang="en-IN" sz="3200" dirty="0" smtClean="0"/>
              <a:t> Small Sample size  was used to conduct the study.</a:t>
            </a:r>
          </a:p>
        </p:txBody>
      </p:sp>
    </p:spTree>
    <p:extLst>
      <p:ext uri="{BB962C8B-B14F-4D97-AF65-F5344CB8AC3E}">
        <p14:creationId xmlns:p14="http://schemas.microsoft.com/office/powerpoint/2010/main" xmlns="" val="257069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</a:rPr>
              <a:t>Recommendation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 A </a:t>
            </a:r>
            <a:r>
              <a:rPr lang="en-US" dirty="0"/>
              <a:t>similar study can be replicated with a control group </a:t>
            </a:r>
            <a:endParaRPr lang="en-US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A similar study can be conducted to the group of adult women. </a:t>
            </a:r>
            <a:endParaRPr lang="en-US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  </a:t>
            </a:r>
            <a:r>
              <a:rPr lang="en-US" dirty="0"/>
              <a:t>The study can be replicated on a larger sample for generalizing the findings. </a:t>
            </a:r>
            <a:endParaRPr lang="en-US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A comparative study can be conducted to find out the effectiveness of structured teaching </a:t>
            </a:r>
            <a:r>
              <a:rPr lang="en-US" dirty="0" smtClean="0"/>
              <a:t>program on </a:t>
            </a:r>
            <a:r>
              <a:rPr lang="en-US" dirty="0"/>
              <a:t>the same topic.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5509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</a:rPr>
              <a:t>Conclusion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Teaching adolescent girls on PCOS helps to gain Knowledge, hence helps to early detect and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prevent the PCOS.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present study assessed the knowledge of adolescent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girls regarding polycystic ovarian syndrome before                                                after the structured teaching  program.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study reveals the knowledge of the adolescent girls increased after the  structured teaching program.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 the study conducted that structured teaching program is effective in improving the knowledge of the adolescent girls.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840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81652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References…..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340768"/>
            <a:ext cx="8874456" cy="537721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Reference 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smtClean="0"/>
              <a:t>Wilson hockenberry, </a:t>
            </a:r>
            <a:r>
              <a:rPr lang="en-US" dirty="0"/>
              <a:t>Nursing care of infants and </a:t>
            </a:r>
            <a:r>
              <a:rPr lang="en-US" dirty="0" smtClean="0"/>
              <a:t>children,8edition,elsevier </a:t>
            </a:r>
            <a:r>
              <a:rPr lang="en-US" dirty="0"/>
              <a:t>publishers 2007.</a:t>
            </a:r>
          </a:p>
          <a:p>
            <a:pPr marL="0" indent="0">
              <a:buNone/>
            </a:pPr>
            <a:r>
              <a:rPr lang="en-US" dirty="0"/>
              <a:t>2. NZESYLVA'S, The problem of adolescence. August 25, </a:t>
            </a:r>
            <a:r>
              <a:rPr lang="en-US" dirty="0" smtClean="0"/>
              <a:t>2008.</a:t>
            </a:r>
          </a:p>
          <a:p>
            <a:pPr marL="0" indent="0">
              <a:buNone/>
            </a:pPr>
            <a:r>
              <a:rPr lang="en-US" dirty="0" smtClean="0"/>
              <a:t>Availablero</a:t>
            </a:r>
            <a:r>
              <a:rPr lang="en-US" dirty="0"/>
              <a:t>m</a:t>
            </a:r>
            <a:r>
              <a:rPr lang="en-US" dirty="0" smtClean="0"/>
              <a:t>.http ://nzesylva.wordpress.com/2008/08/25/the-problem-of-adolescence</a:t>
            </a:r>
            <a:r>
              <a:rPr lang="en-US" dirty="0"/>
              <a:t>/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smtClean="0"/>
              <a:t>Teenagegirls, Availablefrom: </a:t>
            </a:r>
            <a:r>
              <a:rPr lang="en-US" dirty="0"/>
              <a:t>URL:http://</a:t>
            </a:r>
            <a:r>
              <a:rPr lang="en-US" dirty="0" smtClean="0"/>
              <a:t>www.mehndiratta.net/teenage_yrh02.Htm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Roberts Feldman. ''Understanding PCOD”. 6th edition. </a:t>
            </a:r>
            <a:r>
              <a:rPr lang="en-US" dirty="0" smtClean="0"/>
              <a:t>New Delhi. Grew </a:t>
            </a:r>
            <a:r>
              <a:rPr lang="en-US" dirty="0"/>
              <a:t>hill publishers. 2004.</a:t>
            </a:r>
          </a:p>
          <a:p>
            <a:pPr marL="0" indent="0">
              <a:buNone/>
            </a:pPr>
            <a:r>
              <a:rPr lang="en-US" dirty="0"/>
              <a:t>5. Dutta. DC, Text book of gynecology including contraception, </a:t>
            </a:r>
            <a:r>
              <a:rPr lang="en-US" dirty="0" smtClean="0"/>
              <a:t>4thedition</a:t>
            </a:r>
            <a:r>
              <a:rPr lang="en-US" dirty="0"/>
              <a:t>, Calcutta: new central book agency (p) Ltd; 2006.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smtClean="0"/>
              <a:t>Healthwis </a:t>
            </a:r>
            <a:r>
              <a:rPr lang="en-US" dirty="0"/>
              <a:t>webmed, May 11, 2010. </a:t>
            </a:r>
            <a:r>
              <a:rPr lang="en-US" dirty="0" smtClean="0"/>
              <a:t>AvailableFromURL;http://women.webmd.com/</a:t>
            </a:r>
            <a:r>
              <a:rPr lang="en-US" dirty="0" err="1" smtClean="0"/>
              <a:t>tc</a:t>
            </a:r>
            <a:r>
              <a:rPr lang="en-US" dirty="0" smtClean="0"/>
              <a:t>/polycystic-ovary-syndrome-</a:t>
            </a:r>
            <a:r>
              <a:rPr lang="en-US" dirty="0" err="1" smtClean="0"/>
              <a:t>pcos</a:t>
            </a:r>
            <a:r>
              <a:rPr lang="en-US" dirty="0" smtClean="0"/>
              <a:t>-topic-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overview</a:t>
            </a:r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Centre for young women' health. Polycystic ovary syndrome (pcos): </a:t>
            </a:r>
            <a:r>
              <a:rPr lang="en-US" dirty="0" smtClean="0"/>
              <a:t>A guide </a:t>
            </a:r>
            <a:r>
              <a:rPr lang="en-US" dirty="0"/>
              <a:t>for teens. Available from: URL:http://.</a:t>
            </a:r>
            <a:r>
              <a:rPr lang="en-US" dirty="0" smtClean="0"/>
              <a:t>www.youngwomenshealth.org/index.html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8. Mareena Thomas, Effectiveness of planned teaching </a:t>
            </a:r>
            <a:r>
              <a:rPr lang="en-US" dirty="0" smtClean="0"/>
              <a:t>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(PTP) on polycystic ovarian syndrome (pcos) for adolescent girls in a</a:t>
            </a:r>
          </a:p>
          <a:p>
            <a:pPr marL="0" indent="0">
              <a:buNone/>
            </a:pPr>
            <a:r>
              <a:rPr lang="en-US" dirty="0"/>
              <a:t>selected pre-university college at Mangalore.2010.</a:t>
            </a:r>
          </a:p>
        </p:txBody>
      </p:sp>
    </p:spTree>
    <p:extLst>
      <p:ext uri="{BB962C8B-B14F-4D97-AF65-F5344CB8AC3E}">
        <p14:creationId xmlns:p14="http://schemas.microsoft.com/office/powerpoint/2010/main" xmlns="" val="73558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784976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0771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733656" cy="5544616"/>
          </a:xfrm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Polycystic ovarian Syndrome(PCOS)  is common health problem in  teenage girls and young women.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Polycystic Ovarian  Syndrome(PCOS) was formerly called stein levinthal syndrome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It affects 5-10% of women in their reproductive years.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Clinical symptoms of PCOS  include: menstrual irregularity, lack of ovulation, increased hair growth.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7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0070C0"/>
                </a:solidFill>
              </a:rPr>
              <a:t>INTRODUCTION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a girl is overweight or obese, weight loss can be very effective in lessening many of the health condition associated with PCOS such as high blood pressure and diabetes.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ome times weight loss alone can restore hormone level to normal, causing many of the symptoms to disappear or become less severe.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75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70C0"/>
                </a:solidFill>
              </a:rPr>
              <a:t>OBJECTIVES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94312" y="1551040"/>
            <a:ext cx="8554152" cy="4830288"/>
          </a:xfrm>
        </p:spPr>
        <p:txBody>
          <a:bodyPr>
            <a:normAutofit lnSpcReduction="10000"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 assess the knowledge of the adolescent girls regarding PCOS.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 assess the effectiveness of structured teaching program on polycystic ovarian syndrome(PCOS). 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 find the association between the level of knowledge and demographic variables.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  <a:p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xmlns="" val="8275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</a:rPr>
              <a:t>HYPOTHESIS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H1  </a:t>
            </a:r>
            <a:r>
              <a:rPr lang="en-US" dirty="0"/>
              <a:t>There will be significant difference between the pretest and </a:t>
            </a:r>
            <a:r>
              <a:rPr lang="en-US" dirty="0" smtClean="0"/>
              <a:t> </a:t>
            </a:r>
            <a:r>
              <a:rPr lang="en-US" dirty="0"/>
              <a:t>post level of knowledge about PCOS among adolescent </a:t>
            </a:r>
            <a:r>
              <a:rPr lang="en-US" dirty="0" smtClean="0"/>
              <a:t>girls.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H2  there </a:t>
            </a:r>
            <a:r>
              <a:rPr lang="en-US" dirty="0"/>
              <a:t>will be significant association between the pre-test </a:t>
            </a:r>
            <a:r>
              <a:rPr lang="en-US" dirty="0" smtClean="0"/>
              <a:t> </a:t>
            </a:r>
            <a:r>
              <a:rPr lang="en-US" dirty="0"/>
              <a:t>knowledge scores and the selected demographic variables.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830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Research Methodology</a:t>
            </a:r>
            <a:endParaRPr lang="en-I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626160" cy="483028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Research Approach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Quantitative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approach.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Research Design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experimental (one group pre test post test design)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Setting 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Selected college Mangalore.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Population: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Adolescent girls(16-19years).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u="sng" dirty="0"/>
          </a:p>
          <a:p>
            <a:pPr marL="109728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endParaRPr lang="en-US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77757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Sample Size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80 Adolescent girls 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Sampling Technique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Simple random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sampling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technique. (probability sampling techniques)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IN" sz="3600" dirty="0"/>
          </a:p>
        </p:txBody>
      </p:sp>
      <p:sp>
        <p:nvSpPr>
          <p:cNvPr id="3" name="Rectangle 2"/>
          <p:cNvSpPr/>
          <p:nvPr/>
        </p:nvSpPr>
        <p:spPr>
          <a:xfrm>
            <a:off x="971600" y="332656"/>
            <a:ext cx="799288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Research </a:t>
            </a:r>
            <a:r>
              <a:rPr lang="en-US" sz="3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  <a:endParaRPr lang="en-IN" sz="3300" dirty="0"/>
          </a:p>
        </p:txBody>
      </p:sp>
    </p:spTree>
    <p:extLst>
      <p:ext uri="{BB962C8B-B14F-4D97-AF65-F5344CB8AC3E}">
        <p14:creationId xmlns:p14="http://schemas.microsoft.com/office/powerpoint/2010/main" xmlns="" val="33487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Tools Used For The Study</a:t>
            </a:r>
            <a:endParaRPr lang="en-I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en-IN" sz="32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Socio demographic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data sheet.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3200" dirty="0" smtClean="0"/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Structured knowledge questionnaire</a:t>
            </a:r>
            <a:r>
              <a:rPr lang="en-US" sz="3200" dirty="0" smtClean="0"/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566928" indent="-457200" algn="just">
              <a:buFont typeface="Wingdings" panose="05000000000000000000" pitchFamily="2" charset="2"/>
              <a:buChar char="q"/>
            </a:pPr>
            <a:endParaRPr lang="en-IN" sz="3200" dirty="0" smtClean="0"/>
          </a:p>
          <a:p>
            <a:pPr algn="just"/>
            <a:endParaRPr lang="en-IN" sz="3200" dirty="0"/>
          </a:p>
          <a:p>
            <a:pPr marL="109728" indent="0">
              <a:buNone/>
            </a:pP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xmlns="" val="42737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1747</TotalTime>
  <Words>1704</Words>
  <Application>Microsoft Office PowerPoint</Application>
  <PresentationFormat>On-screen Show (4:3)</PresentationFormat>
  <Paragraphs>665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Civic</vt:lpstr>
      <vt:lpstr>  JOURNAL CLUB    PRESENTATION     </vt:lpstr>
      <vt:lpstr>Slide 2</vt:lpstr>
      <vt:lpstr>INTRODUCTION</vt:lpstr>
      <vt:lpstr>INTRODUCTION</vt:lpstr>
      <vt:lpstr>OBJECTIVES</vt:lpstr>
      <vt:lpstr>HYPOTHESIS</vt:lpstr>
      <vt:lpstr>Research Methodology</vt:lpstr>
      <vt:lpstr>Slide 8</vt:lpstr>
      <vt:lpstr>Tools Used For The Study</vt:lpstr>
      <vt:lpstr>Procedure of data collection</vt:lpstr>
      <vt:lpstr>Interpretation</vt:lpstr>
      <vt:lpstr> </vt:lpstr>
      <vt:lpstr>Table1 : Distribution of adolescent girls according to the demographic characteristics              n=80 </vt:lpstr>
      <vt:lpstr>    Table1 : Distribution of adolescent girls according to the   demographic characteristics                                          n=80 </vt:lpstr>
      <vt:lpstr>Table2: Distribution of pre-test and post test knowledge scores of the adolescent girls on PCOS                                                               n=80</vt:lpstr>
      <vt:lpstr>Table 3: mean median and standard deviation of pre test and post test knowledge score.                                                                          n=80</vt:lpstr>
      <vt:lpstr>Table 4: Area wise pre test–post test knowledge score of adolescent girls                                                             no=80                                                                                           </vt:lpstr>
      <vt:lpstr>T           a  Table 5: mean, standard deviation, (SD)paired“t”test between pre-test and post-test knowledge scores of adolescent girls </vt:lpstr>
      <vt:lpstr>Table 6 : Association between pretest knowledge scores and demographic variables                                                             n=80</vt:lpstr>
      <vt:lpstr> Table 6 : Association between pretest knowledge scores and demographic variables. </vt:lpstr>
      <vt:lpstr>Table 6 : Association between pretest knowledge scores and demographic variables. </vt:lpstr>
      <vt:lpstr>Discussion </vt:lpstr>
      <vt:lpstr>Limitation of the study</vt:lpstr>
      <vt:lpstr>Drawback of the study  </vt:lpstr>
      <vt:lpstr>Recommendation</vt:lpstr>
      <vt:lpstr>Conclusion</vt:lpstr>
      <vt:lpstr>References…..</vt:lpstr>
      <vt:lpstr>Slide 28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290</cp:revision>
  <dcterms:created xsi:type="dcterms:W3CDTF">2014-07-23T09:44:45Z</dcterms:created>
  <dcterms:modified xsi:type="dcterms:W3CDTF">2020-04-21T07:37:34Z</dcterms:modified>
</cp:coreProperties>
</file>