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58" r:id="rId4"/>
    <p:sldId id="259" r:id="rId5"/>
    <p:sldId id="260" r:id="rId6"/>
    <p:sldId id="261" r:id="rId7"/>
    <p:sldId id="262" r:id="rId8"/>
    <p:sldId id="266" r:id="rId9"/>
    <p:sldId id="267" r:id="rId10"/>
    <p:sldId id="263" r:id="rId11"/>
    <p:sldId id="264" r:id="rId12"/>
    <p:sldId id="265" r:id="rId13"/>
    <p:sldId id="268" r:id="rId14"/>
    <p:sldId id="269" r:id="rId15"/>
    <p:sldId id="270" r:id="rId16"/>
    <p:sldId id="271" r:id="rId17"/>
    <p:sldId id="272" r:id="rId18"/>
    <p:sldId id="273" r:id="rId19"/>
    <p:sldId id="275" r:id="rId20"/>
    <p:sldId id="274" r:id="rId21"/>
    <p:sldId id="276" r:id="rId22"/>
    <p:sldId id="277" r:id="rId23"/>
    <p:sldId id="280" r:id="rId24"/>
    <p:sldId id="281" r:id="rId25"/>
    <p:sldId id="282" r:id="rId26"/>
    <p:sldId id="278" r:id="rId27"/>
    <p:sldId id="27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24"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4F33C9-EA64-4A1B-9051-57102B5369E2}" type="datetimeFigureOut">
              <a:rPr lang="en-IN" smtClean="0"/>
              <a:pPr/>
              <a:t>21-04-2020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17CA98-2386-45D3-91AC-CD3167384728}" type="slidenum">
              <a:rPr lang="en-IN" smtClean="0"/>
              <a:pPr/>
              <a:t>‹#›</a:t>
            </a:fld>
            <a:endParaRPr lang="en-IN"/>
          </a:p>
        </p:txBody>
      </p:sp>
    </p:spTree>
    <p:extLst>
      <p:ext uri="{BB962C8B-B14F-4D97-AF65-F5344CB8AC3E}">
        <p14:creationId xmlns:p14="http://schemas.microsoft.com/office/powerpoint/2010/main" xmlns="" val="2230425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E17CA98-2386-45D3-91AC-CD3167384728}" type="slidenum">
              <a:rPr lang="en-IN" smtClean="0"/>
              <a:pPr/>
              <a:t>5</a:t>
            </a:fld>
            <a:endParaRPr lang="en-IN"/>
          </a:p>
        </p:txBody>
      </p:sp>
    </p:spTree>
    <p:extLst>
      <p:ext uri="{BB962C8B-B14F-4D97-AF65-F5344CB8AC3E}">
        <p14:creationId xmlns:p14="http://schemas.microsoft.com/office/powerpoint/2010/main" xmlns="" val="3623850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E17CA98-2386-45D3-91AC-CD3167384728}" type="slidenum">
              <a:rPr lang="en-IN" smtClean="0"/>
              <a:pPr/>
              <a:t>10</a:t>
            </a:fld>
            <a:endParaRPr lang="en-IN"/>
          </a:p>
        </p:txBody>
      </p:sp>
    </p:spTree>
    <p:extLst>
      <p:ext uri="{BB962C8B-B14F-4D97-AF65-F5344CB8AC3E}">
        <p14:creationId xmlns:p14="http://schemas.microsoft.com/office/powerpoint/2010/main" xmlns="" val="610020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smtClean="0"/>
          </a:p>
          <a:p>
            <a:endParaRPr lang="en-IN" dirty="0" smtClean="0"/>
          </a:p>
          <a:p>
            <a:endParaRPr lang="en-IN" dirty="0" smtClean="0"/>
          </a:p>
          <a:p>
            <a:endParaRPr lang="en-IN" dirty="0"/>
          </a:p>
        </p:txBody>
      </p:sp>
      <p:sp>
        <p:nvSpPr>
          <p:cNvPr id="4" name="Slide Number Placeholder 3"/>
          <p:cNvSpPr>
            <a:spLocks noGrp="1"/>
          </p:cNvSpPr>
          <p:nvPr>
            <p:ph type="sldNum" sz="quarter" idx="10"/>
          </p:nvPr>
        </p:nvSpPr>
        <p:spPr/>
        <p:txBody>
          <a:bodyPr/>
          <a:lstStyle/>
          <a:p>
            <a:fld id="{EE17CA98-2386-45D3-91AC-CD3167384728}" type="slidenum">
              <a:rPr lang="en-IN" smtClean="0"/>
              <a:pPr/>
              <a:t>15</a:t>
            </a:fld>
            <a:endParaRPr lang="en-IN"/>
          </a:p>
        </p:txBody>
      </p:sp>
    </p:spTree>
    <p:extLst>
      <p:ext uri="{BB962C8B-B14F-4D97-AF65-F5344CB8AC3E}">
        <p14:creationId xmlns:p14="http://schemas.microsoft.com/office/powerpoint/2010/main" xmlns="" val="1008348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E17CA98-2386-45D3-91AC-CD3167384728}" type="slidenum">
              <a:rPr lang="en-IN" smtClean="0"/>
              <a:pPr/>
              <a:t>17</a:t>
            </a:fld>
            <a:endParaRPr lang="en-IN"/>
          </a:p>
        </p:txBody>
      </p:sp>
    </p:spTree>
    <p:extLst>
      <p:ext uri="{BB962C8B-B14F-4D97-AF65-F5344CB8AC3E}">
        <p14:creationId xmlns:p14="http://schemas.microsoft.com/office/powerpoint/2010/main" xmlns="" val="2094250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20" name="Footer Placeholder 19"/>
          <p:cNvSpPr>
            <a:spLocks noGrp="1"/>
          </p:cNvSpPr>
          <p:nvPr>
            <p:ph type="ftr" sz="quarter" idx="11"/>
          </p:nvPr>
        </p:nvSpPr>
        <p:spPr/>
        <p:txBody>
          <a:bodyPr/>
          <a:lstStyle>
            <a:extLst/>
          </a:lstStyle>
          <a:p>
            <a:endParaRPr lang="en-IN" dirty="0"/>
          </a:p>
        </p:txBody>
      </p:sp>
      <p:sp>
        <p:nvSpPr>
          <p:cNvPr id="10" name="Slide Number Placeholder 9"/>
          <p:cNvSpPr>
            <a:spLocks noGrp="1"/>
          </p:cNvSpPr>
          <p:nvPr>
            <p:ph type="sldNum" sz="quarter" idx="12"/>
          </p:nvPr>
        </p:nvSpPr>
        <p:spPr/>
        <p:txBody>
          <a:bodyPr/>
          <a:lstStyle>
            <a:extLst/>
          </a:lstStyle>
          <a:p>
            <a:fld id="{D7F10CFF-8C23-4647-9A22-6543C29F0835}" type="slidenum">
              <a:rPr lang="en-IN" smtClean="0"/>
              <a:pPr/>
              <a:t>‹#›</a:t>
            </a:fld>
            <a:endParaRPr lang="en-IN"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D7F10CFF-8C23-4647-9A22-6543C29F0835}"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D7F10CFF-8C23-4647-9A22-6543C29F0835}"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D7F10CFF-8C23-4647-9A22-6543C29F0835}"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D7F10CFF-8C23-4647-9A22-6543C29F0835}" type="slidenum">
              <a:rPr lang="en-IN" smtClean="0"/>
              <a:pPr/>
              <a:t>‹#›</a:t>
            </a:fld>
            <a:endParaRPr lang="en-IN"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D7F10CFF-8C23-4647-9A22-6543C29F0835}"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D7F10CFF-8C23-4647-9A22-6543C29F0835}"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D7F10CFF-8C23-4647-9A22-6543C29F0835}"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D7F10CFF-8C23-4647-9A22-6543C29F0835}" type="slidenum">
              <a:rPr lang="en-IN" smtClean="0"/>
              <a:pPr/>
              <a:t>‹#›</a:t>
            </a:fld>
            <a:endParaRPr lang="en-IN"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D7F10CFF-8C23-4647-9A22-6543C29F0835}"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9AF50AE-F4DC-45B0-801D-7D2D1179B38E}" type="datetimeFigureOut">
              <a:rPr lang="en-IN" smtClean="0"/>
              <a:pPr/>
              <a:t>21-04-2020</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D7F10CFF-8C23-4647-9A22-6543C29F0835}" type="slidenum">
              <a:rPr lang="en-IN" smtClean="0"/>
              <a:pPr/>
              <a:t>‹#›</a:t>
            </a:fld>
            <a:endParaRPr lang="en-IN"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9AF50AE-F4DC-45B0-801D-7D2D1179B38E}" type="datetimeFigureOut">
              <a:rPr lang="en-IN" smtClean="0"/>
              <a:pPr/>
              <a:t>21-04-2020</a:t>
            </a:fld>
            <a:endParaRPr lang="en-IN"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7F10CFF-8C23-4647-9A22-6543C29F0835}" type="slidenum">
              <a:rPr lang="en-IN" smtClean="0"/>
              <a:pPr/>
              <a:t>‹#›</a:t>
            </a:fld>
            <a:endParaRPr lang="en-IN"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unisdr.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2637054"/>
          </a:xfrm>
        </p:spPr>
        <p:txBody>
          <a:bodyPr>
            <a:normAutofit fontScale="90000"/>
          </a:bodyPr>
          <a:lstStyle/>
          <a:p>
            <a:pPr algn="just"/>
            <a:r>
              <a:rPr lang="en-US" sz="6600" dirty="0" smtClean="0">
                <a:solidFill>
                  <a:schemeClr val="accent5"/>
                </a:solidFill>
                <a:latin typeface="Algerian" pitchFamily="82" charset="0"/>
              </a:rPr>
              <a:t>Journal </a:t>
            </a:r>
            <a:br>
              <a:rPr lang="en-US" sz="6600" dirty="0" smtClean="0">
                <a:solidFill>
                  <a:schemeClr val="accent5"/>
                </a:solidFill>
                <a:latin typeface="Algerian" pitchFamily="82" charset="0"/>
              </a:rPr>
            </a:br>
            <a:r>
              <a:rPr lang="en-US" sz="6600" dirty="0" smtClean="0">
                <a:solidFill>
                  <a:schemeClr val="accent5"/>
                </a:solidFill>
                <a:latin typeface="Algerian" pitchFamily="82" charset="0"/>
              </a:rPr>
              <a:t>CLUB                       </a:t>
            </a:r>
            <a:br>
              <a:rPr lang="en-US" sz="6600" dirty="0" smtClean="0">
                <a:solidFill>
                  <a:schemeClr val="accent5"/>
                </a:solidFill>
                <a:latin typeface="Algerian" pitchFamily="82" charset="0"/>
              </a:rPr>
            </a:br>
            <a:r>
              <a:rPr lang="en-US" sz="6600" dirty="0">
                <a:solidFill>
                  <a:schemeClr val="accent5"/>
                </a:solidFill>
                <a:latin typeface="Algerian" pitchFamily="82" charset="0"/>
              </a:rPr>
              <a:t> </a:t>
            </a:r>
            <a:r>
              <a:rPr lang="en-US" sz="6600" dirty="0" smtClean="0">
                <a:solidFill>
                  <a:schemeClr val="accent5"/>
                </a:solidFill>
                <a:latin typeface="Algerian" pitchFamily="82" charset="0"/>
              </a:rPr>
              <a:t>     PRESENTATION</a:t>
            </a:r>
            <a:r>
              <a:rPr lang="en-IN" sz="6600" dirty="0" smtClean="0">
                <a:solidFill>
                  <a:schemeClr val="accent5"/>
                </a:solidFill>
                <a:latin typeface="Algerian" pitchFamily="82" charset="0"/>
              </a:rPr>
              <a:t> </a:t>
            </a:r>
            <a:endParaRPr lang="en-IN" sz="6600" dirty="0"/>
          </a:p>
        </p:txBody>
      </p:sp>
      <p:sp>
        <p:nvSpPr>
          <p:cNvPr id="3" name="Subtitle 2"/>
          <p:cNvSpPr>
            <a:spLocks noGrp="1"/>
          </p:cNvSpPr>
          <p:nvPr>
            <p:ph type="subTitle" idx="1"/>
          </p:nvPr>
        </p:nvSpPr>
        <p:spPr>
          <a:xfrm>
            <a:off x="5292080" y="4797152"/>
            <a:ext cx="3662224" cy="1722952"/>
          </a:xfrm>
        </p:spPr>
        <p:txBody>
          <a:bodyPr>
            <a:normAutofit lnSpcReduction="10000"/>
          </a:bodyPr>
          <a:lstStyle/>
          <a:p>
            <a:r>
              <a:rPr lang="en-IN" dirty="0" smtClean="0"/>
              <a:t>PRESENTER-</a:t>
            </a:r>
          </a:p>
          <a:p>
            <a:r>
              <a:rPr lang="en-IN" dirty="0" smtClean="0"/>
              <a:t>Diksha Thakur</a:t>
            </a:r>
          </a:p>
          <a:p>
            <a:pPr algn="just"/>
            <a:r>
              <a:rPr lang="en-IN" dirty="0" smtClean="0"/>
              <a:t>BS18MHNS004</a:t>
            </a:r>
          </a:p>
          <a:p>
            <a:r>
              <a:rPr lang="en-IN" dirty="0" smtClean="0"/>
              <a:t>M.Sc. Nursing 1</a:t>
            </a:r>
            <a:r>
              <a:rPr lang="en-IN" baseline="30000" dirty="0" smtClean="0"/>
              <a:t>st</a:t>
            </a:r>
            <a:r>
              <a:rPr lang="en-IN" dirty="0" smtClean="0"/>
              <a:t> year</a:t>
            </a:r>
            <a:endParaRPr lang="en-IN" dirty="0"/>
          </a:p>
        </p:txBody>
      </p:sp>
    </p:spTree>
    <p:extLst>
      <p:ext uri="{BB962C8B-B14F-4D97-AF65-F5344CB8AC3E}">
        <p14:creationId xmlns:p14="http://schemas.microsoft.com/office/powerpoint/2010/main" xmlns="" val="2610330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Tools Used For The Study:</a:t>
            </a:r>
            <a:endParaRPr lang="en-IN" dirty="0"/>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Semi structured questionnaire data sheet which include questions in three section:</a:t>
            </a:r>
          </a:p>
          <a:p>
            <a:pPr marL="82296" indent="0">
              <a:buNone/>
            </a:pPr>
            <a:r>
              <a:rPr lang="en-IN" sz="2400" dirty="0" smtClean="0">
                <a:latin typeface="Times New Roman" pitchFamily="18" charset="0"/>
                <a:cs typeface="Times New Roman" pitchFamily="18" charset="0"/>
              </a:rPr>
              <a:t>1). Knowledge about the characteristics, mechanisms and effects of various disasters.</a:t>
            </a:r>
          </a:p>
          <a:p>
            <a:pPr marL="82296" indent="0">
              <a:buNone/>
            </a:pPr>
            <a:r>
              <a:rPr lang="en-IN" sz="2400" dirty="0" smtClean="0">
                <a:latin typeface="Times New Roman" pitchFamily="18" charset="0"/>
                <a:cs typeface="Times New Roman" pitchFamily="18" charset="0"/>
              </a:rPr>
              <a:t>2). knowledge about the possible control measures and precautionary measures for various disaster.</a:t>
            </a:r>
          </a:p>
          <a:p>
            <a:pPr marL="82296" indent="0">
              <a:buNone/>
            </a:pPr>
            <a:r>
              <a:rPr lang="en-IN" sz="2400" dirty="0" smtClean="0">
                <a:latin typeface="Times New Roman" pitchFamily="18" charset="0"/>
                <a:cs typeface="Times New Roman" pitchFamily="18" charset="0"/>
              </a:rPr>
              <a:t>3). Different agencies for disaster management.</a:t>
            </a:r>
          </a:p>
          <a:p>
            <a:pPr marL="82296" indent="0">
              <a:buNone/>
            </a:pPr>
            <a:r>
              <a:rPr lang="en-IN" sz="2400" dirty="0" smtClean="0">
                <a:latin typeface="Times New Roman" pitchFamily="18" charset="0"/>
                <a:cs typeface="Times New Roman" pitchFamily="18" charset="0"/>
              </a:rPr>
              <a:t>                                                                                  </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386838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Data collection </a:t>
            </a:r>
            <a:r>
              <a:rPr lang="en-US" dirty="0" smtClean="0">
                <a:latin typeface="Times New Roman" pitchFamily="18" charset="0"/>
                <a:cs typeface="Times New Roman" pitchFamily="18" charset="0"/>
              </a:rPr>
              <a:t>procedure:</a:t>
            </a:r>
            <a:endParaRPr lang="en-IN" dirty="0"/>
          </a:p>
        </p:txBody>
      </p:sp>
      <p:sp>
        <p:nvSpPr>
          <p:cNvPr id="3" name="Content Placeholder 2"/>
          <p:cNvSpPr>
            <a:spLocks noGrp="1"/>
          </p:cNvSpPr>
          <p:nvPr>
            <p:ph idx="1"/>
          </p:nvPr>
        </p:nvSpPr>
        <p:spPr/>
        <p:txBody>
          <a:bodyPr>
            <a:normAutofit/>
          </a:bodyPr>
          <a:lstStyle/>
          <a:p>
            <a:pPr marL="82296" indent="0" algn="just">
              <a:buNone/>
            </a:pPr>
            <a:r>
              <a:rPr lang="en-GB" sz="2400" dirty="0" smtClean="0">
                <a:latin typeface="Times New Roman" pitchFamily="18" charset="0"/>
                <a:cs typeface="Times New Roman" pitchFamily="18" charset="0"/>
              </a:rPr>
              <a:t>To </a:t>
            </a:r>
            <a:r>
              <a:rPr lang="en-GB" sz="2400" dirty="0">
                <a:latin typeface="Times New Roman" pitchFamily="18" charset="0"/>
                <a:cs typeface="Times New Roman" pitchFamily="18" charset="0"/>
              </a:rPr>
              <a:t>begin with, permission was sought from school authority and students were well explained about the purpose of the study. Their willingness was taken prior to the study and informed consent was sought. 110 students of age group 12-16 years were included as study participants. Validity of the tool in questionnaire was drafted by the experts of the concerned field. After certain modifications the final draft of questionnaire was prepared. The reliability coefficient came out to be 0.84 (84%). </a:t>
            </a:r>
            <a:r>
              <a:rPr lang="en-GB" sz="2400" dirty="0" smtClean="0">
                <a:latin typeface="Times New Roman" pitchFamily="18" charset="0"/>
                <a:cs typeface="Times New Roman" pitchFamily="18" charset="0"/>
              </a:rPr>
              <a:t> </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98454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collection:</a:t>
            </a:r>
            <a:endParaRPr lang="en-IN" dirty="0"/>
          </a:p>
        </p:txBody>
      </p:sp>
      <p:sp>
        <p:nvSpPr>
          <p:cNvPr id="3" name="Content Placeholder 2"/>
          <p:cNvSpPr>
            <a:spLocks noGrp="1"/>
          </p:cNvSpPr>
          <p:nvPr>
            <p:ph idx="1"/>
          </p:nvPr>
        </p:nvSpPr>
        <p:spPr/>
        <p:txBody>
          <a:bodyPr>
            <a:normAutofit fontScale="92500"/>
          </a:bodyPr>
          <a:lstStyle/>
          <a:p>
            <a:pPr algn="just"/>
            <a:r>
              <a:rPr lang="en-GB" dirty="0" smtClean="0"/>
              <a:t> </a:t>
            </a:r>
            <a:r>
              <a:rPr lang="en-GB" sz="2600" dirty="0" smtClean="0">
                <a:latin typeface="Times New Roman" pitchFamily="18" charset="0"/>
                <a:cs typeface="Times New Roman" pitchFamily="18" charset="0"/>
              </a:rPr>
              <a:t>pilot study on 20</a:t>
            </a:r>
            <a:r>
              <a:rPr lang="en-GB" sz="2600" dirty="0">
                <a:latin typeface="Times New Roman" pitchFamily="18" charset="0"/>
                <a:cs typeface="Times New Roman" pitchFamily="18" charset="0"/>
              </a:rPr>
              <a:t>% of participants was done and accordingly changes were made in questionnaire. After the </a:t>
            </a:r>
            <a:r>
              <a:rPr lang="en-GB" sz="2600" dirty="0" smtClean="0">
                <a:latin typeface="Times New Roman" pitchFamily="18" charset="0"/>
                <a:cs typeface="Times New Roman" pitchFamily="18" charset="0"/>
              </a:rPr>
              <a:t>preformas </a:t>
            </a:r>
            <a:r>
              <a:rPr lang="en-GB" sz="2600" dirty="0">
                <a:latin typeface="Times New Roman" pitchFamily="18" charset="0"/>
                <a:cs typeface="Times New Roman" pitchFamily="18" charset="0"/>
              </a:rPr>
              <a:t>were filled by all participants, a power point presentation with description of disasters and their management was displayed and properly explained with didactic communication. The same questionnaires were distributed again after the educational intervention, so the data was collected as pre and post interventional data both during the period of September 2017. The data collected was </a:t>
            </a:r>
            <a:r>
              <a:rPr lang="en-GB" sz="2600" dirty="0" smtClean="0">
                <a:latin typeface="Times New Roman" pitchFamily="18" charset="0"/>
                <a:cs typeface="Times New Roman" pitchFamily="18" charset="0"/>
              </a:rPr>
              <a:t>analysed </a:t>
            </a:r>
            <a:r>
              <a:rPr lang="en-GB" sz="2600" dirty="0">
                <a:latin typeface="Times New Roman" pitchFamily="18" charset="0"/>
                <a:cs typeface="Times New Roman" pitchFamily="18" charset="0"/>
              </a:rPr>
              <a:t>with the help of EPI info software then compiled in tabular form, appropriately.</a:t>
            </a:r>
            <a:endParaRPr lang="en-IN" sz="2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17612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en-GB" sz="2800" dirty="0"/>
              <a:t>Table 1: Knowledge, attitude of participants before and after intervention about disaster management </a:t>
            </a:r>
            <a:r>
              <a:rPr lang="en-GB" sz="2800" dirty="0" smtClean="0"/>
              <a:t>               (</a:t>
            </a:r>
            <a:r>
              <a:rPr lang="en-GB" sz="2800" dirty="0"/>
              <a:t>n=110). </a:t>
            </a:r>
            <a:endParaRPr lang="en-IN"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32219030"/>
              </p:ext>
            </p:extLst>
          </p:nvPr>
        </p:nvGraphicFramePr>
        <p:xfrm>
          <a:off x="1145654" y="1556792"/>
          <a:ext cx="7818834" cy="5184576"/>
        </p:xfrm>
        <a:graphic>
          <a:graphicData uri="http://schemas.openxmlformats.org/drawingml/2006/table">
            <a:tbl>
              <a:tblPr firstRow="1" bandRow="1">
                <a:tableStyleId>{5C22544A-7EE6-4342-B048-85BDC9FD1C3A}</a:tableStyleId>
              </a:tblPr>
              <a:tblGrid>
                <a:gridCol w="3744416"/>
                <a:gridCol w="720080"/>
                <a:gridCol w="936104"/>
                <a:gridCol w="720080"/>
                <a:gridCol w="864096"/>
                <a:gridCol w="834058"/>
              </a:tblGrid>
              <a:tr h="1053342">
                <a:tc>
                  <a:txBody>
                    <a:bodyPr/>
                    <a:lstStyle/>
                    <a:p>
                      <a:r>
                        <a:rPr lang="en-IN" dirty="0" smtClean="0"/>
                        <a:t>                                                                       </a:t>
                      </a:r>
                      <a:endParaRPr lang="en-IN" dirty="0"/>
                    </a:p>
                  </a:txBody>
                  <a:tcPr/>
                </a:tc>
                <a:tc>
                  <a:txBody>
                    <a:bodyPr/>
                    <a:lstStyle/>
                    <a:p>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r>
              <a:tr h="382170">
                <a:tc>
                  <a:txBody>
                    <a:bodyPr/>
                    <a:lstStyle/>
                    <a:p>
                      <a:endParaRPr lang="en-IN" dirty="0"/>
                    </a:p>
                  </a:txBody>
                  <a:tcPr/>
                </a:tc>
                <a:tc>
                  <a:txBody>
                    <a:bodyPr/>
                    <a:lstStyle/>
                    <a:p>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r>
              <a:tr h="10662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Knowledge about disaster management</a:t>
                      </a:r>
                    </a:p>
                    <a:p>
                      <a:endParaRPr lang="en-IN" dirty="0"/>
                    </a:p>
                  </a:txBody>
                  <a:tcPr/>
                </a:tc>
                <a:tc>
                  <a:txBody>
                    <a:bodyPr/>
                    <a:lstStyle/>
                    <a:p>
                      <a:r>
                        <a:rPr lang="en-IN" dirty="0" smtClean="0"/>
                        <a:t>Yes</a:t>
                      </a:r>
                    </a:p>
                    <a:p>
                      <a:endParaRPr lang="en-IN" dirty="0" smtClean="0"/>
                    </a:p>
                    <a:p>
                      <a:r>
                        <a:rPr lang="en-IN" dirty="0" smtClean="0"/>
                        <a:t>No</a:t>
                      </a:r>
                      <a:endParaRPr lang="en-IN" dirty="0"/>
                    </a:p>
                  </a:txBody>
                  <a:tcPr/>
                </a:tc>
                <a:tc>
                  <a:txBody>
                    <a:bodyPr/>
                    <a:lstStyle/>
                    <a:p>
                      <a:r>
                        <a:rPr lang="en-IN" dirty="0" smtClean="0"/>
                        <a:t>96</a:t>
                      </a:r>
                    </a:p>
                    <a:p>
                      <a:endParaRPr lang="en-IN" dirty="0" smtClean="0"/>
                    </a:p>
                    <a:p>
                      <a:r>
                        <a:rPr lang="en-IN" dirty="0" smtClean="0"/>
                        <a:t>14</a:t>
                      </a:r>
                      <a:endParaRPr lang="en-IN" dirty="0"/>
                    </a:p>
                  </a:txBody>
                  <a:tcPr/>
                </a:tc>
                <a:tc>
                  <a:txBody>
                    <a:bodyPr/>
                    <a:lstStyle/>
                    <a:p>
                      <a:r>
                        <a:rPr lang="en-IN" dirty="0" smtClean="0">
                          <a:solidFill>
                            <a:srgbClr val="FF0000"/>
                          </a:solidFill>
                        </a:rPr>
                        <a:t>87</a:t>
                      </a:r>
                    </a:p>
                    <a:p>
                      <a:endParaRPr lang="en-IN" dirty="0" smtClean="0"/>
                    </a:p>
                    <a:p>
                      <a:r>
                        <a:rPr lang="en-IN" dirty="0" smtClean="0"/>
                        <a:t>13</a:t>
                      </a:r>
                    </a:p>
                  </a:txBody>
                  <a:tcPr/>
                </a:tc>
                <a:tc>
                  <a:txBody>
                    <a:bodyPr/>
                    <a:lstStyle/>
                    <a:p>
                      <a:r>
                        <a:rPr lang="en-IN" dirty="0" smtClean="0"/>
                        <a:t>108</a:t>
                      </a:r>
                    </a:p>
                    <a:p>
                      <a:endParaRPr lang="en-IN" dirty="0" smtClean="0"/>
                    </a:p>
                    <a:p>
                      <a:r>
                        <a:rPr lang="en-IN" dirty="0" smtClean="0"/>
                        <a:t>2</a:t>
                      </a:r>
                    </a:p>
                  </a:txBody>
                  <a:tcPr/>
                </a:tc>
                <a:tc>
                  <a:txBody>
                    <a:bodyPr/>
                    <a:lstStyle/>
                    <a:p>
                      <a:r>
                        <a:rPr lang="en-IN" dirty="0" smtClean="0">
                          <a:solidFill>
                            <a:srgbClr val="FF0000"/>
                          </a:solidFill>
                        </a:rPr>
                        <a:t>98</a:t>
                      </a:r>
                    </a:p>
                    <a:p>
                      <a:endParaRPr lang="en-IN" dirty="0" smtClean="0"/>
                    </a:p>
                    <a:p>
                      <a:r>
                        <a:rPr lang="en-IN" dirty="0" smtClean="0"/>
                        <a:t>2</a:t>
                      </a:r>
                      <a:endParaRPr lang="en-IN" dirty="0"/>
                    </a:p>
                  </a:txBody>
                  <a:tcPr/>
                </a:tc>
              </a:tr>
              <a:tr h="1616642">
                <a:tc>
                  <a:txBody>
                    <a:bodyPr/>
                    <a:lstStyle/>
                    <a:p>
                      <a:r>
                        <a:rPr lang="en-IN" dirty="0" smtClean="0"/>
                        <a:t>Identification of different</a:t>
                      </a:r>
                      <a:r>
                        <a:rPr lang="en-IN" baseline="0" dirty="0" smtClean="0"/>
                        <a:t> disaster</a:t>
                      </a:r>
                    </a:p>
                    <a:p>
                      <a:r>
                        <a:rPr lang="en-IN" baseline="0" dirty="0" smtClean="0"/>
                        <a:t>(earthquake, hurricane, tornado, bridge collapse)</a:t>
                      </a:r>
                      <a:endParaRPr lang="en-IN" dirty="0"/>
                    </a:p>
                  </a:txBody>
                  <a:tcPr/>
                </a:tc>
                <a:tc>
                  <a:txBody>
                    <a:bodyPr/>
                    <a:lstStyle/>
                    <a:p>
                      <a:r>
                        <a:rPr lang="en-IN" dirty="0" smtClean="0"/>
                        <a:t>All</a:t>
                      </a:r>
                    </a:p>
                    <a:p>
                      <a:endParaRPr lang="en-IN" dirty="0" smtClean="0"/>
                    </a:p>
                    <a:p>
                      <a:r>
                        <a:rPr lang="en-IN" dirty="0" smtClean="0"/>
                        <a:t>Some</a:t>
                      </a:r>
                    </a:p>
                    <a:p>
                      <a:endParaRPr lang="en-IN" dirty="0" smtClean="0"/>
                    </a:p>
                    <a:p>
                      <a:r>
                        <a:rPr lang="en-IN" dirty="0" smtClean="0"/>
                        <a:t>None</a:t>
                      </a:r>
                      <a:endParaRPr lang="en-IN" dirty="0"/>
                    </a:p>
                  </a:txBody>
                  <a:tcPr/>
                </a:tc>
                <a:tc>
                  <a:txBody>
                    <a:bodyPr/>
                    <a:lstStyle/>
                    <a:p>
                      <a:r>
                        <a:rPr lang="en-IN" dirty="0" smtClean="0"/>
                        <a:t>52 </a:t>
                      </a:r>
                    </a:p>
                    <a:p>
                      <a:endParaRPr lang="en-IN" dirty="0" smtClean="0"/>
                    </a:p>
                    <a:p>
                      <a:r>
                        <a:rPr lang="en-IN" dirty="0" smtClean="0"/>
                        <a:t>58</a:t>
                      </a:r>
                    </a:p>
                    <a:p>
                      <a:endParaRPr lang="en-IN" dirty="0" smtClean="0"/>
                    </a:p>
                    <a:p>
                      <a:r>
                        <a:rPr lang="en-IN" dirty="0" smtClean="0"/>
                        <a:t>0           </a:t>
                      </a:r>
                      <a:endParaRPr lang="en-IN" dirty="0"/>
                    </a:p>
                  </a:txBody>
                  <a:tcPr/>
                </a:tc>
                <a:tc>
                  <a:txBody>
                    <a:bodyPr/>
                    <a:lstStyle/>
                    <a:p>
                      <a:r>
                        <a:rPr lang="en-IN" dirty="0" smtClean="0"/>
                        <a:t>47</a:t>
                      </a:r>
                    </a:p>
                    <a:p>
                      <a:endParaRPr lang="en-IN" dirty="0" smtClean="0"/>
                    </a:p>
                    <a:p>
                      <a:r>
                        <a:rPr lang="en-IN" dirty="0" smtClean="0">
                          <a:solidFill>
                            <a:srgbClr val="FF0000"/>
                          </a:solidFill>
                        </a:rPr>
                        <a:t>53</a:t>
                      </a:r>
                    </a:p>
                    <a:p>
                      <a:endParaRPr lang="en-IN" dirty="0" smtClean="0"/>
                    </a:p>
                    <a:p>
                      <a:r>
                        <a:rPr lang="en-IN" dirty="0" smtClean="0"/>
                        <a:t>0</a:t>
                      </a:r>
                      <a:endParaRPr lang="en-IN" dirty="0"/>
                    </a:p>
                  </a:txBody>
                  <a:tcPr/>
                </a:tc>
                <a:tc>
                  <a:txBody>
                    <a:bodyPr/>
                    <a:lstStyle/>
                    <a:p>
                      <a:r>
                        <a:rPr lang="en-IN" dirty="0" smtClean="0"/>
                        <a:t>76</a:t>
                      </a:r>
                    </a:p>
                    <a:p>
                      <a:endParaRPr lang="en-IN" dirty="0" smtClean="0"/>
                    </a:p>
                    <a:p>
                      <a:r>
                        <a:rPr lang="en-IN" dirty="0" smtClean="0"/>
                        <a:t>34</a:t>
                      </a:r>
                    </a:p>
                    <a:p>
                      <a:endParaRPr lang="en-IN" dirty="0" smtClean="0"/>
                    </a:p>
                    <a:p>
                      <a:r>
                        <a:rPr lang="en-IN" dirty="0" smtClean="0"/>
                        <a:t>0</a:t>
                      </a:r>
                      <a:endParaRPr lang="en-IN" dirty="0"/>
                    </a:p>
                  </a:txBody>
                  <a:tcPr/>
                </a:tc>
                <a:tc>
                  <a:txBody>
                    <a:bodyPr/>
                    <a:lstStyle/>
                    <a:p>
                      <a:r>
                        <a:rPr lang="en-IN" dirty="0" smtClean="0">
                          <a:solidFill>
                            <a:srgbClr val="FF0000"/>
                          </a:solidFill>
                        </a:rPr>
                        <a:t>69</a:t>
                      </a:r>
                    </a:p>
                    <a:p>
                      <a:endParaRPr lang="en-IN" dirty="0" smtClean="0"/>
                    </a:p>
                    <a:p>
                      <a:r>
                        <a:rPr lang="en-IN" dirty="0" smtClean="0"/>
                        <a:t>31</a:t>
                      </a:r>
                    </a:p>
                    <a:p>
                      <a:endParaRPr lang="en-IN" dirty="0" smtClean="0"/>
                    </a:p>
                    <a:p>
                      <a:r>
                        <a:rPr lang="en-IN" dirty="0" smtClean="0"/>
                        <a:t>0</a:t>
                      </a:r>
                    </a:p>
                  </a:txBody>
                  <a:tcPr/>
                </a:tc>
              </a:tr>
              <a:tr h="1066211">
                <a:tc>
                  <a:txBody>
                    <a:bodyPr/>
                    <a:lstStyle/>
                    <a:p>
                      <a:r>
                        <a:rPr lang="en-IN" dirty="0" smtClean="0"/>
                        <a:t>Attended any lecture on disaster management previously</a:t>
                      </a:r>
                      <a:endParaRPr lang="en-IN" dirty="0"/>
                    </a:p>
                  </a:txBody>
                  <a:tcPr/>
                </a:tc>
                <a:tc>
                  <a:txBody>
                    <a:bodyPr/>
                    <a:lstStyle/>
                    <a:p>
                      <a:r>
                        <a:rPr lang="en-IN" dirty="0" smtClean="0"/>
                        <a:t>Yes</a:t>
                      </a:r>
                    </a:p>
                    <a:p>
                      <a:endParaRPr lang="en-IN" dirty="0" smtClean="0"/>
                    </a:p>
                    <a:p>
                      <a:r>
                        <a:rPr lang="en-IN" dirty="0" smtClean="0"/>
                        <a:t>No</a:t>
                      </a:r>
                      <a:endParaRPr lang="en-IN" dirty="0"/>
                    </a:p>
                  </a:txBody>
                  <a:tcPr/>
                </a:tc>
                <a:tc>
                  <a:txBody>
                    <a:bodyPr/>
                    <a:lstStyle/>
                    <a:p>
                      <a:r>
                        <a:rPr lang="en-IN" dirty="0" smtClean="0"/>
                        <a:t>68</a:t>
                      </a:r>
                    </a:p>
                    <a:p>
                      <a:endParaRPr lang="en-IN" dirty="0" smtClean="0"/>
                    </a:p>
                    <a:p>
                      <a:r>
                        <a:rPr lang="en-IN" dirty="0" smtClean="0"/>
                        <a:t>42</a:t>
                      </a:r>
                      <a:endParaRPr lang="en-IN" dirty="0"/>
                    </a:p>
                  </a:txBody>
                  <a:tcPr/>
                </a:tc>
                <a:tc>
                  <a:txBody>
                    <a:bodyPr/>
                    <a:lstStyle/>
                    <a:p>
                      <a:r>
                        <a:rPr lang="en-IN" dirty="0" smtClean="0">
                          <a:solidFill>
                            <a:srgbClr val="FF0000"/>
                          </a:solidFill>
                        </a:rPr>
                        <a:t>62</a:t>
                      </a:r>
                    </a:p>
                    <a:p>
                      <a:endParaRPr lang="en-IN" dirty="0" smtClean="0"/>
                    </a:p>
                    <a:p>
                      <a:r>
                        <a:rPr lang="en-IN" dirty="0" smtClean="0"/>
                        <a:t>38</a:t>
                      </a:r>
                      <a:endParaRPr lang="en-IN" dirty="0"/>
                    </a:p>
                  </a:txBody>
                  <a:tcPr/>
                </a:tc>
                <a:tc>
                  <a:txBody>
                    <a:bodyPr/>
                    <a:lstStyle/>
                    <a:p>
                      <a:r>
                        <a:rPr lang="en-IN" dirty="0" smtClean="0"/>
                        <a:t>94</a:t>
                      </a:r>
                    </a:p>
                    <a:p>
                      <a:endParaRPr lang="en-IN" dirty="0" smtClean="0"/>
                    </a:p>
                    <a:p>
                      <a:r>
                        <a:rPr lang="en-IN" dirty="0" smtClean="0"/>
                        <a:t>16</a:t>
                      </a:r>
                      <a:endParaRPr lang="en-IN" dirty="0"/>
                    </a:p>
                  </a:txBody>
                  <a:tcPr/>
                </a:tc>
                <a:tc>
                  <a:txBody>
                    <a:bodyPr/>
                    <a:lstStyle/>
                    <a:p>
                      <a:r>
                        <a:rPr lang="en-IN" dirty="0" smtClean="0">
                          <a:solidFill>
                            <a:srgbClr val="FF0000"/>
                          </a:solidFill>
                        </a:rPr>
                        <a:t>86</a:t>
                      </a:r>
                    </a:p>
                    <a:p>
                      <a:endParaRPr lang="en-IN" dirty="0" smtClean="0"/>
                    </a:p>
                    <a:p>
                      <a:r>
                        <a:rPr lang="en-IN" dirty="0" smtClean="0"/>
                        <a:t>14</a:t>
                      </a:r>
                      <a:endParaRPr lang="en-IN"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3687732281"/>
              </p:ext>
            </p:extLst>
          </p:nvPr>
        </p:nvGraphicFramePr>
        <p:xfrm>
          <a:off x="1187625" y="1556792"/>
          <a:ext cx="7776864" cy="640080"/>
        </p:xfrm>
        <a:graphic>
          <a:graphicData uri="http://schemas.openxmlformats.org/drawingml/2006/table">
            <a:tbl>
              <a:tblPr firstRow="1" bandRow="1">
                <a:tableStyleId>{5C22544A-7EE6-4342-B048-85BDC9FD1C3A}</a:tableStyleId>
              </a:tblPr>
              <a:tblGrid>
                <a:gridCol w="4464495"/>
                <a:gridCol w="1656184"/>
                <a:gridCol w="1656185"/>
              </a:tblGrid>
              <a:tr h="432048">
                <a:tc>
                  <a:txBody>
                    <a:bodyPr/>
                    <a:lstStyle/>
                    <a:p>
                      <a:r>
                        <a:rPr lang="en-IN" dirty="0" smtClean="0"/>
                        <a:t>Variables</a:t>
                      </a:r>
                      <a:endParaRPr lang="en-IN" dirty="0"/>
                    </a:p>
                  </a:txBody>
                  <a:tcPr/>
                </a:tc>
                <a:tc>
                  <a:txBody>
                    <a:bodyPr/>
                    <a:lstStyle/>
                    <a:p>
                      <a:r>
                        <a:rPr lang="en-IN" dirty="0" smtClean="0"/>
                        <a:t>Before interventions   </a:t>
                      </a:r>
                    </a:p>
                  </a:txBody>
                  <a:tcPr/>
                </a:tc>
                <a:tc>
                  <a:txBody>
                    <a:bodyPr/>
                    <a:lstStyle/>
                    <a:p>
                      <a:r>
                        <a:rPr lang="en-IN" dirty="0" smtClean="0"/>
                        <a:t>After interventions</a:t>
                      </a:r>
                      <a:endParaRPr lang="en-IN" dirty="0"/>
                    </a:p>
                  </a:txBody>
                  <a:tcPr/>
                </a:tc>
              </a:tr>
            </a:tbl>
          </a:graphicData>
        </a:graphic>
      </p:graphicFrame>
    </p:spTree>
    <p:extLst>
      <p:ext uri="{BB962C8B-B14F-4D97-AF65-F5344CB8AC3E}">
        <p14:creationId xmlns:p14="http://schemas.microsoft.com/office/powerpoint/2010/main" xmlns="" val="642032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417638"/>
          </a:xfrm>
        </p:spPr>
        <p:txBody>
          <a:bodyPr>
            <a:normAutofit fontScale="90000"/>
          </a:bodyPr>
          <a:lstStyle/>
          <a:p>
            <a:pPr algn="r"/>
            <a:r>
              <a:rPr lang="en-GB" sz="3100" dirty="0"/>
              <a:t>Table 1: Knowledge, attitude of participants before and after intervention about disaster </a:t>
            </a:r>
            <a:r>
              <a:rPr lang="en-GB" sz="2800" dirty="0"/>
              <a:t>management  </a:t>
            </a:r>
            <a:r>
              <a:rPr lang="en-GB" sz="4400" dirty="0"/>
              <a:t>              </a:t>
            </a:r>
            <a:r>
              <a:rPr lang="en-GB" sz="2800" dirty="0"/>
              <a:t>(n=110). </a:t>
            </a:r>
            <a:endParaRPr lang="en-IN"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06511642"/>
              </p:ext>
            </p:extLst>
          </p:nvPr>
        </p:nvGraphicFramePr>
        <p:xfrm>
          <a:off x="1187624" y="1988840"/>
          <a:ext cx="7715376" cy="4143825"/>
        </p:xfrm>
        <a:graphic>
          <a:graphicData uri="http://schemas.openxmlformats.org/drawingml/2006/table">
            <a:tbl>
              <a:tblPr firstRow="1" bandRow="1">
                <a:tableStyleId>{5C22544A-7EE6-4342-B048-85BDC9FD1C3A}</a:tableStyleId>
              </a:tblPr>
              <a:tblGrid>
                <a:gridCol w="3816424"/>
                <a:gridCol w="792088"/>
                <a:gridCol w="792088"/>
                <a:gridCol w="936104"/>
                <a:gridCol w="792088"/>
                <a:gridCol w="586584"/>
              </a:tblGrid>
              <a:tr h="1152128">
                <a:tc>
                  <a:txBody>
                    <a:bodyPr/>
                    <a:lstStyle/>
                    <a:p>
                      <a:r>
                        <a:rPr lang="en-IN" dirty="0" err="1" smtClean="0"/>
                        <a:t>Bhgyj</a:t>
                      </a:r>
                      <a:r>
                        <a:rPr lang="en-IN" dirty="0" smtClean="0"/>
                        <a:t>                                                                        </a:t>
                      </a:r>
                      <a:endParaRPr lang="en-IN" dirty="0"/>
                    </a:p>
                  </a:txBody>
                  <a:tcPr/>
                </a:tc>
                <a:tc>
                  <a:txBody>
                    <a:bodyPr/>
                    <a:lstStyle/>
                    <a:p>
                      <a:endParaRPr lang="en-IN" dirty="0"/>
                    </a:p>
                  </a:txBody>
                  <a:tcPr/>
                </a:tc>
                <a:tc>
                  <a:txBody>
                    <a:bodyPr/>
                    <a:lstStyle/>
                    <a:p>
                      <a:r>
                        <a:rPr lang="en-IN" dirty="0" smtClean="0"/>
                        <a:t>N</a:t>
                      </a:r>
                    </a:p>
                    <a:p>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N</a:t>
                      </a:r>
                    </a:p>
                    <a:p>
                      <a:endParaRPr lang="en-IN" dirty="0"/>
                    </a:p>
                  </a:txBody>
                  <a:tcPr/>
                </a:tc>
                <a:tc>
                  <a:txBody>
                    <a:bodyPr/>
                    <a:lstStyle/>
                    <a:p>
                      <a:endParaRPr lang="en-IN" dirty="0" smtClean="0"/>
                    </a:p>
                    <a:p>
                      <a:endParaRPr lang="en-IN" dirty="0" smtClean="0"/>
                    </a:p>
                    <a:p>
                      <a:r>
                        <a:rPr lang="en-IN" dirty="0" smtClean="0"/>
                        <a:t>%</a:t>
                      </a:r>
                      <a:endParaRPr lang="en-IN" dirty="0"/>
                    </a:p>
                  </a:txBody>
                  <a:tcPr/>
                </a:tc>
                <a:tc>
                  <a:txBody>
                    <a:bodyPr/>
                    <a:lstStyle/>
                    <a:p>
                      <a:r>
                        <a:rPr lang="en-IN" dirty="0" smtClean="0"/>
                        <a:t>N</a:t>
                      </a:r>
                    </a:p>
                    <a:p>
                      <a:endParaRPr lang="en-IN" dirty="0" smtClean="0"/>
                    </a:p>
                    <a:p>
                      <a:r>
                        <a:rPr lang="en-IN" dirty="0" smtClean="0"/>
                        <a:t>N</a:t>
                      </a:r>
                      <a:endParaRPr lang="en-IN" dirty="0"/>
                    </a:p>
                  </a:txBody>
                  <a:tcPr/>
                </a:tc>
                <a:tc>
                  <a:txBody>
                    <a:bodyPr/>
                    <a:lstStyle/>
                    <a:p>
                      <a:endParaRPr lang="en-IN" dirty="0" smtClean="0"/>
                    </a:p>
                    <a:p>
                      <a:endParaRPr lang="en-IN" dirty="0" smtClean="0"/>
                    </a:p>
                    <a:p>
                      <a:r>
                        <a:rPr lang="en-IN" dirty="0" smtClean="0"/>
                        <a:t>%</a:t>
                      </a:r>
                      <a:endParaRPr lang="en-IN" dirty="0"/>
                    </a:p>
                  </a:txBody>
                  <a:tcPr/>
                </a:tc>
              </a:tr>
              <a:tr h="995377">
                <a:tc>
                  <a:txBody>
                    <a:bodyPr/>
                    <a:lstStyle/>
                    <a:p>
                      <a:r>
                        <a:rPr lang="en-IN" dirty="0" smtClean="0"/>
                        <a:t>Knowledge about steps</a:t>
                      </a:r>
                      <a:r>
                        <a:rPr lang="en-IN" baseline="0" dirty="0" smtClean="0"/>
                        <a:t> of disaster management cycle( preparedness, mitigation and rehabilitation)</a:t>
                      </a:r>
                      <a:endParaRPr lang="en-IN" dirty="0"/>
                    </a:p>
                  </a:txBody>
                  <a:tcPr/>
                </a:tc>
                <a:tc>
                  <a:txBody>
                    <a:bodyPr/>
                    <a:lstStyle/>
                    <a:p>
                      <a:r>
                        <a:rPr lang="en-IN" dirty="0" smtClean="0"/>
                        <a:t>All </a:t>
                      </a:r>
                    </a:p>
                    <a:p>
                      <a:r>
                        <a:rPr lang="en-IN" dirty="0" smtClean="0"/>
                        <a:t>Some</a:t>
                      </a:r>
                    </a:p>
                    <a:p>
                      <a:r>
                        <a:rPr lang="en-IN" dirty="0" smtClean="0"/>
                        <a:t>none</a:t>
                      </a:r>
                      <a:endParaRPr lang="en-IN" dirty="0"/>
                    </a:p>
                  </a:txBody>
                  <a:tcPr/>
                </a:tc>
                <a:tc>
                  <a:txBody>
                    <a:bodyPr/>
                    <a:lstStyle/>
                    <a:p>
                      <a:r>
                        <a:rPr lang="en-IN" dirty="0" smtClean="0"/>
                        <a:t>46</a:t>
                      </a:r>
                    </a:p>
                    <a:p>
                      <a:r>
                        <a:rPr lang="en-IN" dirty="0" smtClean="0"/>
                        <a:t>64</a:t>
                      </a:r>
                    </a:p>
                    <a:p>
                      <a:r>
                        <a:rPr lang="en-IN" dirty="0" smtClean="0"/>
                        <a:t>0</a:t>
                      </a:r>
                    </a:p>
                  </a:txBody>
                  <a:tcPr/>
                </a:tc>
                <a:tc>
                  <a:txBody>
                    <a:bodyPr/>
                    <a:lstStyle/>
                    <a:p>
                      <a:r>
                        <a:rPr lang="en-IN" dirty="0" smtClean="0"/>
                        <a:t>42</a:t>
                      </a:r>
                    </a:p>
                    <a:p>
                      <a:r>
                        <a:rPr lang="en-IN" dirty="0" smtClean="0">
                          <a:solidFill>
                            <a:srgbClr val="FF0000"/>
                          </a:solidFill>
                        </a:rPr>
                        <a:t>58</a:t>
                      </a:r>
                    </a:p>
                    <a:p>
                      <a:r>
                        <a:rPr lang="en-IN" dirty="0" smtClean="0"/>
                        <a:t>0</a:t>
                      </a:r>
                      <a:endParaRPr lang="en-IN" dirty="0"/>
                    </a:p>
                  </a:txBody>
                  <a:tcPr/>
                </a:tc>
                <a:tc>
                  <a:txBody>
                    <a:bodyPr/>
                    <a:lstStyle/>
                    <a:p>
                      <a:r>
                        <a:rPr lang="en-IN" dirty="0" smtClean="0"/>
                        <a:t>88</a:t>
                      </a:r>
                    </a:p>
                    <a:p>
                      <a:r>
                        <a:rPr lang="en-IN" dirty="0" smtClean="0"/>
                        <a:t>22</a:t>
                      </a:r>
                    </a:p>
                    <a:p>
                      <a:r>
                        <a:rPr lang="en-IN" dirty="0" smtClean="0"/>
                        <a:t>0</a:t>
                      </a:r>
                      <a:endParaRPr lang="en-IN" dirty="0"/>
                    </a:p>
                  </a:txBody>
                  <a:tcPr/>
                </a:tc>
                <a:tc>
                  <a:txBody>
                    <a:bodyPr/>
                    <a:lstStyle/>
                    <a:p>
                      <a:r>
                        <a:rPr lang="en-IN" dirty="0" smtClean="0">
                          <a:solidFill>
                            <a:srgbClr val="FF0000"/>
                          </a:solidFill>
                        </a:rPr>
                        <a:t>80</a:t>
                      </a:r>
                    </a:p>
                    <a:p>
                      <a:r>
                        <a:rPr lang="en-IN" dirty="0" smtClean="0"/>
                        <a:t>20</a:t>
                      </a:r>
                    </a:p>
                    <a:p>
                      <a:r>
                        <a:rPr lang="en-IN" dirty="0" smtClean="0"/>
                        <a:t>0</a:t>
                      </a:r>
                      <a:endParaRPr lang="en-IN" dirty="0"/>
                    </a:p>
                  </a:txBody>
                  <a:tcPr/>
                </a:tc>
              </a:tr>
              <a:tr h="979864">
                <a:tc>
                  <a:txBody>
                    <a:bodyPr/>
                    <a:lstStyle/>
                    <a:p>
                      <a:r>
                        <a:rPr lang="en-IN" dirty="0" smtClean="0"/>
                        <a:t>Knowledge about</a:t>
                      </a:r>
                      <a:r>
                        <a:rPr lang="en-IN" baseline="0" dirty="0" smtClean="0"/>
                        <a:t> year of disaster management act as 2005</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42</a:t>
                      </a:r>
                    </a:p>
                    <a:p>
                      <a:r>
                        <a:rPr lang="en-IN" dirty="0" smtClean="0"/>
                        <a:t>68</a:t>
                      </a:r>
                      <a:endParaRPr lang="en-IN" dirty="0"/>
                    </a:p>
                  </a:txBody>
                  <a:tcPr/>
                </a:tc>
                <a:tc>
                  <a:txBody>
                    <a:bodyPr/>
                    <a:lstStyle/>
                    <a:p>
                      <a:r>
                        <a:rPr lang="en-IN" dirty="0" smtClean="0"/>
                        <a:t>38</a:t>
                      </a:r>
                    </a:p>
                    <a:p>
                      <a:r>
                        <a:rPr lang="en-IN" dirty="0" smtClean="0">
                          <a:solidFill>
                            <a:srgbClr val="FF0000"/>
                          </a:solidFill>
                        </a:rPr>
                        <a:t>62</a:t>
                      </a:r>
                      <a:endParaRPr lang="en-IN" dirty="0">
                        <a:solidFill>
                          <a:srgbClr val="FF0000"/>
                        </a:solidFill>
                      </a:endParaRPr>
                    </a:p>
                  </a:txBody>
                  <a:tcPr/>
                </a:tc>
                <a:tc>
                  <a:txBody>
                    <a:bodyPr/>
                    <a:lstStyle/>
                    <a:p>
                      <a:r>
                        <a:rPr lang="en-IN" dirty="0" smtClean="0"/>
                        <a:t>94</a:t>
                      </a:r>
                    </a:p>
                    <a:p>
                      <a:r>
                        <a:rPr lang="en-IN" dirty="0" smtClean="0"/>
                        <a:t>16</a:t>
                      </a:r>
                      <a:endParaRPr lang="en-IN" dirty="0"/>
                    </a:p>
                  </a:txBody>
                  <a:tcPr/>
                </a:tc>
                <a:tc>
                  <a:txBody>
                    <a:bodyPr/>
                    <a:lstStyle/>
                    <a:p>
                      <a:r>
                        <a:rPr lang="en-IN" dirty="0" smtClean="0">
                          <a:solidFill>
                            <a:srgbClr val="FF0000"/>
                          </a:solidFill>
                        </a:rPr>
                        <a:t>86</a:t>
                      </a:r>
                    </a:p>
                    <a:p>
                      <a:r>
                        <a:rPr lang="en-IN" dirty="0" smtClean="0"/>
                        <a:t>14</a:t>
                      </a:r>
                      <a:endParaRPr lang="en-IN" dirty="0"/>
                    </a:p>
                  </a:txBody>
                  <a:tcPr/>
                </a:tc>
              </a:tr>
              <a:tr h="979864">
                <a:tc>
                  <a:txBody>
                    <a:bodyPr/>
                    <a:lstStyle/>
                    <a:p>
                      <a:r>
                        <a:rPr lang="en-IN" dirty="0" smtClean="0"/>
                        <a:t>Knowledge about content of emergency supply kit( flesh light, batteries, water, fruits and vegetables)</a:t>
                      </a:r>
                      <a:endParaRPr lang="en-IN" dirty="0"/>
                    </a:p>
                  </a:txBody>
                  <a:tcPr/>
                </a:tc>
                <a:tc>
                  <a:txBody>
                    <a:bodyPr/>
                    <a:lstStyle/>
                    <a:p>
                      <a:r>
                        <a:rPr lang="en-IN" dirty="0" smtClean="0"/>
                        <a:t>All</a:t>
                      </a:r>
                    </a:p>
                    <a:p>
                      <a:r>
                        <a:rPr lang="en-IN" dirty="0" smtClean="0"/>
                        <a:t>Some</a:t>
                      </a:r>
                    </a:p>
                    <a:p>
                      <a:r>
                        <a:rPr lang="en-IN" dirty="0" smtClean="0"/>
                        <a:t>None</a:t>
                      </a:r>
                      <a:endParaRPr lang="en-IN" dirty="0"/>
                    </a:p>
                  </a:txBody>
                  <a:tcPr/>
                </a:tc>
                <a:tc>
                  <a:txBody>
                    <a:bodyPr/>
                    <a:lstStyle/>
                    <a:p>
                      <a:r>
                        <a:rPr lang="en-IN" dirty="0" smtClean="0"/>
                        <a:t>18</a:t>
                      </a:r>
                    </a:p>
                    <a:p>
                      <a:r>
                        <a:rPr lang="en-IN" dirty="0" smtClean="0"/>
                        <a:t>24</a:t>
                      </a:r>
                    </a:p>
                    <a:p>
                      <a:r>
                        <a:rPr lang="en-IN" dirty="0" smtClean="0"/>
                        <a:t>68</a:t>
                      </a:r>
                      <a:endParaRPr lang="en-IN" dirty="0"/>
                    </a:p>
                  </a:txBody>
                  <a:tcPr/>
                </a:tc>
                <a:tc>
                  <a:txBody>
                    <a:bodyPr/>
                    <a:lstStyle/>
                    <a:p>
                      <a:r>
                        <a:rPr lang="en-IN" dirty="0" smtClean="0"/>
                        <a:t>16</a:t>
                      </a:r>
                    </a:p>
                    <a:p>
                      <a:r>
                        <a:rPr lang="en-IN" dirty="0" smtClean="0"/>
                        <a:t>22</a:t>
                      </a:r>
                    </a:p>
                    <a:p>
                      <a:r>
                        <a:rPr lang="en-IN" dirty="0" smtClean="0">
                          <a:solidFill>
                            <a:srgbClr val="FF0000"/>
                          </a:solidFill>
                        </a:rPr>
                        <a:t>62</a:t>
                      </a:r>
                      <a:endParaRPr lang="en-IN" dirty="0">
                        <a:solidFill>
                          <a:srgbClr val="FF0000"/>
                        </a:solidFill>
                      </a:endParaRPr>
                    </a:p>
                  </a:txBody>
                  <a:tcPr/>
                </a:tc>
                <a:tc>
                  <a:txBody>
                    <a:bodyPr/>
                    <a:lstStyle/>
                    <a:p>
                      <a:r>
                        <a:rPr lang="en-IN" dirty="0" smtClean="0"/>
                        <a:t>57</a:t>
                      </a:r>
                    </a:p>
                    <a:p>
                      <a:r>
                        <a:rPr lang="en-IN" dirty="0" smtClean="0"/>
                        <a:t>27</a:t>
                      </a:r>
                    </a:p>
                    <a:p>
                      <a:r>
                        <a:rPr lang="en-IN" dirty="0" smtClean="0"/>
                        <a:t>26</a:t>
                      </a:r>
                      <a:endParaRPr lang="en-IN" dirty="0"/>
                    </a:p>
                  </a:txBody>
                  <a:tcPr/>
                </a:tc>
                <a:tc>
                  <a:txBody>
                    <a:bodyPr/>
                    <a:lstStyle/>
                    <a:p>
                      <a:r>
                        <a:rPr lang="en-IN" dirty="0" smtClean="0">
                          <a:solidFill>
                            <a:srgbClr val="FF0000"/>
                          </a:solidFill>
                        </a:rPr>
                        <a:t>52</a:t>
                      </a:r>
                    </a:p>
                    <a:p>
                      <a:r>
                        <a:rPr lang="en-IN" dirty="0" smtClean="0"/>
                        <a:t>24</a:t>
                      </a:r>
                    </a:p>
                    <a:p>
                      <a:r>
                        <a:rPr lang="en-IN" dirty="0" smtClean="0"/>
                        <a:t>24</a:t>
                      </a:r>
                      <a:endParaRPr lang="en-IN"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1380141324"/>
              </p:ext>
            </p:extLst>
          </p:nvPr>
        </p:nvGraphicFramePr>
        <p:xfrm>
          <a:off x="1187624" y="1484784"/>
          <a:ext cx="7656513" cy="914400"/>
        </p:xfrm>
        <a:graphic>
          <a:graphicData uri="http://schemas.openxmlformats.org/drawingml/2006/table">
            <a:tbl>
              <a:tblPr firstRow="1" bandRow="1">
                <a:tableStyleId>{5C22544A-7EE6-4342-B048-85BDC9FD1C3A}</a:tableStyleId>
              </a:tblPr>
              <a:tblGrid>
                <a:gridCol w="4392488"/>
                <a:gridCol w="1656184"/>
                <a:gridCol w="1607841"/>
              </a:tblGrid>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Variables</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Before interventions</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After interventions</a:t>
                      </a:r>
                    </a:p>
                    <a:p>
                      <a:endParaRPr lang="en-IN" dirty="0"/>
                    </a:p>
                  </a:txBody>
                  <a:tcPr/>
                </a:tc>
              </a:tr>
            </a:tbl>
          </a:graphicData>
        </a:graphic>
      </p:graphicFrame>
    </p:spTree>
    <p:extLst>
      <p:ext uri="{BB962C8B-B14F-4D97-AF65-F5344CB8AC3E}">
        <p14:creationId xmlns:p14="http://schemas.microsoft.com/office/powerpoint/2010/main" xmlns="" val="1484280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88640"/>
            <a:ext cx="7498080" cy="1143000"/>
          </a:xfrm>
        </p:spPr>
        <p:txBody>
          <a:bodyPr>
            <a:normAutofit fontScale="90000"/>
          </a:bodyPr>
          <a:lstStyle/>
          <a:p>
            <a:pPr algn="r"/>
            <a:r>
              <a:rPr lang="en-GB" sz="3100" dirty="0"/>
              <a:t>Table 1: Knowledge, attitude of participants before and after intervention about disaster management                (n=110). </a:t>
            </a:r>
            <a:endParaRPr lang="en-IN" sz="3100"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xmlns="" val="2466154426"/>
              </p:ext>
            </p:extLst>
          </p:nvPr>
        </p:nvGraphicFramePr>
        <p:xfrm>
          <a:off x="1331640" y="2348879"/>
          <a:ext cx="7499352" cy="3334026"/>
        </p:xfrm>
        <a:graphic>
          <a:graphicData uri="http://schemas.openxmlformats.org/drawingml/2006/table">
            <a:tbl>
              <a:tblPr firstRow="1" bandRow="1">
                <a:tableStyleId>{5C22544A-7EE6-4342-B048-85BDC9FD1C3A}</a:tableStyleId>
              </a:tblPr>
              <a:tblGrid>
                <a:gridCol w="3816424"/>
                <a:gridCol w="648072"/>
                <a:gridCol w="648072"/>
                <a:gridCol w="720080"/>
                <a:gridCol w="792088"/>
                <a:gridCol w="874616"/>
              </a:tblGrid>
              <a:tr h="576065">
                <a:tc>
                  <a:txBody>
                    <a:bodyPr/>
                    <a:lstStyle/>
                    <a:p>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N</a:t>
                      </a:r>
                    </a:p>
                    <a:p>
                      <a:endParaRPr lang="en-IN" dirty="0"/>
                    </a:p>
                  </a:txBody>
                  <a:tcPr/>
                </a:tc>
                <a:tc>
                  <a:txBody>
                    <a:bodyPr/>
                    <a:lstStyle/>
                    <a:p>
                      <a:r>
                        <a:rPr lang="en-IN" dirty="0" smtClean="0"/>
                        <a:t>%</a:t>
                      </a:r>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r>
              <a:tr h="800081">
                <a:tc>
                  <a:txBody>
                    <a:bodyPr/>
                    <a:lstStyle/>
                    <a:p>
                      <a:r>
                        <a:rPr lang="en-IN" dirty="0" smtClean="0"/>
                        <a:t>Correct knowledge about mechanism</a:t>
                      </a:r>
                      <a:r>
                        <a:rPr lang="en-IN" baseline="0" dirty="0" smtClean="0"/>
                        <a:t> of earthquake</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28</a:t>
                      </a:r>
                    </a:p>
                    <a:p>
                      <a:r>
                        <a:rPr lang="en-IN" dirty="0" smtClean="0"/>
                        <a:t>82</a:t>
                      </a:r>
                      <a:endParaRPr lang="en-IN" dirty="0"/>
                    </a:p>
                  </a:txBody>
                  <a:tcPr/>
                </a:tc>
                <a:tc>
                  <a:txBody>
                    <a:bodyPr/>
                    <a:lstStyle/>
                    <a:p>
                      <a:r>
                        <a:rPr lang="en-IN" dirty="0" smtClean="0"/>
                        <a:t>27</a:t>
                      </a:r>
                    </a:p>
                    <a:p>
                      <a:r>
                        <a:rPr lang="en-IN" dirty="0" smtClean="0">
                          <a:solidFill>
                            <a:srgbClr val="FF0000"/>
                          </a:solidFill>
                        </a:rPr>
                        <a:t>74</a:t>
                      </a:r>
                      <a:endParaRPr lang="en-IN" dirty="0">
                        <a:solidFill>
                          <a:srgbClr val="FF0000"/>
                        </a:solidFill>
                      </a:endParaRPr>
                    </a:p>
                  </a:txBody>
                  <a:tcPr/>
                </a:tc>
                <a:tc>
                  <a:txBody>
                    <a:bodyPr/>
                    <a:lstStyle/>
                    <a:p>
                      <a:r>
                        <a:rPr lang="en-IN" dirty="0" smtClean="0"/>
                        <a:t>90</a:t>
                      </a:r>
                    </a:p>
                    <a:p>
                      <a:r>
                        <a:rPr lang="en-IN" dirty="0" smtClean="0"/>
                        <a:t>20</a:t>
                      </a:r>
                      <a:endParaRPr lang="en-IN" dirty="0"/>
                    </a:p>
                  </a:txBody>
                  <a:tcPr/>
                </a:tc>
                <a:tc>
                  <a:txBody>
                    <a:bodyPr/>
                    <a:lstStyle/>
                    <a:p>
                      <a:r>
                        <a:rPr lang="en-IN" dirty="0" smtClean="0">
                          <a:solidFill>
                            <a:srgbClr val="FF0000"/>
                          </a:solidFill>
                        </a:rPr>
                        <a:t>82</a:t>
                      </a:r>
                    </a:p>
                    <a:p>
                      <a:r>
                        <a:rPr lang="en-IN" dirty="0" smtClean="0"/>
                        <a:t>18</a:t>
                      </a:r>
                      <a:endParaRPr lang="en-IN" dirty="0"/>
                    </a:p>
                  </a:txBody>
                  <a:tcPr/>
                </a:tc>
              </a:tr>
              <a:tr h="864096">
                <a:tc>
                  <a:txBody>
                    <a:bodyPr/>
                    <a:lstStyle/>
                    <a:p>
                      <a:r>
                        <a:rPr lang="en-IN" dirty="0" smtClean="0"/>
                        <a:t>Correct knowledge about preparedness</a:t>
                      </a:r>
                      <a:r>
                        <a:rPr lang="en-IN" baseline="0" dirty="0" smtClean="0"/>
                        <a:t> for earthquake</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54</a:t>
                      </a:r>
                    </a:p>
                    <a:p>
                      <a:r>
                        <a:rPr lang="en-IN" dirty="0" smtClean="0"/>
                        <a:t>56</a:t>
                      </a:r>
                      <a:endParaRPr lang="en-IN" dirty="0"/>
                    </a:p>
                  </a:txBody>
                  <a:tcPr/>
                </a:tc>
                <a:tc>
                  <a:txBody>
                    <a:bodyPr/>
                    <a:lstStyle/>
                    <a:p>
                      <a:r>
                        <a:rPr lang="en-IN" dirty="0" smtClean="0"/>
                        <a:t>49</a:t>
                      </a:r>
                    </a:p>
                    <a:p>
                      <a:r>
                        <a:rPr lang="en-IN" dirty="0" smtClean="0">
                          <a:solidFill>
                            <a:srgbClr val="FF0000"/>
                          </a:solidFill>
                        </a:rPr>
                        <a:t>51</a:t>
                      </a:r>
                      <a:endParaRPr lang="en-IN" dirty="0">
                        <a:solidFill>
                          <a:srgbClr val="FF0000"/>
                        </a:solidFill>
                      </a:endParaRPr>
                    </a:p>
                  </a:txBody>
                  <a:tcPr/>
                </a:tc>
                <a:tc>
                  <a:txBody>
                    <a:bodyPr/>
                    <a:lstStyle/>
                    <a:p>
                      <a:r>
                        <a:rPr lang="en-IN" dirty="0" smtClean="0"/>
                        <a:t>80</a:t>
                      </a:r>
                    </a:p>
                    <a:p>
                      <a:r>
                        <a:rPr lang="en-IN" dirty="0" smtClean="0"/>
                        <a:t>30</a:t>
                      </a:r>
                      <a:endParaRPr lang="en-IN" dirty="0"/>
                    </a:p>
                  </a:txBody>
                  <a:tcPr/>
                </a:tc>
                <a:tc>
                  <a:txBody>
                    <a:bodyPr/>
                    <a:lstStyle/>
                    <a:p>
                      <a:r>
                        <a:rPr lang="en-IN" dirty="0" smtClean="0">
                          <a:solidFill>
                            <a:srgbClr val="FF0000"/>
                          </a:solidFill>
                        </a:rPr>
                        <a:t>73</a:t>
                      </a:r>
                    </a:p>
                    <a:p>
                      <a:r>
                        <a:rPr lang="en-IN" dirty="0" smtClean="0"/>
                        <a:t>27</a:t>
                      </a:r>
                      <a:endParaRPr lang="en-IN" dirty="0"/>
                    </a:p>
                  </a:txBody>
                  <a:tcPr/>
                </a:tc>
              </a:tr>
              <a:tr h="1029769">
                <a:tc>
                  <a:txBody>
                    <a:bodyPr/>
                    <a:lstStyle/>
                    <a:p>
                      <a:r>
                        <a:rPr lang="en-IN" dirty="0" smtClean="0"/>
                        <a:t>Correct knowledge about</a:t>
                      </a:r>
                      <a:r>
                        <a:rPr lang="en-IN" baseline="0" dirty="0" smtClean="0"/>
                        <a:t> indoor and outdoor safety precautions during earthquake</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72</a:t>
                      </a:r>
                    </a:p>
                    <a:p>
                      <a:r>
                        <a:rPr lang="en-IN" dirty="0" smtClean="0"/>
                        <a:t>38</a:t>
                      </a:r>
                      <a:endParaRPr lang="en-IN" dirty="0"/>
                    </a:p>
                  </a:txBody>
                  <a:tcPr/>
                </a:tc>
                <a:tc>
                  <a:txBody>
                    <a:bodyPr/>
                    <a:lstStyle/>
                    <a:p>
                      <a:r>
                        <a:rPr lang="en-IN" dirty="0" smtClean="0">
                          <a:solidFill>
                            <a:srgbClr val="FF0000"/>
                          </a:solidFill>
                        </a:rPr>
                        <a:t>66</a:t>
                      </a:r>
                    </a:p>
                    <a:p>
                      <a:r>
                        <a:rPr lang="en-IN" dirty="0" smtClean="0"/>
                        <a:t>34</a:t>
                      </a:r>
                      <a:endParaRPr lang="en-IN" dirty="0"/>
                    </a:p>
                  </a:txBody>
                  <a:tcPr/>
                </a:tc>
                <a:tc>
                  <a:txBody>
                    <a:bodyPr/>
                    <a:lstStyle/>
                    <a:p>
                      <a:r>
                        <a:rPr lang="en-IN" dirty="0" smtClean="0"/>
                        <a:t>94</a:t>
                      </a:r>
                    </a:p>
                    <a:p>
                      <a:r>
                        <a:rPr lang="en-IN" dirty="0" smtClean="0"/>
                        <a:t>16</a:t>
                      </a:r>
                      <a:endParaRPr lang="en-IN" dirty="0"/>
                    </a:p>
                  </a:txBody>
                  <a:tcPr/>
                </a:tc>
                <a:tc>
                  <a:txBody>
                    <a:bodyPr/>
                    <a:lstStyle/>
                    <a:p>
                      <a:r>
                        <a:rPr lang="en-IN" dirty="0" smtClean="0">
                          <a:solidFill>
                            <a:srgbClr val="FF0000"/>
                          </a:solidFill>
                        </a:rPr>
                        <a:t>86</a:t>
                      </a:r>
                    </a:p>
                    <a:p>
                      <a:r>
                        <a:rPr lang="en-IN" dirty="0" smtClean="0"/>
                        <a:t>14</a:t>
                      </a:r>
                      <a:endParaRPr lang="en-IN" dirty="0"/>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xmlns="" val="3459013359"/>
              </p:ext>
            </p:extLst>
          </p:nvPr>
        </p:nvGraphicFramePr>
        <p:xfrm>
          <a:off x="1475656" y="1556792"/>
          <a:ext cx="7344816" cy="720080"/>
        </p:xfrm>
        <a:graphic>
          <a:graphicData uri="http://schemas.openxmlformats.org/drawingml/2006/table">
            <a:tbl>
              <a:tblPr firstRow="1" bandRow="1">
                <a:tableStyleId>{5C22544A-7EE6-4342-B048-85BDC9FD1C3A}</a:tableStyleId>
              </a:tblPr>
              <a:tblGrid>
                <a:gridCol w="4032448"/>
                <a:gridCol w="1656184"/>
                <a:gridCol w="1656184"/>
              </a:tblGrid>
              <a:tr h="720080">
                <a:tc>
                  <a:txBody>
                    <a:bodyPr/>
                    <a:lstStyle/>
                    <a:p>
                      <a:r>
                        <a:rPr lang="en-IN" dirty="0" smtClean="0"/>
                        <a:t>Variable</a:t>
                      </a:r>
                      <a:r>
                        <a:rPr lang="en-IN" baseline="0" dirty="0" smtClean="0"/>
                        <a:t>                                                   </a:t>
                      </a:r>
                      <a:endParaRPr lang="en-IN" dirty="0"/>
                    </a:p>
                  </a:txBody>
                  <a:tcPr/>
                </a:tc>
                <a:tc>
                  <a:txBody>
                    <a:bodyPr/>
                    <a:lstStyle/>
                    <a:p>
                      <a:r>
                        <a:rPr lang="en-IN" dirty="0" smtClean="0"/>
                        <a:t>Before intervention</a:t>
                      </a:r>
                    </a:p>
                  </a:txBody>
                  <a:tcPr/>
                </a:tc>
                <a:tc>
                  <a:txBody>
                    <a:bodyPr/>
                    <a:lstStyle/>
                    <a:p>
                      <a:r>
                        <a:rPr lang="en-IN" dirty="0" smtClean="0"/>
                        <a:t>After intervention</a:t>
                      </a:r>
                      <a:endParaRPr lang="en-IN" dirty="0"/>
                    </a:p>
                  </a:txBody>
                  <a:tcPr/>
                </a:tc>
              </a:tr>
            </a:tbl>
          </a:graphicData>
        </a:graphic>
      </p:graphicFrame>
    </p:spTree>
    <p:extLst>
      <p:ext uri="{BB962C8B-B14F-4D97-AF65-F5344CB8AC3E}">
        <p14:creationId xmlns:p14="http://schemas.microsoft.com/office/powerpoint/2010/main" xmlns="" val="4059276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en-GB" sz="2800" dirty="0"/>
              <a:t>Table 1: Knowledge, attitude of participants before </a:t>
            </a:r>
            <a:r>
              <a:rPr lang="en-GB" sz="2800" dirty="0" smtClean="0"/>
              <a:t>and after </a:t>
            </a:r>
            <a:r>
              <a:rPr lang="en-GB" sz="2800" dirty="0"/>
              <a:t>intervention about disaster management                (</a:t>
            </a:r>
            <a:r>
              <a:rPr lang="en-GB" sz="2800" dirty="0" smtClean="0"/>
              <a:t>n=110)</a:t>
            </a:r>
            <a:endParaRPr lang="en-IN"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937381895"/>
              </p:ext>
            </p:extLst>
          </p:nvPr>
        </p:nvGraphicFramePr>
        <p:xfrm>
          <a:off x="1403648" y="2564904"/>
          <a:ext cx="7499352" cy="3852773"/>
        </p:xfrm>
        <a:graphic>
          <a:graphicData uri="http://schemas.openxmlformats.org/drawingml/2006/table">
            <a:tbl>
              <a:tblPr firstRow="1" bandRow="1">
                <a:tableStyleId>{5C22544A-7EE6-4342-B048-85BDC9FD1C3A}</a:tableStyleId>
              </a:tblPr>
              <a:tblGrid>
                <a:gridCol w="4320480"/>
                <a:gridCol w="576064"/>
                <a:gridCol w="648072"/>
                <a:gridCol w="648072"/>
                <a:gridCol w="720080"/>
                <a:gridCol w="586584"/>
              </a:tblGrid>
              <a:tr h="706125">
                <a:tc>
                  <a:txBody>
                    <a:bodyPr/>
                    <a:lstStyle/>
                    <a:p>
                      <a:endParaRPr lang="en-IN" dirty="0"/>
                    </a:p>
                  </a:txBody>
                  <a:tcPr/>
                </a:tc>
                <a:tc>
                  <a:txBody>
                    <a:bodyPr/>
                    <a:lstStyle/>
                    <a:p>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r>
              <a:tr h="706125">
                <a:tc>
                  <a:txBody>
                    <a:bodyPr/>
                    <a:lstStyle/>
                    <a:p>
                      <a:r>
                        <a:rPr lang="en-IN" dirty="0" smtClean="0"/>
                        <a:t>Correct</a:t>
                      </a:r>
                      <a:r>
                        <a:rPr lang="en-IN" baseline="0" dirty="0" smtClean="0"/>
                        <a:t> knowledge about fire and after-shocks following earthquake</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30</a:t>
                      </a:r>
                    </a:p>
                    <a:p>
                      <a:r>
                        <a:rPr lang="en-IN" dirty="0" smtClean="0"/>
                        <a:t>80</a:t>
                      </a:r>
                    </a:p>
                  </a:txBody>
                  <a:tcPr/>
                </a:tc>
                <a:tc>
                  <a:txBody>
                    <a:bodyPr/>
                    <a:lstStyle/>
                    <a:p>
                      <a:r>
                        <a:rPr lang="en-IN" dirty="0" smtClean="0"/>
                        <a:t>28</a:t>
                      </a:r>
                    </a:p>
                    <a:p>
                      <a:r>
                        <a:rPr lang="en-IN" dirty="0" smtClean="0">
                          <a:solidFill>
                            <a:srgbClr val="FF0000"/>
                          </a:solidFill>
                        </a:rPr>
                        <a:t>72</a:t>
                      </a:r>
                      <a:endParaRPr lang="en-IN" dirty="0">
                        <a:solidFill>
                          <a:srgbClr val="FF0000"/>
                        </a:solidFill>
                      </a:endParaRPr>
                    </a:p>
                  </a:txBody>
                  <a:tcPr/>
                </a:tc>
                <a:tc>
                  <a:txBody>
                    <a:bodyPr/>
                    <a:lstStyle/>
                    <a:p>
                      <a:r>
                        <a:rPr lang="en-IN" dirty="0" smtClean="0"/>
                        <a:t>24</a:t>
                      </a:r>
                    </a:p>
                    <a:p>
                      <a:r>
                        <a:rPr lang="en-IN" dirty="0" smtClean="0"/>
                        <a:t>86</a:t>
                      </a:r>
                      <a:endParaRPr lang="en-IN" dirty="0"/>
                    </a:p>
                  </a:txBody>
                  <a:tcPr/>
                </a:tc>
                <a:tc>
                  <a:txBody>
                    <a:bodyPr/>
                    <a:lstStyle/>
                    <a:p>
                      <a:r>
                        <a:rPr lang="en-IN" dirty="0" smtClean="0"/>
                        <a:t>22</a:t>
                      </a:r>
                    </a:p>
                    <a:p>
                      <a:r>
                        <a:rPr lang="en-IN" dirty="0" smtClean="0">
                          <a:solidFill>
                            <a:srgbClr val="FF0000"/>
                          </a:solidFill>
                        </a:rPr>
                        <a:t>78</a:t>
                      </a:r>
                      <a:endParaRPr lang="en-IN" dirty="0">
                        <a:solidFill>
                          <a:srgbClr val="FF0000"/>
                        </a:solidFill>
                      </a:endParaRPr>
                    </a:p>
                  </a:txBody>
                  <a:tcPr/>
                </a:tc>
              </a:tr>
              <a:tr h="819998">
                <a:tc>
                  <a:txBody>
                    <a:bodyPr/>
                    <a:lstStyle/>
                    <a:p>
                      <a:r>
                        <a:rPr lang="en-IN" dirty="0" smtClean="0"/>
                        <a:t>Knowledge</a:t>
                      </a:r>
                      <a:r>
                        <a:rPr lang="en-IN" baseline="0" dirty="0" smtClean="0"/>
                        <a:t> about preparedness for floods</a:t>
                      </a:r>
                      <a:endParaRPr lang="en-IN" dirty="0"/>
                    </a:p>
                  </a:txBody>
                  <a:tcPr/>
                </a:tc>
                <a:tc>
                  <a:txBody>
                    <a:bodyPr/>
                    <a:lstStyle/>
                    <a:p>
                      <a:r>
                        <a:rPr lang="en-IN" dirty="0" smtClean="0"/>
                        <a:t>Yes</a:t>
                      </a:r>
                      <a:r>
                        <a:rPr lang="en-IN" baseline="0" dirty="0" smtClean="0"/>
                        <a:t> </a:t>
                      </a:r>
                    </a:p>
                    <a:p>
                      <a:r>
                        <a:rPr lang="en-IN" baseline="0" dirty="0" smtClean="0"/>
                        <a:t>No</a:t>
                      </a:r>
                      <a:endParaRPr lang="en-IN" dirty="0"/>
                    </a:p>
                  </a:txBody>
                  <a:tcPr/>
                </a:tc>
                <a:tc>
                  <a:txBody>
                    <a:bodyPr/>
                    <a:lstStyle/>
                    <a:p>
                      <a:r>
                        <a:rPr lang="en-IN" dirty="0" smtClean="0"/>
                        <a:t>96</a:t>
                      </a:r>
                    </a:p>
                    <a:p>
                      <a:r>
                        <a:rPr lang="en-IN" dirty="0" smtClean="0"/>
                        <a:t>14</a:t>
                      </a:r>
                      <a:endParaRPr lang="en-IN" dirty="0"/>
                    </a:p>
                  </a:txBody>
                  <a:tcPr/>
                </a:tc>
                <a:tc>
                  <a:txBody>
                    <a:bodyPr/>
                    <a:lstStyle/>
                    <a:p>
                      <a:r>
                        <a:rPr lang="en-IN" dirty="0" smtClean="0">
                          <a:solidFill>
                            <a:srgbClr val="FF0000"/>
                          </a:solidFill>
                        </a:rPr>
                        <a:t>87</a:t>
                      </a:r>
                    </a:p>
                    <a:p>
                      <a:r>
                        <a:rPr lang="en-IN" dirty="0" smtClean="0"/>
                        <a:t>13</a:t>
                      </a:r>
                      <a:endParaRPr lang="en-IN" dirty="0"/>
                    </a:p>
                  </a:txBody>
                  <a:tcPr/>
                </a:tc>
                <a:tc>
                  <a:txBody>
                    <a:bodyPr/>
                    <a:lstStyle/>
                    <a:p>
                      <a:r>
                        <a:rPr lang="en-IN" dirty="0" smtClean="0"/>
                        <a:t>100</a:t>
                      </a:r>
                    </a:p>
                    <a:p>
                      <a:r>
                        <a:rPr lang="en-IN" dirty="0" smtClean="0"/>
                        <a:t>10</a:t>
                      </a:r>
                      <a:endParaRPr lang="en-IN" dirty="0"/>
                    </a:p>
                  </a:txBody>
                  <a:tcPr/>
                </a:tc>
                <a:tc>
                  <a:txBody>
                    <a:bodyPr/>
                    <a:lstStyle/>
                    <a:p>
                      <a:r>
                        <a:rPr lang="en-IN" dirty="0" smtClean="0">
                          <a:solidFill>
                            <a:srgbClr val="FF0000"/>
                          </a:solidFill>
                        </a:rPr>
                        <a:t>91</a:t>
                      </a:r>
                    </a:p>
                    <a:p>
                      <a:r>
                        <a:rPr lang="en-IN" dirty="0" smtClean="0"/>
                        <a:t>9</a:t>
                      </a:r>
                      <a:endParaRPr lang="en-IN" dirty="0"/>
                    </a:p>
                  </a:txBody>
                  <a:tcPr/>
                </a:tc>
              </a:tr>
              <a:tr h="706125">
                <a:tc>
                  <a:txBody>
                    <a:bodyPr/>
                    <a:lstStyle/>
                    <a:p>
                      <a:r>
                        <a:rPr lang="en-IN" dirty="0" smtClean="0"/>
                        <a:t>Knowledge about dam break or heavy rainfall as cause of</a:t>
                      </a:r>
                      <a:r>
                        <a:rPr lang="en-IN" baseline="0" dirty="0" smtClean="0"/>
                        <a:t> floods</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46</a:t>
                      </a:r>
                    </a:p>
                    <a:p>
                      <a:r>
                        <a:rPr lang="en-IN" dirty="0" smtClean="0"/>
                        <a:t>64</a:t>
                      </a:r>
                      <a:endParaRPr lang="en-IN" dirty="0"/>
                    </a:p>
                  </a:txBody>
                  <a:tcPr/>
                </a:tc>
                <a:tc>
                  <a:txBody>
                    <a:bodyPr/>
                    <a:lstStyle/>
                    <a:p>
                      <a:r>
                        <a:rPr lang="en-IN" dirty="0" smtClean="0"/>
                        <a:t>42</a:t>
                      </a:r>
                    </a:p>
                    <a:p>
                      <a:r>
                        <a:rPr lang="en-IN" dirty="0" smtClean="0">
                          <a:solidFill>
                            <a:srgbClr val="FF0000"/>
                          </a:solidFill>
                        </a:rPr>
                        <a:t>58</a:t>
                      </a:r>
                      <a:endParaRPr lang="en-IN" dirty="0">
                        <a:solidFill>
                          <a:srgbClr val="FF0000"/>
                        </a:solidFill>
                      </a:endParaRPr>
                    </a:p>
                  </a:txBody>
                  <a:tcPr/>
                </a:tc>
                <a:tc>
                  <a:txBody>
                    <a:bodyPr/>
                    <a:lstStyle/>
                    <a:p>
                      <a:r>
                        <a:rPr lang="en-IN" dirty="0" smtClean="0"/>
                        <a:t>88</a:t>
                      </a:r>
                    </a:p>
                    <a:p>
                      <a:r>
                        <a:rPr lang="en-IN" dirty="0" smtClean="0"/>
                        <a:t>22</a:t>
                      </a:r>
                      <a:endParaRPr lang="en-IN" dirty="0"/>
                    </a:p>
                  </a:txBody>
                  <a:tcPr/>
                </a:tc>
                <a:tc>
                  <a:txBody>
                    <a:bodyPr/>
                    <a:lstStyle/>
                    <a:p>
                      <a:r>
                        <a:rPr lang="en-IN" dirty="0" smtClean="0">
                          <a:solidFill>
                            <a:srgbClr val="FF0000"/>
                          </a:solidFill>
                        </a:rPr>
                        <a:t>80</a:t>
                      </a:r>
                    </a:p>
                    <a:p>
                      <a:r>
                        <a:rPr lang="en-IN" dirty="0" smtClean="0"/>
                        <a:t>20</a:t>
                      </a:r>
                    </a:p>
                  </a:txBody>
                  <a:tcPr/>
                </a:tc>
              </a:tr>
              <a:tr h="706125">
                <a:tc>
                  <a:txBody>
                    <a:bodyPr/>
                    <a:lstStyle/>
                    <a:p>
                      <a:r>
                        <a:rPr lang="en-IN" dirty="0" smtClean="0"/>
                        <a:t>Knowledge about movement to higher ground as main</a:t>
                      </a:r>
                      <a:r>
                        <a:rPr lang="en-IN" baseline="0" dirty="0" smtClean="0"/>
                        <a:t> safety precaution during floods</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50</a:t>
                      </a:r>
                    </a:p>
                    <a:p>
                      <a:r>
                        <a:rPr lang="en-IN" dirty="0" smtClean="0"/>
                        <a:t>60</a:t>
                      </a:r>
                    </a:p>
                  </a:txBody>
                  <a:tcPr/>
                </a:tc>
                <a:tc>
                  <a:txBody>
                    <a:bodyPr/>
                    <a:lstStyle/>
                    <a:p>
                      <a:r>
                        <a:rPr lang="en-IN" dirty="0" smtClean="0"/>
                        <a:t>45</a:t>
                      </a:r>
                    </a:p>
                    <a:p>
                      <a:r>
                        <a:rPr lang="en-IN" dirty="0" smtClean="0">
                          <a:solidFill>
                            <a:srgbClr val="FF0000"/>
                          </a:solidFill>
                        </a:rPr>
                        <a:t>55</a:t>
                      </a:r>
                      <a:endParaRPr lang="en-IN" dirty="0">
                        <a:solidFill>
                          <a:srgbClr val="FF0000"/>
                        </a:solidFill>
                      </a:endParaRPr>
                    </a:p>
                  </a:txBody>
                  <a:tcPr/>
                </a:tc>
                <a:tc>
                  <a:txBody>
                    <a:bodyPr/>
                    <a:lstStyle/>
                    <a:p>
                      <a:r>
                        <a:rPr lang="en-IN" dirty="0" smtClean="0"/>
                        <a:t>92</a:t>
                      </a:r>
                    </a:p>
                    <a:p>
                      <a:r>
                        <a:rPr lang="en-IN" dirty="0" smtClean="0"/>
                        <a:t>18</a:t>
                      </a:r>
                      <a:endParaRPr lang="en-IN" dirty="0"/>
                    </a:p>
                  </a:txBody>
                  <a:tcPr/>
                </a:tc>
                <a:tc>
                  <a:txBody>
                    <a:bodyPr/>
                    <a:lstStyle/>
                    <a:p>
                      <a:r>
                        <a:rPr lang="en-IN" dirty="0" smtClean="0">
                          <a:solidFill>
                            <a:srgbClr val="FF0000"/>
                          </a:solidFill>
                        </a:rPr>
                        <a:t>84</a:t>
                      </a:r>
                    </a:p>
                    <a:p>
                      <a:r>
                        <a:rPr lang="en-IN" dirty="0" smtClean="0"/>
                        <a:t>16</a:t>
                      </a: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2765450786"/>
              </p:ext>
            </p:extLst>
          </p:nvPr>
        </p:nvGraphicFramePr>
        <p:xfrm>
          <a:off x="1524000" y="1556792"/>
          <a:ext cx="7368480" cy="936104"/>
        </p:xfrm>
        <a:graphic>
          <a:graphicData uri="http://schemas.openxmlformats.org/drawingml/2006/table">
            <a:tbl>
              <a:tblPr firstRow="1" bandRow="1">
                <a:tableStyleId>{5C22544A-7EE6-4342-B048-85BDC9FD1C3A}</a:tableStyleId>
              </a:tblPr>
              <a:tblGrid>
                <a:gridCol w="4128120"/>
                <a:gridCol w="1728192"/>
                <a:gridCol w="1512168"/>
              </a:tblGrid>
              <a:tr h="936104">
                <a:tc>
                  <a:txBody>
                    <a:bodyPr/>
                    <a:lstStyle/>
                    <a:p>
                      <a:r>
                        <a:rPr lang="en-IN" dirty="0" smtClean="0"/>
                        <a:t>Variable</a:t>
                      </a:r>
                      <a:endParaRPr lang="en-IN" dirty="0"/>
                    </a:p>
                  </a:txBody>
                  <a:tcPr/>
                </a:tc>
                <a:tc>
                  <a:txBody>
                    <a:bodyPr/>
                    <a:lstStyle/>
                    <a:p>
                      <a:r>
                        <a:rPr lang="en-IN" dirty="0" smtClean="0"/>
                        <a:t>Before intervention</a:t>
                      </a:r>
                      <a:endParaRPr lang="en-IN" dirty="0"/>
                    </a:p>
                  </a:txBody>
                  <a:tcPr/>
                </a:tc>
                <a:tc>
                  <a:txBody>
                    <a:bodyPr/>
                    <a:lstStyle/>
                    <a:p>
                      <a:r>
                        <a:rPr lang="en-IN" dirty="0" smtClean="0"/>
                        <a:t>After intervention</a:t>
                      </a:r>
                      <a:endParaRPr lang="en-IN" dirty="0"/>
                    </a:p>
                  </a:txBody>
                  <a:tcPr/>
                </a:tc>
              </a:tr>
            </a:tbl>
          </a:graphicData>
        </a:graphic>
      </p:graphicFrame>
    </p:spTree>
    <p:extLst>
      <p:ext uri="{BB962C8B-B14F-4D97-AF65-F5344CB8AC3E}">
        <p14:creationId xmlns:p14="http://schemas.microsoft.com/office/powerpoint/2010/main" xmlns="" val="1689608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en-GB" sz="2800" dirty="0"/>
              <a:t>Table 1: Knowledge, attitude of participants before and after intervention about disaster management                (n=110)</a:t>
            </a:r>
            <a:endParaRPr lang="en-IN"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3156026109"/>
              </p:ext>
            </p:extLst>
          </p:nvPr>
        </p:nvGraphicFramePr>
        <p:xfrm>
          <a:off x="1246932" y="2420889"/>
          <a:ext cx="7499352" cy="3119998"/>
        </p:xfrm>
        <a:graphic>
          <a:graphicData uri="http://schemas.openxmlformats.org/drawingml/2006/table">
            <a:tbl>
              <a:tblPr firstRow="1" bandRow="1">
                <a:tableStyleId>{5C22544A-7EE6-4342-B048-85BDC9FD1C3A}</a:tableStyleId>
              </a:tblPr>
              <a:tblGrid>
                <a:gridCol w="4117156"/>
                <a:gridCol w="648072"/>
                <a:gridCol w="648072"/>
                <a:gridCol w="648072"/>
                <a:gridCol w="792088"/>
                <a:gridCol w="645892"/>
              </a:tblGrid>
              <a:tr h="645599">
                <a:tc>
                  <a:txBody>
                    <a:bodyPr/>
                    <a:lstStyle/>
                    <a:p>
                      <a:endParaRPr lang="en-IN" dirty="0"/>
                    </a:p>
                  </a:txBody>
                  <a:tcPr/>
                </a:tc>
                <a:tc>
                  <a:txBody>
                    <a:bodyPr/>
                    <a:lstStyle/>
                    <a:p>
                      <a:endParaRPr lang="en-IN"/>
                    </a:p>
                  </a:txBody>
                  <a:tcPr/>
                </a:tc>
                <a:tc>
                  <a:txBody>
                    <a:bodyPr/>
                    <a:lstStyle/>
                    <a:p>
                      <a:r>
                        <a:rPr lang="en-IN" dirty="0" smtClean="0"/>
                        <a:t>N</a:t>
                      </a:r>
                      <a:endParaRPr lang="en-IN" dirty="0"/>
                    </a:p>
                  </a:txBody>
                  <a:tcPr/>
                </a:tc>
                <a:tc>
                  <a:txBody>
                    <a:bodyPr/>
                    <a:lstStyle/>
                    <a:p>
                      <a:r>
                        <a:rPr lang="en-IN" dirty="0" smtClean="0"/>
                        <a:t>%</a:t>
                      </a:r>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r>
              <a:tr h="866568">
                <a:tc>
                  <a:txBody>
                    <a:bodyPr/>
                    <a:lstStyle/>
                    <a:p>
                      <a:r>
                        <a:rPr lang="en-IN" dirty="0" smtClean="0"/>
                        <a:t>Awareness about Hilly/mountainous terrain as most common topographical area</a:t>
                      </a:r>
                      <a:r>
                        <a:rPr lang="en-IN" baseline="0" dirty="0" smtClean="0"/>
                        <a:t> association with land slide</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80</a:t>
                      </a:r>
                    </a:p>
                    <a:p>
                      <a:r>
                        <a:rPr lang="en-IN" dirty="0" smtClean="0"/>
                        <a:t>30</a:t>
                      </a:r>
                    </a:p>
                  </a:txBody>
                  <a:tcPr/>
                </a:tc>
                <a:tc>
                  <a:txBody>
                    <a:bodyPr/>
                    <a:lstStyle/>
                    <a:p>
                      <a:r>
                        <a:rPr lang="en-IN" dirty="0" smtClean="0">
                          <a:solidFill>
                            <a:srgbClr val="FF0000"/>
                          </a:solidFill>
                        </a:rPr>
                        <a:t>73</a:t>
                      </a:r>
                    </a:p>
                    <a:p>
                      <a:r>
                        <a:rPr lang="en-IN" dirty="0" smtClean="0"/>
                        <a:t>27</a:t>
                      </a:r>
                      <a:endParaRPr lang="en-IN" dirty="0"/>
                    </a:p>
                  </a:txBody>
                  <a:tcPr/>
                </a:tc>
                <a:tc>
                  <a:txBody>
                    <a:bodyPr/>
                    <a:lstStyle/>
                    <a:p>
                      <a:r>
                        <a:rPr lang="en-IN" dirty="0" smtClean="0"/>
                        <a:t>104</a:t>
                      </a:r>
                    </a:p>
                    <a:p>
                      <a:r>
                        <a:rPr lang="en-IN" dirty="0" smtClean="0"/>
                        <a:t>6</a:t>
                      </a:r>
                      <a:endParaRPr lang="en-IN" dirty="0"/>
                    </a:p>
                  </a:txBody>
                  <a:tcPr/>
                </a:tc>
                <a:tc>
                  <a:txBody>
                    <a:bodyPr/>
                    <a:lstStyle/>
                    <a:p>
                      <a:r>
                        <a:rPr lang="en-IN" dirty="0" smtClean="0">
                          <a:solidFill>
                            <a:srgbClr val="FF0000"/>
                          </a:solidFill>
                        </a:rPr>
                        <a:t>95</a:t>
                      </a:r>
                    </a:p>
                    <a:p>
                      <a:r>
                        <a:rPr lang="en-IN" dirty="0" smtClean="0"/>
                        <a:t>5</a:t>
                      </a:r>
                      <a:endParaRPr lang="en-IN" dirty="0"/>
                    </a:p>
                  </a:txBody>
                  <a:tcPr/>
                </a:tc>
              </a:tr>
              <a:tr h="645599">
                <a:tc>
                  <a:txBody>
                    <a:bodyPr/>
                    <a:lstStyle/>
                    <a:p>
                      <a:r>
                        <a:rPr lang="en-IN" dirty="0" smtClean="0"/>
                        <a:t>Awareness about heavy rainfall or land misuse as most common</a:t>
                      </a:r>
                      <a:r>
                        <a:rPr lang="en-IN" baseline="0" dirty="0" smtClean="0"/>
                        <a:t> cause of land sliding</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38</a:t>
                      </a:r>
                    </a:p>
                    <a:p>
                      <a:r>
                        <a:rPr lang="en-IN" dirty="0" smtClean="0"/>
                        <a:t>72</a:t>
                      </a:r>
                      <a:endParaRPr lang="en-IN" dirty="0"/>
                    </a:p>
                  </a:txBody>
                  <a:tcPr/>
                </a:tc>
                <a:tc>
                  <a:txBody>
                    <a:bodyPr/>
                    <a:lstStyle/>
                    <a:p>
                      <a:r>
                        <a:rPr lang="en-IN" dirty="0" smtClean="0"/>
                        <a:t>35</a:t>
                      </a:r>
                    </a:p>
                    <a:p>
                      <a:r>
                        <a:rPr lang="en-IN" dirty="0" smtClean="0">
                          <a:solidFill>
                            <a:srgbClr val="FF0000"/>
                          </a:solidFill>
                        </a:rPr>
                        <a:t>65</a:t>
                      </a:r>
                      <a:endParaRPr lang="en-IN" dirty="0">
                        <a:solidFill>
                          <a:srgbClr val="FF0000"/>
                        </a:solidFill>
                      </a:endParaRPr>
                    </a:p>
                  </a:txBody>
                  <a:tcPr/>
                </a:tc>
                <a:tc>
                  <a:txBody>
                    <a:bodyPr/>
                    <a:lstStyle/>
                    <a:p>
                      <a:r>
                        <a:rPr lang="en-IN" dirty="0" smtClean="0"/>
                        <a:t>74</a:t>
                      </a:r>
                    </a:p>
                    <a:p>
                      <a:r>
                        <a:rPr lang="en-IN" dirty="0" smtClean="0"/>
                        <a:t>36</a:t>
                      </a:r>
                      <a:endParaRPr lang="en-IN" dirty="0"/>
                    </a:p>
                  </a:txBody>
                  <a:tcPr/>
                </a:tc>
                <a:tc>
                  <a:txBody>
                    <a:bodyPr/>
                    <a:lstStyle/>
                    <a:p>
                      <a:r>
                        <a:rPr lang="en-IN" dirty="0" smtClean="0">
                          <a:solidFill>
                            <a:srgbClr val="FF0000"/>
                          </a:solidFill>
                        </a:rPr>
                        <a:t>67</a:t>
                      </a:r>
                    </a:p>
                    <a:p>
                      <a:r>
                        <a:rPr lang="en-IN" dirty="0" smtClean="0"/>
                        <a:t>33</a:t>
                      </a:r>
                      <a:endParaRPr lang="en-IN" dirty="0"/>
                    </a:p>
                  </a:txBody>
                  <a:tcPr/>
                </a:tc>
              </a:tr>
              <a:tr h="645599">
                <a:tc>
                  <a:txBody>
                    <a:bodyPr/>
                    <a:lstStyle/>
                    <a:p>
                      <a:r>
                        <a:rPr lang="en-IN" dirty="0" smtClean="0"/>
                        <a:t>Knowledge about fire as a disaster</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76</a:t>
                      </a:r>
                    </a:p>
                    <a:p>
                      <a:r>
                        <a:rPr lang="en-IN" dirty="0" smtClean="0"/>
                        <a:t>34</a:t>
                      </a:r>
                      <a:endParaRPr lang="en-IN" dirty="0"/>
                    </a:p>
                  </a:txBody>
                  <a:tcPr/>
                </a:tc>
                <a:tc>
                  <a:txBody>
                    <a:bodyPr/>
                    <a:lstStyle/>
                    <a:p>
                      <a:r>
                        <a:rPr lang="en-IN" dirty="0" smtClean="0">
                          <a:solidFill>
                            <a:srgbClr val="FF0000"/>
                          </a:solidFill>
                        </a:rPr>
                        <a:t>69</a:t>
                      </a:r>
                    </a:p>
                    <a:p>
                      <a:r>
                        <a:rPr lang="en-IN" dirty="0" smtClean="0"/>
                        <a:t>31</a:t>
                      </a:r>
                      <a:endParaRPr lang="en-IN" dirty="0"/>
                    </a:p>
                  </a:txBody>
                  <a:tcPr/>
                </a:tc>
                <a:tc>
                  <a:txBody>
                    <a:bodyPr/>
                    <a:lstStyle/>
                    <a:p>
                      <a:r>
                        <a:rPr lang="en-IN" dirty="0" smtClean="0"/>
                        <a:t>96</a:t>
                      </a:r>
                    </a:p>
                    <a:p>
                      <a:r>
                        <a:rPr lang="en-IN" dirty="0" smtClean="0"/>
                        <a:t>14</a:t>
                      </a:r>
                      <a:endParaRPr lang="en-IN" dirty="0"/>
                    </a:p>
                  </a:txBody>
                  <a:tcPr/>
                </a:tc>
                <a:tc>
                  <a:txBody>
                    <a:bodyPr/>
                    <a:lstStyle/>
                    <a:p>
                      <a:r>
                        <a:rPr lang="en-IN" dirty="0" smtClean="0">
                          <a:solidFill>
                            <a:srgbClr val="FF0000"/>
                          </a:solidFill>
                        </a:rPr>
                        <a:t>87</a:t>
                      </a:r>
                    </a:p>
                    <a:p>
                      <a:r>
                        <a:rPr lang="en-IN" dirty="0" smtClean="0"/>
                        <a:t>13</a:t>
                      </a:r>
                      <a:endParaRPr lang="en-IN"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3859424260"/>
              </p:ext>
            </p:extLst>
          </p:nvPr>
        </p:nvGraphicFramePr>
        <p:xfrm>
          <a:off x="1403649" y="1700808"/>
          <a:ext cx="7320135" cy="648072"/>
        </p:xfrm>
        <a:graphic>
          <a:graphicData uri="http://schemas.openxmlformats.org/drawingml/2006/table">
            <a:tbl>
              <a:tblPr firstRow="1" bandRow="1">
                <a:tableStyleId>{5C22544A-7EE6-4342-B048-85BDC9FD1C3A}</a:tableStyleId>
              </a:tblPr>
              <a:tblGrid>
                <a:gridCol w="3888431"/>
                <a:gridCol w="1728192"/>
                <a:gridCol w="1703512"/>
              </a:tblGrid>
              <a:tr h="648072">
                <a:tc>
                  <a:txBody>
                    <a:bodyPr/>
                    <a:lstStyle/>
                    <a:p>
                      <a:r>
                        <a:rPr lang="en-IN" dirty="0" smtClean="0"/>
                        <a:t>Variable</a:t>
                      </a:r>
                      <a:endParaRPr lang="en-IN" dirty="0"/>
                    </a:p>
                  </a:txBody>
                  <a:tcPr/>
                </a:tc>
                <a:tc>
                  <a:txBody>
                    <a:bodyPr/>
                    <a:lstStyle/>
                    <a:p>
                      <a:r>
                        <a:rPr lang="en-IN" dirty="0" smtClean="0"/>
                        <a:t>Before</a:t>
                      </a:r>
                      <a:r>
                        <a:rPr lang="en-IN" baseline="0" dirty="0" smtClean="0"/>
                        <a:t> intervention </a:t>
                      </a:r>
                      <a:endParaRPr lang="en-IN" dirty="0"/>
                    </a:p>
                  </a:txBody>
                  <a:tcPr/>
                </a:tc>
                <a:tc>
                  <a:txBody>
                    <a:bodyPr/>
                    <a:lstStyle/>
                    <a:p>
                      <a:r>
                        <a:rPr lang="en-IN" dirty="0" smtClean="0"/>
                        <a:t>After intervention</a:t>
                      </a:r>
                      <a:endParaRPr lang="en-IN" dirty="0"/>
                    </a:p>
                  </a:txBody>
                  <a:tcPr/>
                </a:tc>
              </a:tr>
            </a:tbl>
          </a:graphicData>
        </a:graphic>
      </p:graphicFrame>
    </p:spTree>
    <p:extLst>
      <p:ext uri="{BB962C8B-B14F-4D97-AF65-F5344CB8AC3E}">
        <p14:creationId xmlns:p14="http://schemas.microsoft.com/office/powerpoint/2010/main" xmlns="" val="32920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en-GB" sz="2800" dirty="0"/>
              <a:t>Table 1: Knowledge, attitude of participants before and after intervention about disaster management                </a:t>
            </a:r>
            <a:r>
              <a:rPr lang="en-GB" sz="2800" dirty="0" smtClean="0"/>
              <a:t>        (</a:t>
            </a:r>
            <a:r>
              <a:rPr lang="en-GB" sz="2800" dirty="0"/>
              <a:t>n=110)</a:t>
            </a:r>
            <a:endParaRPr lang="en-IN"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676177014"/>
              </p:ext>
            </p:extLst>
          </p:nvPr>
        </p:nvGraphicFramePr>
        <p:xfrm>
          <a:off x="1403648" y="2564904"/>
          <a:ext cx="7499352" cy="3412976"/>
        </p:xfrm>
        <a:graphic>
          <a:graphicData uri="http://schemas.openxmlformats.org/drawingml/2006/table">
            <a:tbl>
              <a:tblPr firstRow="1" bandRow="1">
                <a:tableStyleId>{5C22544A-7EE6-4342-B048-85BDC9FD1C3A}</a:tableStyleId>
              </a:tblPr>
              <a:tblGrid>
                <a:gridCol w="4608512"/>
                <a:gridCol w="576064"/>
                <a:gridCol w="504056"/>
                <a:gridCol w="576064"/>
                <a:gridCol w="648072"/>
                <a:gridCol w="586584"/>
              </a:tblGrid>
              <a:tr h="813005">
                <a:tc>
                  <a:txBody>
                    <a:bodyPr/>
                    <a:lstStyle/>
                    <a:p>
                      <a:endParaRPr lang="en-IN" dirty="0"/>
                    </a:p>
                  </a:txBody>
                  <a:tcPr/>
                </a:tc>
                <a:tc>
                  <a:txBody>
                    <a:bodyPr/>
                    <a:lstStyle/>
                    <a:p>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c>
                  <a:txBody>
                    <a:bodyPr/>
                    <a:lstStyle/>
                    <a:p>
                      <a:r>
                        <a:rPr lang="en-IN" dirty="0" smtClean="0"/>
                        <a:t>N</a:t>
                      </a:r>
                      <a:endParaRPr lang="en-IN" dirty="0"/>
                    </a:p>
                  </a:txBody>
                  <a:tcPr/>
                </a:tc>
                <a:tc>
                  <a:txBody>
                    <a:bodyPr/>
                    <a:lstStyle/>
                    <a:p>
                      <a:r>
                        <a:rPr lang="en-IN" dirty="0" smtClean="0"/>
                        <a:t>%</a:t>
                      </a:r>
                      <a:endParaRPr lang="en-IN" dirty="0"/>
                    </a:p>
                  </a:txBody>
                  <a:tcPr/>
                </a:tc>
              </a:tr>
              <a:tr h="771171">
                <a:tc>
                  <a:txBody>
                    <a:bodyPr/>
                    <a:lstStyle/>
                    <a:p>
                      <a:r>
                        <a:rPr lang="en-IN" dirty="0" smtClean="0"/>
                        <a:t>Awareness about</a:t>
                      </a:r>
                      <a:r>
                        <a:rPr lang="en-IN" baseline="0" dirty="0" smtClean="0"/>
                        <a:t> use of stairs as safety precautions during fire</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40</a:t>
                      </a:r>
                    </a:p>
                    <a:p>
                      <a:r>
                        <a:rPr lang="en-IN" dirty="0" smtClean="0"/>
                        <a:t>70</a:t>
                      </a:r>
                      <a:endParaRPr lang="en-IN" dirty="0"/>
                    </a:p>
                  </a:txBody>
                  <a:tcPr/>
                </a:tc>
                <a:tc>
                  <a:txBody>
                    <a:bodyPr/>
                    <a:lstStyle/>
                    <a:p>
                      <a:r>
                        <a:rPr lang="en-IN" dirty="0" smtClean="0"/>
                        <a:t>36</a:t>
                      </a:r>
                    </a:p>
                    <a:p>
                      <a:r>
                        <a:rPr lang="en-IN" dirty="0" smtClean="0">
                          <a:solidFill>
                            <a:srgbClr val="FF0000"/>
                          </a:solidFill>
                        </a:rPr>
                        <a:t>64</a:t>
                      </a:r>
                      <a:endParaRPr lang="en-IN" dirty="0">
                        <a:solidFill>
                          <a:srgbClr val="FF0000"/>
                        </a:solidFill>
                      </a:endParaRPr>
                    </a:p>
                  </a:txBody>
                  <a:tcPr/>
                </a:tc>
                <a:tc>
                  <a:txBody>
                    <a:bodyPr/>
                    <a:lstStyle/>
                    <a:p>
                      <a:r>
                        <a:rPr lang="en-IN" dirty="0" smtClean="0"/>
                        <a:t>90</a:t>
                      </a:r>
                    </a:p>
                    <a:p>
                      <a:r>
                        <a:rPr lang="en-IN" dirty="0" smtClean="0"/>
                        <a:t>20</a:t>
                      </a:r>
                      <a:endParaRPr lang="en-IN" dirty="0"/>
                    </a:p>
                  </a:txBody>
                  <a:tcPr/>
                </a:tc>
                <a:tc>
                  <a:txBody>
                    <a:bodyPr/>
                    <a:lstStyle/>
                    <a:p>
                      <a:r>
                        <a:rPr lang="en-IN" dirty="0" smtClean="0">
                          <a:solidFill>
                            <a:srgbClr val="FF0000"/>
                          </a:solidFill>
                        </a:rPr>
                        <a:t>83</a:t>
                      </a:r>
                    </a:p>
                    <a:p>
                      <a:r>
                        <a:rPr lang="en-IN" dirty="0" smtClean="0"/>
                        <a:t>17</a:t>
                      </a:r>
                    </a:p>
                  </a:txBody>
                  <a:tcPr/>
                </a:tc>
              </a:tr>
              <a:tr h="50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Knowledge about unsafe practice during fire </a:t>
                      </a:r>
                    </a:p>
                    <a:p>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76</a:t>
                      </a:r>
                    </a:p>
                    <a:p>
                      <a:r>
                        <a:rPr lang="en-IN" dirty="0" smtClean="0"/>
                        <a:t>34</a:t>
                      </a:r>
                      <a:endParaRPr lang="en-IN" dirty="0"/>
                    </a:p>
                  </a:txBody>
                  <a:tcPr/>
                </a:tc>
                <a:tc>
                  <a:txBody>
                    <a:bodyPr/>
                    <a:lstStyle/>
                    <a:p>
                      <a:r>
                        <a:rPr lang="en-IN" dirty="0" smtClean="0">
                          <a:solidFill>
                            <a:srgbClr val="FF0000"/>
                          </a:solidFill>
                        </a:rPr>
                        <a:t>69</a:t>
                      </a:r>
                    </a:p>
                    <a:p>
                      <a:r>
                        <a:rPr lang="en-IN" dirty="0" smtClean="0"/>
                        <a:t>31</a:t>
                      </a:r>
                      <a:endParaRPr lang="en-IN" dirty="0"/>
                    </a:p>
                  </a:txBody>
                  <a:tcPr/>
                </a:tc>
                <a:tc>
                  <a:txBody>
                    <a:bodyPr/>
                    <a:lstStyle/>
                    <a:p>
                      <a:r>
                        <a:rPr lang="en-IN" dirty="0" smtClean="0"/>
                        <a:t>82</a:t>
                      </a:r>
                    </a:p>
                    <a:p>
                      <a:r>
                        <a:rPr lang="en-IN" dirty="0" smtClean="0"/>
                        <a:t>28</a:t>
                      </a:r>
                      <a:endParaRPr lang="en-IN" dirty="0"/>
                    </a:p>
                  </a:txBody>
                  <a:tcPr/>
                </a:tc>
                <a:tc>
                  <a:txBody>
                    <a:bodyPr/>
                    <a:lstStyle/>
                    <a:p>
                      <a:r>
                        <a:rPr lang="en-IN" dirty="0" smtClean="0">
                          <a:solidFill>
                            <a:srgbClr val="FF0000"/>
                          </a:solidFill>
                        </a:rPr>
                        <a:t>74</a:t>
                      </a:r>
                    </a:p>
                    <a:p>
                      <a:r>
                        <a:rPr lang="en-IN" dirty="0" smtClean="0"/>
                        <a:t>26</a:t>
                      </a:r>
                      <a:endParaRPr lang="en-IN" dirty="0"/>
                    </a:p>
                  </a:txBody>
                  <a:tcPr/>
                </a:tc>
              </a:tr>
              <a:tr h="50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Knowledge about unsafe practice during fire Correct knowledge about emergency number for fire in India as 101</a:t>
                      </a:r>
                    </a:p>
                    <a:p>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64</a:t>
                      </a:r>
                    </a:p>
                    <a:p>
                      <a:r>
                        <a:rPr lang="en-IN" dirty="0" smtClean="0"/>
                        <a:t>46</a:t>
                      </a:r>
                      <a:endParaRPr lang="en-IN" dirty="0"/>
                    </a:p>
                  </a:txBody>
                  <a:tcPr/>
                </a:tc>
                <a:tc>
                  <a:txBody>
                    <a:bodyPr/>
                    <a:lstStyle/>
                    <a:p>
                      <a:r>
                        <a:rPr lang="en-IN" dirty="0" smtClean="0">
                          <a:solidFill>
                            <a:srgbClr val="FF0000"/>
                          </a:solidFill>
                        </a:rPr>
                        <a:t>58</a:t>
                      </a:r>
                    </a:p>
                    <a:p>
                      <a:r>
                        <a:rPr lang="en-IN" dirty="0" smtClean="0"/>
                        <a:t>42</a:t>
                      </a:r>
                      <a:endParaRPr lang="en-IN" dirty="0"/>
                    </a:p>
                  </a:txBody>
                  <a:tcPr/>
                </a:tc>
                <a:tc>
                  <a:txBody>
                    <a:bodyPr/>
                    <a:lstStyle/>
                    <a:p>
                      <a:r>
                        <a:rPr lang="en-IN" dirty="0" smtClean="0"/>
                        <a:t>22</a:t>
                      </a:r>
                    </a:p>
                    <a:p>
                      <a:r>
                        <a:rPr lang="en-IN" dirty="0" smtClean="0"/>
                        <a:t>88</a:t>
                      </a:r>
                      <a:endParaRPr lang="en-IN" dirty="0"/>
                    </a:p>
                  </a:txBody>
                  <a:tcPr/>
                </a:tc>
                <a:tc>
                  <a:txBody>
                    <a:bodyPr/>
                    <a:lstStyle/>
                    <a:p>
                      <a:r>
                        <a:rPr lang="en-IN" dirty="0" smtClean="0">
                          <a:solidFill>
                            <a:srgbClr val="FF0000"/>
                          </a:solidFill>
                        </a:rPr>
                        <a:t>80</a:t>
                      </a:r>
                    </a:p>
                    <a:p>
                      <a:r>
                        <a:rPr lang="en-IN" dirty="0" smtClean="0"/>
                        <a:t>20</a:t>
                      </a:r>
                      <a:endParaRPr lang="en-IN"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4154178695"/>
              </p:ext>
            </p:extLst>
          </p:nvPr>
        </p:nvGraphicFramePr>
        <p:xfrm>
          <a:off x="1331641" y="1628800"/>
          <a:ext cx="7488831" cy="864096"/>
        </p:xfrm>
        <a:graphic>
          <a:graphicData uri="http://schemas.openxmlformats.org/drawingml/2006/table">
            <a:tbl>
              <a:tblPr firstRow="1" bandRow="1">
                <a:tableStyleId>{5C22544A-7EE6-4342-B048-85BDC9FD1C3A}</a:tableStyleId>
              </a:tblPr>
              <a:tblGrid>
                <a:gridCol w="4248471"/>
                <a:gridCol w="1728192"/>
                <a:gridCol w="1512168"/>
              </a:tblGrid>
              <a:tr h="864096">
                <a:tc>
                  <a:txBody>
                    <a:bodyPr/>
                    <a:lstStyle/>
                    <a:p>
                      <a:r>
                        <a:rPr lang="en-IN" dirty="0" smtClean="0"/>
                        <a:t>Variable</a:t>
                      </a:r>
                      <a:endParaRPr lang="en-IN" dirty="0"/>
                    </a:p>
                  </a:txBody>
                  <a:tcPr/>
                </a:tc>
                <a:tc>
                  <a:txBody>
                    <a:bodyPr/>
                    <a:lstStyle/>
                    <a:p>
                      <a:r>
                        <a:rPr lang="en-IN" dirty="0" smtClean="0"/>
                        <a:t>Before intervention</a:t>
                      </a:r>
                      <a:endParaRPr lang="en-IN" dirty="0"/>
                    </a:p>
                  </a:txBody>
                  <a:tcPr/>
                </a:tc>
                <a:tc>
                  <a:txBody>
                    <a:bodyPr/>
                    <a:lstStyle/>
                    <a:p>
                      <a:r>
                        <a:rPr lang="en-IN" dirty="0" smtClean="0"/>
                        <a:t>After intervention</a:t>
                      </a:r>
                      <a:endParaRPr lang="en-IN" dirty="0"/>
                    </a:p>
                  </a:txBody>
                  <a:tcPr/>
                </a:tc>
              </a:tr>
            </a:tbl>
          </a:graphicData>
        </a:graphic>
      </p:graphicFrame>
    </p:spTree>
    <p:extLst>
      <p:ext uri="{BB962C8B-B14F-4D97-AF65-F5344CB8AC3E}">
        <p14:creationId xmlns:p14="http://schemas.microsoft.com/office/powerpoint/2010/main" xmlns="" val="3001919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88640"/>
            <a:ext cx="7498080" cy="1143000"/>
          </a:xfrm>
        </p:spPr>
        <p:txBody>
          <a:bodyPr>
            <a:noAutofit/>
          </a:bodyPr>
          <a:lstStyle/>
          <a:p>
            <a:pPr algn="r"/>
            <a:r>
              <a:rPr lang="en-GB" sz="2800" dirty="0"/>
              <a:t>Table 1: Knowledge, attitude of participants before and after intervention about disaster management                        (n=110)</a:t>
            </a:r>
            <a:endParaRPr lang="en-IN"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896612"/>
              </p:ext>
            </p:extLst>
          </p:nvPr>
        </p:nvGraphicFramePr>
        <p:xfrm>
          <a:off x="1403648" y="2564904"/>
          <a:ext cx="7499352" cy="3588432"/>
        </p:xfrm>
        <a:graphic>
          <a:graphicData uri="http://schemas.openxmlformats.org/drawingml/2006/table">
            <a:tbl>
              <a:tblPr firstRow="1" bandRow="1">
                <a:tableStyleId>{5C22544A-7EE6-4342-B048-85BDC9FD1C3A}</a:tableStyleId>
              </a:tblPr>
              <a:tblGrid>
                <a:gridCol w="4320480"/>
                <a:gridCol w="648072"/>
                <a:gridCol w="648072"/>
                <a:gridCol w="720080"/>
                <a:gridCol w="576064"/>
                <a:gridCol w="586584"/>
              </a:tblGrid>
              <a:tr h="891344">
                <a:tc>
                  <a:txBody>
                    <a:bodyPr/>
                    <a:lstStyle/>
                    <a:p>
                      <a:endParaRPr lang="en-IN" dirty="0"/>
                    </a:p>
                  </a:txBody>
                  <a:tcPr/>
                </a:tc>
                <a:tc>
                  <a:txBody>
                    <a:bodyPr/>
                    <a:lstStyle/>
                    <a:p>
                      <a:endParaRPr lang="en-IN"/>
                    </a:p>
                  </a:txBody>
                  <a:tcPr/>
                </a:tc>
                <a:tc>
                  <a:txBody>
                    <a:bodyPr/>
                    <a:lstStyle/>
                    <a:p>
                      <a:r>
                        <a:rPr lang="en-IN" dirty="0" smtClean="0"/>
                        <a:t>No</a:t>
                      </a:r>
                      <a:endParaRPr lang="en-IN" dirty="0"/>
                    </a:p>
                  </a:txBody>
                  <a:tcPr/>
                </a:tc>
                <a:tc>
                  <a:txBody>
                    <a:bodyPr/>
                    <a:lstStyle/>
                    <a:p>
                      <a:r>
                        <a:rPr lang="en-IN" dirty="0" smtClean="0"/>
                        <a:t>%</a:t>
                      </a:r>
                      <a:endParaRPr lang="en-IN" dirty="0"/>
                    </a:p>
                  </a:txBody>
                  <a:tcPr/>
                </a:tc>
                <a:tc>
                  <a:txBody>
                    <a:bodyPr/>
                    <a:lstStyle/>
                    <a:p>
                      <a:r>
                        <a:rPr lang="en-IN" dirty="0" smtClean="0"/>
                        <a:t>No</a:t>
                      </a:r>
                      <a:endParaRPr lang="en-IN" dirty="0"/>
                    </a:p>
                  </a:txBody>
                  <a:tcPr/>
                </a:tc>
                <a:tc>
                  <a:txBody>
                    <a:bodyPr/>
                    <a:lstStyle/>
                    <a:p>
                      <a:r>
                        <a:rPr lang="en-IN" dirty="0" smtClean="0"/>
                        <a:t>%</a:t>
                      </a:r>
                      <a:endParaRPr lang="en-IN" dirty="0"/>
                    </a:p>
                  </a:txBody>
                  <a:tcPr/>
                </a:tc>
              </a:tr>
              <a:tr h="891344">
                <a:tc>
                  <a:txBody>
                    <a:bodyPr/>
                    <a:lstStyle/>
                    <a:p>
                      <a:r>
                        <a:rPr lang="en-IN" dirty="0" smtClean="0"/>
                        <a:t>Correct knowledge about emergency number for disaster in India</a:t>
                      </a:r>
                      <a:r>
                        <a:rPr lang="en-IN" baseline="0" dirty="0" smtClean="0"/>
                        <a:t> as 108</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24</a:t>
                      </a:r>
                    </a:p>
                    <a:p>
                      <a:r>
                        <a:rPr lang="en-IN" dirty="0" smtClean="0"/>
                        <a:t>86</a:t>
                      </a:r>
                      <a:endParaRPr lang="en-IN" dirty="0"/>
                    </a:p>
                  </a:txBody>
                  <a:tcPr/>
                </a:tc>
                <a:tc>
                  <a:txBody>
                    <a:bodyPr/>
                    <a:lstStyle/>
                    <a:p>
                      <a:r>
                        <a:rPr lang="en-IN" dirty="0" smtClean="0"/>
                        <a:t>22</a:t>
                      </a:r>
                    </a:p>
                    <a:p>
                      <a:r>
                        <a:rPr lang="en-IN" dirty="0" smtClean="0">
                          <a:solidFill>
                            <a:srgbClr val="FF0000"/>
                          </a:solidFill>
                        </a:rPr>
                        <a:t>78</a:t>
                      </a:r>
                      <a:endParaRPr lang="en-IN" dirty="0">
                        <a:solidFill>
                          <a:srgbClr val="FF0000"/>
                        </a:solidFill>
                      </a:endParaRPr>
                    </a:p>
                  </a:txBody>
                  <a:tcPr/>
                </a:tc>
                <a:tc>
                  <a:txBody>
                    <a:bodyPr/>
                    <a:lstStyle/>
                    <a:p>
                      <a:r>
                        <a:rPr lang="en-IN" dirty="0" smtClean="0"/>
                        <a:t>96</a:t>
                      </a:r>
                    </a:p>
                    <a:p>
                      <a:r>
                        <a:rPr lang="en-IN" dirty="0" smtClean="0"/>
                        <a:t>16</a:t>
                      </a:r>
                      <a:endParaRPr lang="en-IN" dirty="0"/>
                    </a:p>
                  </a:txBody>
                  <a:tcPr/>
                </a:tc>
                <a:tc>
                  <a:txBody>
                    <a:bodyPr/>
                    <a:lstStyle/>
                    <a:p>
                      <a:r>
                        <a:rPr lang="en-IN" dirty="0" smtClean="0">
                          <a:solidFill>
                            <a:srgbClr val="FF0000"/>
                          </a:solidFill>
                        </a:rPr>
                        <a:t>87</a:t>
                      </a:r>
                    </a:p>
                    <a:p>
                      <a:r>
                        <a:rPr lang="en-IN" dirty="0" smtClean="0"/>
                        <a:t>13</a:t>
                      </a:r>
                      <a:endParaRPr lang="en-IN" dirty="0"/>
                    </a:p>
                  </a:txBody>
                  <a:tcPr/>
                </a:tc>
              </a:tr>
              <a:tr h="891344">
                <a:tc>
                  <a:txBody>
                    <a:bodyPr/>
                    <a:lstStyle/>
                    <a:p>
                      <a:r>
                        <a:rPr lang="en-IN" dirty="0" smtClean="0"/>
                        <a:t>Awareness about chairmen of national disaster management authority</a:t>
                      </a:r>
                      <a:r>
                        <a:rPr lang="en-IN" baseline="0" dirty="0" smtClean="0"/>
                        <a:t> as prime minister </a:t>
                      </a:r>
                      <a:r>
                        <a:rPr lang="en-IN" baseline="0" smtClean="0"/>
                        <a:t>of India</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10</a:t>
                      </a:r>
                    </a:p>
                    <a:p>
                      <a:r>
                        <a:rPr lang="en-IN" dirty="0" smtClean="0"/>
                        <a:t>100</a:t>
                      </a:r>
                      <a:endParaRPr lang="en-IN" dirty="0"/>
                    </a:p>
                  </a:txBody>
                  <a:tcPr/>
                </a:tc>
                <a:tc>
                  <a:txBody>
                    <a:bodyPr/>
                    <a:lstStyle/>
                    <a:p>
                      <a:r>
                        <a:rPr lang="en-IN" dirty="0" smtClean="0"/>
                        <a:t>9</a:t>
                      </a:r>
                    </a:p>
                    <a:p>
                      <a:r>
                        <a:rPr lang="en-IN" dirty="0" smtClean="0">
                          <a:solidFill>
                            <a:srgbClr val="FF0000"/>
                          </a:solidFill>
                        </a:rPr>
                        <a:t>91</a:t>
                      </a:r>
                      <a:endParaRPr lang="en-IN" dirty="0">
                        <a:solidFill>
                          <a:srgbClr val="FF0000"/>
                        </a:solidFill>
                      </a:endParaRPr>
                    </a:p>
                  </a:txBody>
                  <a:tcPr/>
                </a:tc>
                <a:tc>
                  <a:txBody>
                    <a:bodyPr/>
                    <a:lstStyle/>
                    <a:p>
                      <a:r>
                        <a:rPr lang="en-IN" dirty="0" smtClean="0"/>
                        <a:t>82</a:t>
                      </a:r>
                    </a:p>
                    <a:p>
                      <a:r>
                        <a:rPr lang="en-IN" dirty="0" smtClean="0"/>
                        <a:t>28</a:t>
                      </a:r>
                      <a:endParaRPr lang="en-IN" dirty="0"/>
                    </a:p>
                  </a:txBody>
                  <a:tcPr/>
                </a:tc>
                <a:tc>
                  <a:txBody>
                    <a:bodyPr/>
                    <a:lstStyle/>
                    <a:p>
                      <a:r>
                        <a:rPr lang="en-IN" dirty="0" smtClean="0">
                          <a:solidFill>
                            <a:srgbClr val="FF0000"/>
                          </a:solidFill>
                        </a:rPr>
                        <a:t>75</a:t>
                      </a:r>
                    </a:p>
                    <a:p>
                      <a:r>
                        <a:rPr lang="en-IN" dirty="0" smtClean="0"/>
                        <a:t>25</a:t>
                      </a:r>
                      <a:endParaRPr lang="en-IN" dirty="0"/>
                    </a:p>
                  </a:txBody>
                  <a:tcPr/>
                </a:tc>
              </a:tr>
              <a:tr h="891344">
                <a:tc>
                  <a:txBody>
                    <a:bodyPr/>
                    <a:lstStyle/>
                    <a:p>
                      <a:r>
                        <a:rPr lang="en-IN" dirty="0" smtClean="0"/>
                        <a:t>Correct knowledge about NDRF</a:t>
                      </a:r>
                      <a:r>
                        <a:rPr lang="en-IN" baseline="0" dirty="0" smtClean="0"/>
                        <a:t> as national disaster response force</a:t>
                      </a:r>
                      <a:endParaRPr lang="en-IN" dirty="0"/>
                    </a:p>
                  </a:txBody>
                  <a:tcPr/>
                </a:tc>
                <a:tc>
                  <a:txBody>
                    <a:bodyPr/>
                    <a:lstStyle/>
                    <a:p>
                      <a:r>
                        <a:rPr lang="en-IN" dirty="0" smtClean="0"/>
                        <a:t>Yes</a:t>
                      </a:r>
                    </a:p>
                    <a:p>
                      <a:r>
                        <a:rPr lang="en-IN" dirty="0" smtClean="0"/>
                        <a:t>No</a:t>
                      </a:r>
                      <a:endParaRPr lang="en-IN" dirty="0"/>
                    </a:p>
                  </a:txBody>
                  <a:tcPr/>
                </a:tc>
                <a:tc>
                  <a:txBody>
                    <a:bodyPr/>
                    <a:lstStyle/>
                    <a:p>
                      <a:r>
                        <a:rPr lang="en-IN" dirty="0" smtClean="0"/>
                        <a:t>52</a:t>
                      </a:r>
                    </a:p>
                    <a:p>
                      <a:r>
                        <a:rPr lang="en-IN" dirty="0" smtClean="0"/>
                        <a:t>58</a:t>
                      </a:r>
                      <a:endParaRPr lang="en-IN" dirty="0"/>
                    </a:p>
                  </a:txBody>
                  <a:tcPr/>
                </a:tc>
                <a:tc>
                  <a:txBody>
                    <a:bodyPr/>
                    <a:lstStyle/>
                    <a:p>
                      <a:r>
                        <a:rPr lang="en-IN" dirty="0" smtClean="0"/>
                        <a:t>47</a:t>
                      </a:r>
                    </a:p>
                    <a:p>
                      <a:r>
                        <a:rPr lang="en-IN" dirty="0" smtClean="0">
                          <a:solidFill>
                            <a:srgbClr val="FF0000"/>
                          </a:solidFill>
                        </a:rPr>
                        <a:t>53</a:t>
                      </a:r>
                      <a:endParaRPr lang="en-IN" dirty="0">
                        <a:solidFill>
                          <a:srgbClr val="FF0000"/>
                        </a:solidFill>
                      </a:endParaRPr>
                    </a:p>
                  </a:txBody>
                  <a:tcPr/>
                </a:tc>
                <a:tc>
                  <a:txBody>
                    <a:bodyPr/>
                    <a:lstStyle/>
                    <a:p>
                      <a:r>
                        <a:rPr lang="en-IN" dirty="0" smtClean="0"/>
                        <a:t>96</a:t>
                      </a:r>
                    </a:p>
                    <a:p>
                      <a:r>
                        <a:rPr lang="en-IN" dirty="0" smtClean="0"/>
                        <a:t>14</a:t>
                      </a:r>
                      <a:endParaRPr lang="en-IN" dirty="0"/>
                    </a:p>
                  </a:txBody>
                  <a:tcPr/>
                </a:tc>
                <a:tc>
                  <a:txBody>
                    <a:bodyPr/>
                    <a:lstStyle/>
                    <a:p>
                      <a:r>
                        <a:rPr lang="en-IN" dirty="0" smtClean="0">
                          <a:solidFill>
                            <a:srgbClr val="FF0000"/>
                          </a:solidFill>
                        </a:rPr>
                        <a:t>87</a:t>
                      </a:r>
                    </a:p>
                    <a:p>
                      <a:r>
                        <a:rPr lang="en-IN" dirty="0" smtClean="0"/>
                        <a:t>13</a:t>
                      </a:r>
                      <a:endParaRPr lang="en-IN"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3045463561"/>
              </p:ext>
            </p:extLst>
          </p:nvPr>
        </p:nvGraphicFramePr>
        <p:xfrm>
          <a:off x="1475656" y="1556792"/>
          <a:ext cx="7344815" cy="936104"/>
        </p:xfrm>
        <a:graphic>
          <a:graphicData uri="http://schemas.openxmlformats.org/drawingml/2006/table">
            <a:tbl>
              <a:tblPr firstRow="1" bandRow="1">
                <a:tableStyleId>{5C22544A-7EE6-4342-B048-85BDC9FD1C3A}</a:tableStyleId>
              </a:tblPr>
              <a:tblGrid>
                <a:gridCol w="4104456"/>
                <a:gridCol w="1656184"/>
                <a:gridCol w="1584175"/>
              </a:tblGrid>
              <a:tr h="936104">
                <a:tc>
                  <a:txBody>
                    <a:bodyPr/>
                    <a:lstStyle/>
                    <a:p>
                      <a:r>
                        <a:rPr lang="en-IN" dirty="0" smtClean="0"/>
                        <a:t>Variable</a:t>
                      </a:r>
                      <a:endParaRPr lang="en-IN" dirty="0"/>
                    </a:p>
                  </a:txBody>
                  <a:tcPr/>
                </a:tc>
                <a:tc>
                  <a:txBody>
                    <a:bodyPr/>
                    <a:lstStyle/>
                    <a:p>
                      <a:r>
                        <a:rPr lang="en-IN" dirty="0" smtClean="0"/>
                        <a:t>Before intervention</a:t>
                      </a:r>
                      <a:endParaRPr lang="en-IN" dirty="0"/>
                    </a:p>
                  </a:txBody>
                  <a:tcPr/>
                </a:tc>
                <a:tc>
                  <a:txBody>
                    <a:bodyPr/>
                    <a:lstStyle/>
                    <a:p>
                      <a:r>
                        <a:rPr lang="en-IN" dirty="0" smtClean="0"/>
                        <a:t>After intervention</a:t>
                      </a:r>
                      <a:endParaRPr lang="en-IN" dirty="0"/>
                    </a:p>
                  </a:txBody>
                  <a:tcPr/>
                </a:tc>
              </a:tr>
            </a:tbl>
          </a:graphicData>
        </a:graphic>
      </p:graphicFrame>
    </p:spTree>
    <p:extLst>
      <p:ext uri="{BB962C8B-B14F-4D97-AF65-F5344CB8AC3E}">
        <p14:creationId xmlns:p14="http://schemas.microsoft.com/office/powerpoint/2010/main" xmlns="" val="376078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404664"/>
            <a:ext cx="7498080" cy="3384376"/>
          </a:xfrm>
        </p:spPr>
        <p:txBody>
          <a:bodyPr>
            <a:normAutofit fontScale="90000"/>
          </a:bodyPr>
          <a:lstStyle/>
          <a:p>
            <a:pPr marL="571500" indent="-571500" algn="just">
              <a:buFont typeface="Arial" pitchFamily="34" charset="0"/>
              <a:buChar char="•"/>
            </a:pPr>
            <a:r>
              <a:rPr lang="en-IN" dirty="0" smtClean="0"/>
              <a:t>A study to assess the awareness on disaster management among school going children in Gwalior (M.P)</a:t>
            </a:r>
            <a:br>
              <a:rPr lang="en-IN" dirty="0" smtClean="0"/>
            </a:br>
            <a:endParaRPr lang="en-IN" dirty="0"/>
          </a:p>
        </p:txBody>
      </p:sp>
      <p:sp>
        <p:nvSpPr>
          <p:cNvPr id="3" name="Content Placeholder 2"/>
          <p:cNvSpPr>
            <a:spLocks noGrp="1"/>
          </p:cNvSpPr>
          <p:nvPr>
            <p:ph idx="1"/>
          </p:nvPr>
        </p:nvSpPr>
        <p:spPr>
          <a:xfrm>
            <a:off x="1259632" y="548680"/>
            <a:ext cx="7498080" cy="5976664"/>
          </a:xfrm>
        </p:spPr>
        <p:txBody>
          <a:bodyPr>
            <a:normAutofit/>
          </a:bodyPr>
          <a:lstStyle/>
          <a:p>
            <a:pPr marL="82296" indent="0">
              <a:buNone/>
            </a:pPr>
            <a:r>
              <a:rPr lang="en-IN" sz="2800" dirty="0" smtClean="0">
                <a:latin typeface="Times New Roman" pitchFamily="18" charset="0"/>
                <a:cs typeface="Times New Roman" pitchFamily="18" charset="0"/>
              </a:rPr>
              <a:t>              </a:t>
            </a:r>
          </a:p>
          <a:p>
            <a:pPr marL="82296" indent="0">
              <a:buNone/>
            </a:pPr>
            <a:endParaRPr lang="en-IN" sz="2800" dirty="0" smtClean="0">
              <a:latin typeface="Times New Roman" pitchFamily="18" charset="0"/>
              <a:cs typeface="Times New Roman" pitchFamily="18" charset="0"/>
            </a:endParaRPr>
          </a:p>
          <a:p>
            <a:endParaRPr lang="en-IN" sz="2800" dirty="0">
              <a:latin typeface="Times New Roman" pitchFamily="18" charset="0"/>
              <a:cs typeface="Times New Roman" pitchFamily="18" charset="0"/>
            </a:endParaRPr>
          </a:p>
          <a:p>
            <a:pPr marL="82296" indent="0">
              <a:buNone/>
            </a:pPr>
            <a:endParaRPr lang="en-IN" dirty="0">
              <a:latin typeface="Times New Roman" pitchFamily="18" charset="0"/>
              <a:cs typeface="Times New Roman" pitchFamily="18" charset="0"/>
            </a:endParaRPr>
          </a:p>
          <a:p>
            <a:pPr marL="82296" indent="0" algn="just">
              <a:buNone/>
            </a:pPr>
            <a:endParaRPr lang="en-IN" dirty="0" smtClean="0">
              <a:latin typeface="Times New Roman" pitchFamily="18" charset="0"/>
              <a:cs typeface="Times New Roman" pitchFamily="18" charset="0"/>
            </a:endParaRPr>
          </a:p>
          <a:p>
            <a:r>
              <a:rPr lang="en-US" b="1" dirty="0">
                <a:latin typeface="Times New Roman" pitchFamily="18" charset="0"/>
                <a:cs typeface="Times New Roman" pitchFamily="18" charset="0"/>
              </a:rPr>
              <a:t>Author Name</a:t>
            </a:r>
            <a:r>
              <a:rPr lang="en-US" b="1" dirty="0" smtClean="0">
                <a:latin typeface="Times New Roman" pitchFamily="18" charset="0"/>
                <a:cs typeface="Times New Roman" pitchFamily="18" charset="0"/>
              </a:rPr>
              <a:t>:</a:t>
            </a:r>
            <a:r>
              <a:rPr lang="en-IN"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Ashok Mishra, Pradeep gaur</a:t>
            </a:r>
          </a:p>
          <a:p>
            <a:r>
              <a:rPr lang="en-US" b="1" dirty="0" smtClean="0">
                <a:latin typeface="Times New Roman" pitchFamily="18" charset="0"/>
                <a:cs typeface="Times New Roman" pitchFamily="18" charset="0"/>
              </a:rPr>
              <a:t>Journal </a:t>
            </a:r>
            <a:r>
              <a:rPr lang="en-US" b="1" dirty="0">
                <a:latin typeface="Times New Roman" pitchFamily="18" charset="0"/>
                <a:cs typeface="Times New Roman" pitchFamily="18" charset="0"/>
              </a:rPr>
              <a:t>Name: </a:t>
            </a:r>
            <a:r>
              <a:rPr lang="en-US" sz="2400" dirty="0">
                <a:latin typeface="Times New Roman" pitchFamily="18" charset="0"/>
                <a:cs typeface="Times New Roman" pitchFamily="18" charset="0"/>
              </a:rPr>
              <a:t>International journal of</a:t>
            </a:r>
            <a:r>
              <a:rPr lang="en-IN" sz="2400" dirty="0" smtClean="0">
                <a:latin typeface="Times New Roman" pitchFamily="18" charset="0"/>
                <a:cs typeface="Times New Roman" pitchFamily="18" charset="0"/>
              </a:rPr>
              <a:t> Community medicine and public health </a:t>
            </a:r>
          </a:p>
          <a:p>
            <a:r>
              <a:rPr lang="en-IN" dirty="0" smtClean="0">
                <a:latin typeface="Times New Roman" pitchFamily="18" charset="0"/>
                <a:cs typeface="Times New Roman" pitchFamily="18" charset="0"/>
              </a:rPr>
              <a:t> </a:t>
            </a:r>
            <a:r>
              <a:rPr lang="en-US" b="1" dirty="0">
                <a:latin typeface="Times New Roman" pitchFamily="18" charset="0"/>
                <a:cs typeface="Times New Roman" pitchFamily="18" charset="0"/>
              </a:rPr>
              <a:t>Volume</a:t>
            </a:r>
            <a:r>
              <a:rPr lang="en-US" dirty="0">
                <a:latin typeface="Times New Roman" pitchFamily="18" charset="0"/>
                <a:cs typeface="Times New Roman" pitchFamily="18" charset="0"/>
              </a:rPr>
              <a:t>:</a:t>
            </a:r>
            <a:r>
              <a:rPr lang="en-US" b="1" dirty="0">
                <a:latin typeface="Times New Roman" pitchFamily="18" charset="0"/>
                <a:cs typeface="Times New Roman" pitchFamily="18" charset="0"/>
              </a:rPr>
              <a:t> </a:t>
            </a:r>
            <a:r>
              <a:rPr lang="en-US" sz="2400" dirty="0">
                <a:latin typeface="Times New Roman" pitchFamily="18" charset="0"/>
                <a:cs typeface="Times New Roman" pitchFamily="18" charset="0"/>
              </a:rPr>
              <a:t>3</a:t>
            </a:r>
            <a:endParaRPr lang="en-US" sz="2400" b="1" dirty="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Year</a:t>
            </a: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2018</a:t>
            </a:r>
            <a:endParaRPr lang="en-US" sz="2400" dirty="0">
              <a:latin typeface="Times New Roman" pitchFamily="18" charset="0"/>
              <a:cs typeface="Times New Roman" pitchFamily="18" charset="0"/>
            </a:endParaRPr>
          </a:p>
          <a:p>
            <a:pPr marL="82296" indent="0">
              <a:buNone/>
            </a:pPr>
            <a:r>
              <a:rPr lang="en-IN" dirty="0" smtClean="0">
                <a:latin typeface="Times New Roman" pitchFamily="18" charset="0"/>
                <a:cs typeface="Times New Roman" pitchFamily="18" charset="0"/>
              </a:rPr>
              <a:t>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24666817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RESULTS </a:t>
            </a:r>
            <a:r>
              <a:rPr lang="en-IN" dirty="0" smtClean="0"/>
              <a:t>:-</a:t>
            </a:r>
            <a:endParaRPr lang="en-IN" dirty="0"/>
          </a:p>
        </p:txBody>
      </p:sp>
      <p:sp>
        <p:nvSpPr>
          <p:cNvPr id="3" name="Content Placeholder 2"/>
          <p:cNvSpPr>
            <a:spLocks noGrp="1"/>
          </p:cNvSpPr>
          <p:nvPr>
            <p:ph idx="1"/>
          </p:nvPr>
        </p:nvSpPr>
        <p:spPr/>
        <p:txBody>
          <a:bodyPr>
            <a:normAutofit/>
          </a:bodyPr>
          <a:lstStyle/>
          <a:p>
            <a:pPr algn="just"/>
            <a:r>
              <a:rPr lang="en-GB" sz="2600" dirty="0">
                <a:latin typeface="Times New Roman" pitchFamily="18" charset="0"/>
                <a:cs typeface="Times New Roman" pitchFamily="18" charset="0"/>
              </a:rPr>
              <a:t>Out of the total 110 participants 48 comprised of males and 62 were females in the age group of 12 to 16 years. The present study found that out of 110 students 87.2% (before intervention) and 98.2% (after intervention) had knowledge of disaster management. In another finding 47% participants before and 69% after, the intervention were able to identify the disasters by their characteristic </a:t>
            </a:r>
            <a:r>
              <a:rPr lang="en-GB" sz="2600" dirty="0" smtClean="0">
                <a:latin typeface="Times New Roman" pitchFamily="18" charset="0"/>
                <a:cs typeface="Times New Roman" pitchFamily="18" charset="0"/>
              </a:rPr>
              <a:t>features</a:t>
            </a:r>
            <a:r>
              <a:rPr lang="en-GB" dirty="0" smtClean="0"/>
              <a:t>.</a:t>
            </a:r>
            <a:endParaRPr lang="en-GB" dirty="0"/>
          </a:p>
        </p:txBody>
      </p:sp>
    </p:spTree>
    <p:extLst>
      <p:ext uri="{BB962C8B-B14F-4D97-AF65-F5344CB8AC3E}">
        <p14:creationId xmlns:p14="http://schemas.microsoft.com/office/powerpoint/2010/main" xmlns="" val="1868403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3" name="Content Placeholder 2"/>
          <p:cNvSpPr>
            <a:spLocks noGrp="1"/>
          </p:cNvSpPr>
          <p:nvPr>
            <p:ph idx="1"/>
          </p:nvPr>
        </p:nvSpPr>
        <p:spPr/>
        <p:txBody>
          <a:bodyPr>
            <a:normAutofit/>
          </a:bodyPr>
          <a:lstStyle/>
          <a:p>
            <a:pPr algn="just"/>
            <a:r>
              <a:rPr lang="en-GB" sz="2400" dirty="0"/>
              <a:t>In present study 28% awareness about mechanism of earthquake increased to 90% after intervention. Whereas in study by </a:t>
            </a:r>
            <a:r>
              <a:rPr lang="en-GB" sz="2400" dirty="0" smtClean="0"/>
              <a:t>TulaDhār </a:t>
            </a:r>
            <a:r>
              <a:rPr lang="en-GB" sz="2400" dirty="0"/>
              <a:t>et al 94% students knew about mechanism of earthquake.8 Safety measures to be followed during earthquake were known to 65.6% before and 85.5% after our present study. </a:t>
            </a:r>
            <a:endParaRPr lang="en-IN" sz="2400" dirty="0"/>
          </a:p>
        </p:txBody>
      </p:sp>
    </p:spTree>
    <p:extLst>
      <p:ext uri="{BB962C8B-B14F-4D97-AF65-F5344CB8AC3E}">
        <p14:creationId xmlns:p14="http://schemas.microsoft.com/office/powerpoint/2010/main" xmlns="" val="3371934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CONCLUSION </a:t>
            </a:r>
            <a:r>
              <a:rPr lang="en-IN" dirty="0" smtClean="0"/>
              <a:t>:</a:t>
            </a:r>
            <a:endParaRPr lang="en-IN" dirty="0"/>
          </a:p>
        </p:txBody>
      </p:sp>
      <p:sp>
        <p:nvSpPr>
          <p:cNvPr id="3" name="Content Placeholder 2"/>
          <p:cNvSpPr>
            <a:spLocks noGrp="1"/>
          </p:cNvSpPr>
          <p:nvPr>
            <p:ph idx="1"/>
          </p:nvPr>
        </p:nvSpPr>
        <p:spPr/>
        <p:txBody>
          <a:bodyPr>
            <a:normAutofit/>
          </a:bodyPr>
          <a:lstStyle/>
          <a:p>
            <a:pPr algn="just"/>
            <a:r>
              <a:rPr lang="en-GB" sz="2400" dirty="0">
                <a:latin typeface="Times New Roman" pitchFamily="18" charset="0"/>
                <a:cs typeface="Times New Roman" pitchFamily="18" charset="0"/>
              </a:rPr>
              <a:t>These findings emphasize that the extent of knowledge is not yet satisfactory and there is a severe need of providing knowledge to the school children. They are the strong elements who can disseminate the information to the wider sections of society. They are the social force who can help present and reduce risk of disasters. Disaster management can be compulsorily included in academic curriculum of all the students. Effective, purposeful training and awareness programmes timely conducted. Making the future generation aware in the host promising way to sustain mankind in their era of increased branches, to </a:t>
            </a:r>
            <a:r>
              <a:rPr lang="en-GB" sz="2400" dirty="0" smtClean="0">
                <a:latin typeface="Times New Roman" pitchFamily="18" charset="0"/>
                <a:cs typeface="Times New Roman" pitchFamily="18" charset="0"/>
              </a:rPr>
              <a:t>destructionare.</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953989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Critique of the study-</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01998564"/>
              </p:ext>
            </p:extLst>
          </p:nvPr>
        </p:nvGraphicFramePr>
        <p:xfrm>
          <a:off x="1105124" y="1412776"/>
          <a:ext cx="8028384" cy="5029200"/>
        </p:xfrm>
        <a:graphic>
          <a:graphicData uri="http://schemas.openxmlformats.org/drawingml/2006/table">
            <a:tbl>
              <a:tblPr firstRow="1" bandRow="1">
                <a:tableStyleId>{5C22544A-7EE6-4342-B048-85BDC9FD1C3A}</a:tableStyleId>
              </a:tblPr>
              <a:tblGrid>
                <a:gridCol w="2676128"/>
                <a:gridCol w="2676128"/>
                <a:gridCol w="2676128"/>
              </a:tblGrid>
              <a:tr h="4652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ln>
                            <a:solidFill>
                              <a:schemeClr val="tx1"/>
                            </a:solidFill>
                          </a:ln>
                          <a:latin typeface="Times New Roman" pitchFamily="18" charset="0"/>
                          <a:cs typeface="Times New Roman" pitchFamily="18" charset="0"/>
                        </a:rPr>
                        <a:t>Title</a:t>
                      </a:r>
                    </a:p>
                    <a:p>
                      <a:endParaRPr lang="en-IN"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Negative</a:t>
                      </a:r>
                      <a:r>
                        <a:rPr lang="en-US" sz="1800" baseline="0" dirty="0" smtClean="0"/>
                        <a:t> points </a:t>
                      </a:r>
                      <a:endParaRPr lang="en-US" sz="1800" dirty="0" smtClean="0"/>
                    </a:p>
                    <a:p>
                      <a:endParaRPr lang="en-IN" dirty="0"/>
                    </a:p>
                  </a:txBody>
                  <a:tcP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Positive points</a:t>
                      </a:r>
                    </a:p>
                    <a:p>
                      <a:endParaRPr lang="en-IN" dirty="0"/>
                    </a:p>
                  </a:txBody>
                  <a:tcPr/>
                </a:tc>
              </a:tr>
              <a:tr h="5821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Title</a:t>
                      </a:r>
                      <a:r>
                        <a:rPr lang="en-US" baseline="0" dirty="0" smtClean="0">
                          <a:latin typeface="Times New Roman" pitchFamily="18" charset="0"/>
                          <a:cs typeface="Times New Roman" pitchFamily="18" charset="0"/>
                        </a:rPr>
                        <a:t> of the study</a:t>
                      </a:r>
                      <a:endParaRPr lang="en-US" dirty="0" smtClean="0">
                        <a:latin typeface="Times New Roman" pitchFamily="18" charset="0"/>
                        <a:cs typeface="Times New Roman" pitchFamily="18" charset="0"/>
                      </a:endParaRPr>
                    </a:p>
                    <a:p>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Title of the study</a:t>
                      </a:r>
                      <a:r>
                        <a:rPr lang="en-US" baseline="0" dirty="0" smtClean="0"/>
                        <a:t> was written clearly.</a:t>
                      </a:r>
                      <a:endParaRPr lang="en-US" dirty="0" smtClean="0"/>
                    </a:p>
                    <a:p>
                      <a:endParaRPr lang="en-IN" dirty="0"/>
                    </a:p>
                  </a:txBody>
                  <a:tcPr/>
                </a:tc>
              </a:tr>
              <a:tr h="9313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Abstract</a:t>
                      </a:r>
                    </a:p>
                    <a:p>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abstract research purpose,</a:t>
                      </a:r>
                      <a:r>
                        <a:rPr lang="en-US" baseline="0" dirty="0" smtClean="0"/>
                        <a:t> design, approach, methodology and findings </a:t>
                      </a:r>
                      <a:r>
                        <a:rPr lang="en-US" dirty="0" smtClean="0"/>
                        <a:t>was mentioned</a:t>
                      </a:r>
                      <a:r>
                        <a:rPr lang="en-US" baseline="0" dirty="0" smtClean="0"/>
                        <a:t> properly.</a:t>
                      </a:r>
                      <a:endParaRPr lang="en-US" dirty="0" smtClean="0"/>
                    </a:p>
                    <a:p>
                      <a:endParaRPr lang="en-IN" dirty="0"/>
                    </a:p>
                  </a:txBody>
                  <a:tcPr/>
                </a:tc>
              </a:tr>
              <a:tr h="12806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Background of the study</a:t>
                      </a:r>
                    </a:p>
                    <a:p>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article</a:t>
                      </a:r>
                      <a:r>
                        <a:rPr lang="en-US" baseline="0" dirty="0" smtClean="0"/>
                        <a:t> background of the study was written in well manner. In which review of area, current information of topic was explained.</a:t>
                      </a:r>
                      <a:endParaRPr lang="en-US" dirty="0" smtClean="0"/>
                    </a:p>
                    <a:p>
                      <a:endParaRPr lang="en-IN" dirty="0"/>
                    </a:p>
                  </a:txBody>
                  <a:tcPr/>
                </a:tc>
              </a:tr>
            </a:tbl>
          </a:graphicData>
        </a:graphic>
      </p:graphicFrame>
    </p:spTree>
    <p:extLst>
      <p:ext uri="{BB962C8B-B14F-4D97-AF65-F5344CB8AC3E}">
        <p14:creationId xmlns:p14="http://schemas.microsoft.com/office/powerpoint/2010/main" xmlns="" val="516910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Critique of the study-</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048190463"/>
              </p:ext>
            </p:extLst>
          </p:nvPr>
        </p:nvGraphicFramePr>
        <p:xfrm>
          <a:off x="1435100" y="1447800"/>
          <a:ext cx="7499349" cy="5306163"/>
        </p:xfrm>
        <a:graphic>
          <a:graphicData uri="http://schemas.openxmlformats.org/drawingml/2006/table">
            <a:tbl>
              <a:tblPr firstRow="1" bandRow="1">
                <a:tableStyleId>{5C22544A-7EE6-4342-B048-85BDC9FD1C3A}</a:tableStyleId>
              </a:tblPr>
              <a:tblGrid>
                <a:gridCol w="2499783"/>
                <a:gridCol w="2499783"/>
                <a:gridCol w="2499783"/>
              </a:tblGrid>
              <a:tr h="757064">
                <a:tc>
                  <a:txBody>
                    <a:bodyPr/>
                    <a:lstStyle/>
                    <a:p>
                      <a:r>
                        <a:rPr lang="en-IN" dirty="0" smtClean="0"/>
                        <a:t>Sr no.</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Negative points</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Positive points</a:t>
                      </a:r>
                    </a:p>
                    <a:p>
                      <a:endParaRPr lang="en-IN" dirty="0"/>
                    </a:p>
                  </a:txBody>
                  <a:tcPr/>
                </a:tc>
              </a:tr>
              <a:tr h="10743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Introduction </a:t>
                      </a:r>
                    </a:p>
                    <a:p>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Introduction of study was  mentioned in</a:t>
                      </a:r>
                      <a:r>
                        <a:rPr lang="en-US" baseline="0" dirty="0" smtClean="0"/>
                        <a:t> the article.</a:t>
                      </a:r>
                      <a:endParaRPr lang="en-US" dirty="0" smtClean="0"/>
                    </a:p>
                    <a:p>
                      <a:endParaRPr lang="en-IN" dirty="0"/>
                    </a:p>
                  </a:txBody>
                  <a:tcPr/>
                </a:tc>
              </a:tr>
              <a:tr h="1074379">
                <a:tc>
                  <a:txBody>
                    <a:bodyPr/>
                    <a:lstStyle/>
                    <a:p>
                      <a:r>
                        <a:rPr lang="en-IN" dirty="0" smtClean="0"/>
                        <a:t>Objective</a:t>
                      </a:r>
                      <a:endParaRPr lang="en-IN" dirty="0"/>
                    </a:p>
                  </a:txBody>
                  <a:tcPr/>
                </a:tc>
                <a:tc>
                  <a:txBody>
                    <a:bodyPr/>
                    <a:lstStyle/>
                    <a:p>
                      <a:endParaRPr lang="en-IN"/>
                    </a:p>
                  </a:txBody>
                  <a:tcPr/>
                </a:tc>
                <a:tc>
                  <a:txBody>
                    <a:bodyPr/>
                    <a:lstStyle/>
                    <a:p>
                      <a:r>
                        <a:rPr lang="en-IN" dirty="0" smtClean="0"/>
                        <a:t>Objective</a:t>
                      </a:r>
                      <a:r>
                        <a:rPr lang="en-IN" baseline="0" dirty="0" smtClean="0"/>
                        <a:t> of the study was mentioned properly.</a:t>
                      </a:r>
                      <a:endParaRPr lang="en-IN" dirty="0"/>
                    </a:p>
                  </a:txBody>
                  <a:tcPr/>
                </a:tc>
              </a:tr>
              <a:tr h="1074379">
                <a:tc>
                  <a:txBody>
                    <a:bodyPr/>
                    <a:lstStyle/>
                    <a:p>
                      <a:r>
                        <a:rPr lang="en-IN" dirty="0" smtClean="0"/>
                        <a:t>Methodology</a:t>
                      </a:r>
                      <a:endParaRPr lang="en-IN" dirty="0"/>
                    </a:p>
                  </a:txBody>
                  <a:tcPr/>
                </a:tc>
                <a:tc>
                  <a:txBody>
                    <a:bodyPr/>
                    <a:lstStyle/>
                    <a:p>
                      <a:r>
                        <a:rPr lang="en-IN" dirty="0" smtClean="0"/>
                        <a:t>Hypothesis was not mentioned</a:t>
                      </a:r>
                      <a:r>
                        <a:rPr lang="en-IN" baseline="0" dirty="0" smtClean="0"/>
                        <a:t> in </a:t>
                      </a:r>
                      <a:r>
                        <a:rPr lang="en-IN" baseline="0" smtClean="0"/>
                        <a:t>the study.</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Research approach,</a:t>
                      </a:r>
                      <a:r>
                        <a:rPr lang="en-US" baseline="0" dirty="0" smtClean="0"/>
                        <a:t> design,  sample, setting, population, sample size was explained in the study. Inclusion exclusion criteria was mentioned in the study</a:t>
                      </a:r>
                      <a:endParaRPr lang="en-US" dirty="0" smtClean="0"/>
                    </a:p>
                    <a:p>
                      <a:endParaRPr lang="en-IN" dirty="0"/>
                    </a:p>
                  </a:txBody>
                  <a:tcPr/>
                </a:tc>
              </a:tr>
            </a:tbl>
          </a:graphicData>
        </a:graphic>
      </p:graphicFrame>
    </p:spTree>
    <p:extLst>
      <p:ext uri="{BB962C8B-B14F-4D97-AF65-F5344CB8AC3E}">
        <p14:creationId xmlns:p14="http://schemas.microsoft.com/office/powerpoint/2010/main" xmlns="" val="2791753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683216427"/>
              </p:ext>
            </p:extLst>
          </p:nvPr>
        </p:nvGraphicFramePr>
        <p:xfrm>
          <a:off x="1435100" y="1447800"/>
          <a:ext cx="7499349" cy="5778702"/>
        </p:xfrm>
        <a:graphic>
          <a:graphicData uri="http://schemas.openxmlformats.org/drawingml/2006/table">
            <a:tbl>
              <a:tblPr firstRow="1" bandRow="1">
                <a:tableStyleId>{5C22544A-7EE6-4342-B048-85BDC9FD1C3A}</a:tableStyleId>
              </a:tblPr>
              <a:tblGrid>
                <a:gridCol w="2499783"/>
                <a:gridCol w="2499783"/>
                <a:gridCol w="2499783"/>
              </a:tblGrid>
              <a:tr h="981354">
                <a:tc>
                  <a:txBody>
                    <a:bodyPr/>
                    <a:lstStyle/>
                    <a:p>
                      <a:r>
                        <a:rPr lang="en-IN" dirty="0" smtClean="0"/>
                        <a:t>Sr</a:t>
                      </a:r>
                      <a:r>
                        <a:rPr lang="en-IN" baseline="0" dirty="0" smtClean="0"/>
                        <a:t> no.</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Negative</a:t>
                      </a:r>
                      <a:r>
                        <a:rPr lang="en-US" sz="1800" baseline="0" dirty="0" smtClean="0"/>
                        <a:t> points </a:t>
                      </a:r>
                      <a:endParaRPr lang="en-US" sz="1800" dirty="0" smtClean="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Positive points</a:t>
                      </a:r>
                    </a:p>
                    <a:p>
                      <a:endParaRPr lang="en-IN" dirty="0"/>
                    </a:p>
                  </a:txBody>
                  <a:tcPr/>
                </a:tc>
              </a:tr>
              <a:tr h="981354">
                <a:tc>
                  <a:txBody>
                    <a:bodyPr/>
                    <a:lstStyle/>
                    <a:p>
                      <a:r>
                        <a:rPr lang="en-IN" dirty="0" smtClean="0"/>
                        <a:t>Result</a:t>
                      </a:r>
                      <a:endParaRPr lang="en-IN" dirty="0"/>
                    </a:p>
                  </a:txBody>
                  <a:tcPr/>
                </a:tc>
                <a:tc>
                  <a:txBody>
                    <a:bodyPr/>
                    <a:lstStyle/>
                    <a:p>
                      <a:r>
                        <a:rPr lang="en-IN" dirty="0" smtClean="0"/>
                        <a:t>Tools for social demographic variables</a:t>
                      </a:r>
                      <a:r>
                        <a:rPr lang="en-IN" baseline="0" dirty="0" smtClean="0"/>
                        <a:t> was not mentioned. In table no.1 frequency was mentioned by N which should be written as frequency only.</a:t>
                      </a:r>
                    </a:p>
                    <a:p>
                      <a:r>
                        <a:rPr lang="en-IN" baseline="0" dirty="0" smtClean="0"/>
                        <a:t>Serial number was also not mentioned in table 1. </a:t>
                      </a:r>
                      <a:endParaRPr lang="en-IN" dirty="0"/>
                    </a:p>
                  </a:txBody>
                  <a:tcPr/>
                </a:tc>
                <a:tc>
                  <a:txBody>
                    <a:bodyPr/>
                    <a:lstStyle/>
                    <a:p>
                      <a:endParaRPr lang="en-IN" dirty="0"/>
                    </a:p>
                  </a:txBody>
                  <a:tcPr/>
                </a:tc>
              </a:tr>
              <a:tr h="981354">
                <a:tc>
                  <a:txBody>
                    <a:bodyPr/>
                    <a:lstStyle/>
                    <a:p>
                      <a:endParaRPr lang="en-IN" dirty="0"/>
                    </a:p>
                  </a:txBody>
                  <a:tcPr/>
                </a:tc>
                <a:tc>
                  <a:txBody>
                    <a:bodyPr/>
                    <a:lstStyle/>
                    <a:p>
                      <a:endParaRPr lang="en-IN" dirty="0"/>
                    </a:p>
                  </a:txBody>
                  <a:tcPr/>
                </a:tc>
                <a:tc>
                  <a:txBody>
                    <a:bodyPr/>
                    <a:lstStyle/>
                    <a:p>
                      <a:endParaRPr lang="en-IN" dirty="0"/>
                    </a:p>
                  </a:txBody>
                  <a:tcPr/>
                </a:tc>
              </a:tr>
              <a:tr h="981354">
                <a:tc>
                  <a:txBody>
                    <a:bodyPr/>
                    <a:lstStyle/>
                    <a:p>
                      <a:endParaRPr lang="en-IN" dirty="0"/>
                    </a:p>
                  </a:txBody>
                  <a:tcPr/>
                </a:tc>
                <a:tc>
                  <a:txBody>
                    <a:bodyPr/>
                    <a:lstStyle/>
                    <a:p>
                      <a:endParaRPr lang="en-IN" dirty="0"/>
                    </a:p>
                  </a:txBody>
                  <a:tcPr/>
                </a:tc>
                <a:tc>
                  <a:txBody>
                    <a:bodyPr/>
                    <a:lstStyle/>
                    <a:p>
                      <a:endParaRPr lang="en-IN" dirty="0"/>
                    </a:p>
                  </a:txBody>
                  <a:tcPr/>
                </a:tc>
              </a:tr>
            </a:tbl>
          </a:graphicData>
        </a:graphic>
      </p:graphicFrame>
    </p:spTree>
    <p:extLst>
      <p:ext uri="{BB962C8B-B14F-4D97-AF65-F5344CB8AC3E}">
        <p14:creationId xmlns:p14="http://schemas.microsoft.com/office/powerpoint/2010/main" xmlns="" val="764107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REFERENCES </a:t>
            </a:r>
            <a:r>
              <a:rPr lang="en-IN" dirty="0" smtClean="0"/>
              <a:t>:</a:t>
            </a:r>
            <a:endParaRPr lang="en-IN" dirty="0"/>
          </a:p>
        </p:txBody>
      </p:sp>
      <p:sp>
        <p:nvSpPr>
          <p:cNvPr id="3" name="Content Placeholder 2"/>
          <p:cNvSpPr>
            <a:spLocks noGrp="1"/>
          </p:cNvSpPr>
          <p:nvPr>
            <p:ph idx="1"/>
          </p:nvPr>
        </p:nvSpPr>
        <p:spPr/>
        <p:txBody>
          <a:bodyPr>
            <a:normAutofit lnSpcReduction="10000"/>
          </a:bodyPr>
          <a:lstStyle/>
          <a:p>
            <a:r>
              <a:rPr lang="en-GB" dirty="0"/>
              <a:t>1</a:t>
            </a:r>
            <a:r>
              <a:rPr lang="en-GB" sz="2400" dirty="0">
                <a:latin typeface="Times New Roman" pitchFamily="18" charset="0"/>
                <a:cs typeface="Times New Roman" pitchFamily="18" charset="0"/>
              </a:rPr>
              <a:t>. Definition available at: https://www.oxfordlearners dictionaries.com. Accessed on 4 January 2018</a:t>
            </a:r>
            <a:r>
              <a:rPr lang="en-GB" sz="2400" dirty="0" smtClean="0">
                <a:latin typeface="Times New Roman" pitchFamily="18" charset="0"/>
                <a:cs typeface="Times New Roman" pitchFamily="18" charset="0"/>
              </a:rPr>
              <a:t>.</a:t>
            </a:r>
          </a:p>
          <a:p>
            <a:pPr algn="just"/>
            <a:r>
              <a:rPr lang="en-GB"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2. Report of Centre for Research on the Epidemiology of Disaster CRED. Available at www.cred.be/. Accessed on 4 January 2018</a:t>
            </a:r>
            <a:r>
              <a:rPr lang="en-GB" sz="2400" dirty="0" smtClean="0">
                <a:latin typeface="Times New Roman" pitchFamily="18" charset="0"/>
                <a:cs typeface="Times New Roman" pitchFamily="18" charset="0"/>
              </a:rPr>
              <a:t>.</a:t>
            </a:r>
          </a:p>
          <a:p>
            <a:pPr algn="just"/>
            <a:r>
              <a:rPr lang="en-GB"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3. Park K. Park’s Textbook of Preventive and social medicine 21st edition, M/S Banarasidas Bhanot publishers, Jabalpur; 2011: 736-740. </a:t>
            </a:r>
          </a:p>
          <a:p>
            <a:r>
              <a:rPr lang="en-GB" sz="2400" dirty="0" smtClean="0">
                <a:latin typeface="Times New Roman" pitchFamily="18" charset="0"/>
                <a:cs typeface="Times New Roman" pitchFamily="18" charset="0"/>
              </a:rPr>
              <a:t>4</a:t>
            </a:r>
            <a:r>
              <a:rPr lang="en-GB" sz="2400" dirty="0">
                <a:latin typeface="Times New Roman" pitchFamily="18" charset="0"/>
                <a:cs typeface="Times New Roman" pitchFamily="18" charset="0"/>
              </a:rPr>
              <a:t>. Report of United Nations office for disaster risk reduction UNISDR. Available at </a:t>
            </a:r>
            <a:r>
              <a:rPr lang="en-GB" sz="2400" dirty="0">
                <a:latin typeface="Times New Roman" pitchFamily="18" charset="0"/>
                <a:cs typeface="Times New Roman" pitchFamily="18" charset="0"/>
                <a:hlinkClick r:id="rId2"/>
              </a:rPr>
              <a:t>https://www.unisdr.org</a:t>
            </a:r>
            <a:r>
              <a:rPr lang="en-GB" sz="2400" dirty="0" smtClean="0">
                <a:latin typeface="Times New Roman" pitchFamily="18" charset="0"/>
                <a:cs typeface="Times New Roman" pitchFamily="18" charset="0"/>
              </a:rPr>
              <a:t>.</a:t>
            </a:r>
          </a:p>
          <a:p>
            <a:r>
              <a:rPr lang="en-GB"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5. Report Available at: http//earthquake.usgs.gov/ hazards. Accessed on 4 January 2018. </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137860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Autofit/>
          </a:bodyPr>
          <a:lstStyle/>
          <a:p>
            <a:r>
              <a:rPr lang="en-IN" sz="2400" dirty="0" smtClean="0">
                <a:latin typeface="Times New Roman" pitchFamily="18" charset="0"/>
                <a:cs typeface="Times New Roman" pitchFamily="18" charset="0"/>
              </a:rPr>
              <a:t>6.Ray </a:t>
            </a:r>
            <a:r>
              <a:rPr lang="en-IN" sz="2400" dirty="0">
                <a:latin typeface="Times New Roman" pitchFamily="18" charset="0"/>
                <a:cs typeface="Times New Roman" pitchFamily="18" charset="0"/>
              </a:rPr>
              <a:t>S. Disaster Management,1st </a:t>
            </a:r>
            <a:r>
              <a:rPr lang="en-IN" sz="2400" dirty="0" smtClean="0">
                <a:latin typeface="Times New Roman" pitchFamily="18" charset="0"/>
                <a:cs typeface="Times New Roman" pitchFamily="18" charset="0"/>
              </a:rPr>
              <a:t>edition, New </a:t>
            </a:r>
            <a:r>
              <a:rPr lang="en-IN" sz="2400" dirty="0">
                <a:latin typeface="Times New Roman" pitchFamily="18" charset="0"/>
                <a:cs typeface="Times New Roman" pitchFamily="18" charset="0"/>
              </a:rPr>
              <a:t>Delhi: CBS Publishers and distributors pvt ltd: 2012. </a:t>
            </a: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7</a:t>
            </a:r>
            <a:r>
              <a:rPr lang="en-IN" sz="2400" dirty="0">
                <a:latin typeface="Times New Roman" pitchFamily="18" charset="0"/>
                <a:cs typeface="Times New Roman" pitchFamily="18" charset="0"/>
              </a:rPr>
              <a:t>. Rajesh G, Chhabra KG, Shetty PJ, Prasad KV, Javali SB. A survey on disaster management among postgraduate students in a private dental institution in India. Am J Disaster Med. 2011;6(5):309-18. </a:t>
            </a: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8</a:t>
            </a:r>
            <a:r>
              <a:rPr lang="en-IN" sz="2400" dirty="0">
                <a:latin typeface="Times New Roman" pitchFamily="18" charset="0"/>
                <a:cs typeface="Times New Roman" pitchFamily="18" charset="0"/>
              </a:rPr>
              <a:t>. Tuladhar G, Yatabe R, Dahal RK, Bhandary NP. Knowledge of disaster risk reduction among school students in Nepal, Geomatics, Natural Hazards and Risk. 2014;5:190-207.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9</a:t>
            </a:r>
            <a:r>
              <a:rPr lang="en-IN" sz="2400" dirty="0">
                <a:latin typeface="Times New Roman" pitchFamily="18" charset="0"/>
                <a:cs typeface="Times New Roman" pitchFamily="18" charset="0"/>
              </a:rPr>
              <a:t>. Joshi S. Knowledge and practices of school teacher regarding disaster management. Int J Health System Disaster Management.2014;2:98-102</a:t>
            </a:r>
          </a:p>
        </p:txBody>
      </p:sp>
    </p:spTree>
    <p:extLst>
      <p:ext uri="{BB962C8B-B14F-4D97-AF65-F5344CB8AC3E}">
        <p14:creationId xmlns:p14="http://schemas.microsoft.com/office/powerpoint/2010/main" xmlns="" val="3052325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normAutofit/>
          </a:bodyPr>
          <a:lstStyle/>
          <a:p>
            <a:pPr marL="82296" indent="0">
              <a:buNone/>
            </a:pPr>
            <a:r>
              <a:rPr lang="en-GB" sz="2400" dirty="0" smtClean="0">
                <a:latin typeface="Times New Roman" pitchFamily="18" charset="0"/>
                <a:cs typeface="Times New Roman" pitchFamily="18" charset="0"/>
              </a:rPr>
              <a:t>“Disaster</a:t>
            </a:r>
            <a:r>
              <a:rPr lang="en-GB" sz="2400" dirty="0">
                <a:latin typeface="Times New Roman" pitchFamily="18" charset="0"/>
                <a:cs typeface="Times New Roman" pitchFamily="18" charset="0"/>
              </a:rPr>
              <a:t>, by Oxford dictionary's simple definition is an unexpected event, that kills a lot of people or causes huge </a:t>
            </a:r>
            <a:r>
              <a:rPr lang="en-GB" sz="2400" dirty="0" smtClean="0">
                <a:latin typeface="Times New Roman" pitchFamily="18" charset="0"/>
                <a:cs typeface="Times New Roman" pitchFamily="18" charset="0"/>
              </a:rPr>
              <a:t>damage.</a:t>
            </a:r>
          </a:p>
          <a:p>
            <a:pPr marL="82296" indent="0">
              <a:buNone/>
            </a:pPr>
            <a:endParaRPr lang="en-GB" sz="2400" dirty="0" smtClean="0">
              <a:latin typeface="Times New Roman" pitchFamily="18" charset="0"/>
              <a:cs typeface="Times New Roman" pitchFamily="18" charset="0"/>
            </a:endParaRPr>
          </a:p>
          <a:p>
            <a:pPr marL="82296" indent="0" algn="just">
              <a:buNone/>
            </a:pPr>
            <a:r>
              <a:rPr lang="en-GB"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The Centre for Research on the Epidemiology of Disaster (CRED) in Brussels, Belgium has come up with a modified definition i.e., "A disaster is a situation or event which overwhelms local capacity, necessitating a request to a national or international level of external assistance".</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524574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GB" sz="2400">
                <a:latin typeface="Times New Roman" pitchFamily="18" charset="0"/>
                <a:cs typeface="Times New Roman" pitchFamily="18" charset="0"/>
              </a:rPr>
              <a:t> </a:t>
            </a:r>
            <a:r>
              <a:rPr lang="en-GB" sz="2400" smtClean="0">
                <a:latin typeface="Times New Roman" pitchFamily="18" charset="0"/>
                <a:cs typeface="Times New Roman" pitchFamily="18" charset="0"/>
              </a:rPr>
              <a:t> Apart from </a:t>
            </a:r>
            <a:r>
              <a:rPr lang="en-GB" sz="2400" dirty="0">
                <a:latin typeface="Times New Roman" pitchFamily="18" charset="0"/>
                <a:cs typeface="Times New Roman" pitchFamily="18" charset="0"/>
              </a:rPr>
              <a:t>causing deaths and severe ill health, disasters also lead to large scale displacement, injuries, epidemics and substantial economic losses to the communities. Therefore there is always a need to develop a multifaceted approach involving all stakeholders from different disciplines and sectors of the society for which the foremost measure is to have a well informed and aware citizens and school is the best place of learning of such kind. </a:t>
            </a:r>
          </a:p>
          <a:p>
            <a:pPr marL="82296" indent="0">
              <a:buNone/>
            </a:pPr>
            <a:endParaRPr lang="en-IN" dirty="0"/>
          </a:p>
        </p:txBody>
      </p:sp>
    </p:spTree>
    <p:extLst>
      <p:ext uri="{BB962C8B-B14F-4D97-AF65-F5344CB8AC3E}">
        <p14:creationId xmlns:p14="http://schemas.microsoft.com/office/powerpoint/2010/main" xmlns="" val="1245669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Objectives of the study</a:t>
            </a:r>
            <a:r>
              <a:rPr lang="en-US" dirty="0"/>
              <a:t>:</a:t>
            </a:r>
            <a:endParaRPr lang="en-IN" dirty="0"/>
          </a:p>
        </p:txBody>
      </p:sp>
      <p:sp>
        <p:nvSpPr>
          <p:cNvPr id="3" name="Content Placeholder 2"/>
          <p:cNvSpPr>
            <a:spLocks noGrp="1"/>
          </p:cNvSpPr>
          <p:nvPr>
            <p:ph idx="1"/>
          </p:nvPr>
        </p:nvSpPr>
        <p:spPr/>
        <p:txBody>
          <a:bodyPr/>
          <a:lstStyle/>
          <a:p>
            <a:pPr marL="82296" indent="0" algn="just">
              <a:buNone/>
            </a:pPr>
            <a:r>
              <a:rPr lang="en-IN" sz="2400" dirty="0" smtClean="0">
                <a:latin typeface="Times New Roman" pitchFamily="18" charset="0"/>
                <a:cs typeface="Times New Roman" pitchFamily="18" charset="0"/>
              </a:rPr>
              <a:t>To assess </a:t>
            </a:r>
            <a:r>
              <a:rPr lang="en-IN" sz="2400" dirty="0">
                <a:latin typeface="Times New Roman" pitchFamily="18" charset="0"/>
                <a:cs typeface="Times New Roman" pitchFamily="18" charset="0"/>
              </a:rPr>
              <a:t>the extent of awareness about disaster and their management among school going children before and after an educational </a:t>
            </a:r>
            <a:r>
              <a:rPr lang="en-IN" sz="2400" dirty="0" smtClean="0">
                <a:latin typeface="Times New Roman" pitchFamily="18" charset="0"/>
                <a:cs typeface="Times New Roman" pitchFamily="18" charset="0"/>
              </a:rPr>
              <a:t>or and their management</a:t>
            </a:r>
            <a:r>
              <a:rPr lang="en-IN" dirty="0" smtClean="0"/>
              <a:t>.</a:t>
            </a:r>
            <a:endParaRPr lang="en-IN" dirty="0"/>
          </a:p>
        </p:txBody>
      </p:sp>
    </p:spTree>
    <p:extLst>
      <p:ext uri="{BB962C8B-B14F-4D97-AF65-F5344CB8AC3E}">
        <p14:creationId xmlns:p14="http://schemas.microsoft.com/office/powerpoint/2010/main" xmlns="" val="570888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RESEARCH </a:t>
            </a:r>
            <a:r>
              <a:rPr lang="en-US" dirty="0" smtClean="0">
                <a:latin typeface="Times New Roman" pitchFamily="18" charset="0"/>
                <a:cs typeface="Times New Roman" pitchFamily="18" charset="0"/>
              </a:rPr>
              <a:t>METHODOLOGY:</a:t>
            </a:r>
            <a:endParaRPr lang="en-IN" dirty="0"/>
          </a:p>
        </p:txBody>
      </p:sp>
      <p:sp>
        <p:nvSpPr>
          <p:cNvPr id="3" name="Content Placeholder 2"/>
          <p:cNvSpPr>
            <a:spLocks noGrp="1"/>
          </p:cNvSpPr>
          <p:nvPr>
            <p:ph idx="1"/>
          </p:nvPr>
        </p:nvSpPr>
        <p:spPr/>
        <p:txBody>
          <a:bodyPr>
            <a:normAutofit/>
          </a:bodyPr>
          <a:lstStyle/>
          <a:p>
            <a:r>
              <a:rPr lang="en-US" sz="2400" b="1" u="sng" dirty="0">
                <a:latin typeface="Times New Roman" pitchFamily="18" charset="0"/>
                <a:cs typeface="Times New Roman" pitchFamily="18" charset="0"/>
              </a:rPr>
              <a:t>Research </a:t>
            </a:r>
            <a:r>
              <a:rPr lang="en-US" sz="2400" b="1" u="sng" dirty="0" smtClean="0">
                <a:latin typeface="Times New Roman" pitchFamily="18" charset="0"/>
                <a:cs typeface="Times New Roman" pitchFamily="18" charset="0"/>
              </a:rPr>
              <a:t>Approach</a:t>
            </a:r>
            <a:r>
              <a:rPr lang="en-US" sz="2400" dirty="0" smtClean="0">
                <a:latin typeface="Times New Roman" pitchFamily="18" charset="0"/>
                <a:cs typeface="Times New Roman" pitchFamily="18" charset="0"/>
              </a:rPr>
              <a:t>: Quantitative approach</a:t>
            </a:r>
          </a:p>
          <a:p>
            <a:endParaRPr lang="en-US" sz="2400" dirty="0" smtClean="0">
              <a:latin typeface="Times New Roman" pitchFamily="18" charset="0"/>
              <a:cs typeface="Times New Roman" pitchFamily="18" charset="0"/>
            </a:endParaRPr>
          </a:p>
          <a:p>
            <a:r>
              <a:rPr lang="en-US" sz="2400" b="1" u="sng" dirty="0">
                <a:latin typeface="Times New Roman" pitchFamily="18" charset="0"/>
                <a:cs typeface="Times New Roman" pitchFamily="18" charset="0"/>
              </a:rPr>
              <a:t>Research </a:t>
            </a:r>
            <a:r>
              <a:rPr lang="en-US" sz="2400" b="1" u="sng" dirty="0" smtClean="0">
                <a:latin typeface="Times New Roman" pitchFamily="18" charset="0"/>
                <a:cs typeface="Times New Roman" pitchFamily="18" charset="0"/>
              </a:rPr>
              <a:t>Design: </a:t>
            </a:r>
            <a:r>
              <a:rPr lang="en-US" sz="2400" dirty="0" smtClean="0">
                <a:latin typeface="Times New Roman" pitchFamily="18" charset="0"/>
                <a:cs typeface="Times New Roman" pitchFamily="18" charset="0"/>
              </a:rPr>
              <a:t>Exploratory research design</a:t>
            </a:r>
          </a:p>
          <a:p>
            <a:endParaRPr lang="en-US" sz="2400" dirty="0" smtClean="0">
              <a:latin typeface="Times New Roman" pitchFamily="18" charset="0"/>
              <a:cs typeface="Times New Roman" pitchFamily="18" charset="0"/>
            </a:endParaRPr>
          </a:p>
          <a:p>
            <a:r>
              <a:rPr lang="en-US" sz="2400" b="1" u="sng" dirty="0">
                <a:latin typeface="Times New Roman" pitchFamily="18" charset="0"/>
                <a:cs typeface="Times New Roman" pitchFamily="18" charset="0"/>
              </a:rPr>
              <a:t>Study Setting :</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Kendriya Vidhyalaya,Gwalior</a:t>
            </a:r>
          </a:p>
          <a:p>
            <a:pPr marL="82296" indent="0">
              <a:buNone/>
            </a:pPr>
            <a:endParaRPr lang="en-US" sz="2400" dirty="0" smtClean="0">
              <a:latin typeface="Times New Roman" pitchFamily="18" charset="0"/>
              <a:cs typeface="Times New Roman" pitchFamily="18" charset="0"/>
            </a:endParaRPr>
          </a:p>
          <a:p>
            <a:r>
              <a:rPr lang="en-US" sz="2400" b="1" u="sng" dirty="0">
                <a:latin typeface="Times New Roman" pitchFamily="18" charset="0"/>
                <a:cs typeface="Times New Roman" pitchFamily="18" charset="0"/>
              </a:rPr>
              <a:t>Population: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School students( 12 to 16 years)</a:t>
            </a:r>
          </a:p>
          <a:p>
            <a:pPr marL="82296" indent="0" algn="just">
              <a:buNone/>
            </a:pPr>
            <a:endParaRPr lang="en-US" sz="2400" dirty="0">
              <a:latin typeface="Times New Roman" pitchFamily="18" charset="0"/>
              <a:cs typeface="Times New Roman" pitchFamily="18" charset="0"/>
            </a:endParaRPr>
          </a:p>
          <a:p>
            <a:endParaRPr lang="en-US" sz="2400" b="1" u="sng"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58967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RESEARCH </a:t>
            </a:r>
            <a:r>
              <a:rPr lang="en-US" dirty="0" smtClean="0">
                <a:latin typeface="Times New Roman" pitchFamily="18" charset="0"/>
                <a:cs typeface="Times New Roman" pitchFamily="18" charset="0"/>
              </a:rPr>
              <a:t>METHODOLOGY:</a:t>
            </a:r>
            <a:endParaRPr lang="en-IN" dirty="0"/>
          </a:p>
        </p:txBody>
      </p:sp>
      <p:sp>
        <p:nvSpPr>
          <p:cNvPr id="3" name="Content Placeholder 2"/>
          <p:cNvSpPr>
            <a:spLocks noGrp="1"/>
          </p:cNvSpPr>
          <p:nvPr>
            <p:ph idx="1"/>
          </p:nvPr>
        </p:nvSpPr>
        <p:spPr/>
        <p:txBody>
          <a:bodyPr>
            <a:normAutofit/>
          </a:bodyPr>
          <a:lstStyle/>
          <a:p>
            <a:r>
              <a:rPr lang="en-US" sz="2400" b="1" u="sng" dirty="0">
                <a:latin typeface="Times New Roman" pitchFamily="18" charset="0"/>
                <a:cs typeface="Times New Roman" pitchFamily="18" charset="0"/>
              </a:rPr>
              <a:t>Sample Size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110 school students</a:t>
            </a: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pPr algn="just"/>
            <a:r>
              <a:rPr lang="en-US" sz="2400" b="1" u="sng" dirty="0">
                <a:latin typeface="Times New Roman" pitchFamily="18" charset="0"/>
                <a:cs typeface="Times New Roman" pitchFamily="18" charset="0"/>
              </a:rPr>
              <a:t>Sampling Technique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Non- probability (purposive sampling technique).</a:t>
            </a:r>
          </a:p>
          <a:p>
            <a:pPr marL="82296" indent="0">
              <a:buNone/>
            </a:pPr>
            <a:endParaRPr lang="en-US" sz="2400" dirty="0"/>
          </a:p>
          <a:p>
            <a:endParaRPr lang="en-US" sz="2400" dirty="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120345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Inclusion criteria: </a:t>
            </a:r>
            <a:endParaRPr lang="en-IN" dirty="0"/>
          </a:p>
        </p:txBody>
      </p:sp>
      <p:sp>
        <p:nvSpPr>
          <p:cNvPr id="3" name="Content Placeholder 2"/>
          <p:cNvSpPr>
            <a:spLocks noGrp="1"/>
          </p:cNvSpPr>
          <p:nvPr>
            <p:ph idx="1"/>
          </p:nvPr>
        </p:nvSpPr>
        <p:spPr/>
        <p:txBody>
          <a:bodyPr/>
          <a:lstStyle/>
          <a:p>
            <a:pPr algn="just"/>
            <a:r>
              <a:rPr lang="en-IN" sz="2400" dirty="0" smtClean="0">
                <a:latin typeface="Times New Roman" pitchFamily="18" charset="0"/>
                <a:cs typeface="Times New Roman" pitchFamily="18" charset="0"/>
              </a:rPr>
              <a:t>Inclusion criteria were school going children of the age group 12 to 16 years who were willing to participate</a:t>
            </a:r>
            <a:r>
              <a:rPr lang="en-IN" dirty="0" smtClean="0"/>
              <a:t>.</a:t>
            </a:r>
            <a:endParaRPr lang="en-IN" dirty="0"/>
          </a:p>
        </p:txBody>
      </p:sp>
    </p:spTree>
    <p:extLst>
      <p:ext uri="{BB962C8B-B14F-4D97-AF65-F5344CB8AC3E}">
        <p14:creationId xmlns:p14="http://schemas.microsoft.com/office/powerpoint/2010/main" xmlns="" val="301840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Exclusion criteria:</a:t>
            </a:r>
            <a:endParaRPr lang="en-IN" dirty="0"/>
          </a:p>
        </p:txBody>
      </p:sp>
      <p:sp>
        <p:nvSpPr>
          <p:cNvPr id="3" name="Content Placeholder 2"/>
          <p:cNvSpPr>
            <a:spLocks noGrp="1"/>
          </p:cNvSpPr>
          <p:nvPr>
            <p:ph idx="1"/>
          </p:nvPr>
        </p:nvSpPr>
        <p:spPr/>
        <p:txBody>
          <a:bodyPr>
            <a:normAutofit/>
          </a:bodyPr>
          <a:lstStyle/>
          <a:p>
            <a:pPr algn="just"/>
            <a:r>
              <a:rPr lang="en-IN" sz="2400" dirty="0" smtClean="0">
                <a:latin typeface="Times New Roman" pitchFamily="18" charset="0"/>
                <a:cs typeface="Times New Roman" pitchFamily="18" charset="0"/>
              </a:rPr>
              <a:t>Exclusion criteria were children above 16 years and below 12 years and those who were unwilling to participate.</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9809362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382</TotalTime>
  <Words>1883</Words>
  <Application>Microsoft Office PowerPoint</Application>
  <PresentationFormat>On-screen Show (4:3)</PresentationFormat>
  <Paragraphs>451</Paragraphs>
  <Slides>27</Slides>
  <Notes>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Solstice</vt:lpstr>
      <vt:lpstr>Journal  CLUB                              PRESENTATION </vt:lpstr>
      <vt:lpstr>A study to assess the awareness on disaster management among school going children in Gwalior (M.P) </vt:lpstr>
      <vt:lpstr>INTRODUCTION</vt:lpstr>
      <vt:lpstr>Slide 4</vt:lpstr>
      <vt:lpstr>Objectives of the study:</vt:lpstr>
      <vt:lpstr>RESEARCH METHODOLOGY:</vt:lpstr>
      <vt:lpstr>RESEARCH METHODOLOGY:</vt:lpstr>
      <vt:lpstr>Inclusion criteria: </vt:lpstr>
      <vt:lpstr>Exclusion criteria:</vt:lpstr>
      <vt:lpstr>Tools Used For The Study:</vt:lpstr>
      <vt:lpstr>Data collection procedure:</vt:lpstr>
      <vt:lpstr>Data collection:</vt:lpstr>
      <vt:lpstr>Table 1: Knowledge, attitude of participants before and after intervention about disaster management                (n=110). </vt:lpstr>
      <vt:lpstr>Table 1: Knowledge, attitude of participants before and after intervention about disaster management                (n=110). </vt:lpstr>
      <vt:lpstr>Table 1: Knowledge, attitude of participants before and after intervention about disaster management                (n=110). </vt:lpstr>
      <vt:lpstr>Table 1: Knowledge, attitude of participants before and after intervention about disaster management                (n=110)</vt:lpstr>
      <vt:lpstr>Table 1: Knowledge, attitude of participants before and after intervention about disaster management                (n=110)</vt:lpstr>
      <vt:lpstr>Table 1: Knowledge, attitude of participants before and after intervention about disaster management                        (n=110)</vt:lpstr>
      <vt:lpstr>Table 1: Knowledge, attitude of participants before and after intervention about disaster management                        (n=110)</vt:lpstr>
      <vt:lpstr>RESULTS :-</vt:lpstr>
      <vt:lpstr>DISCUSSION:</vt:lpstr>
      <vt:lpstr>CONCLUSION :</vt:lpstr>
      <vt:lpstr>Critique of the study-</vt:lpstr>
      <vt:lpstr>Critique of the study-</vt:lpstr>
      <vt:lpstr>Slide 25</vt:lpstr>
      <vt:lpstr>REFERENCES :</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                     PRESENTATION</dc:title>
  <dc:creator>Windows User</dc:creator>
  <cp:lastModifiedBy>hp</cp:lastModifiedBy>
  <cp:revision>256</cp:revision>
  <dcterms:created xsi:type="dcterms:W3CDTF">2019-03-24T06:19:41Z</dcterms:created>
  <dcterms:modified xsi:type="dcterms:W3CDTF">2020-04-21T07:36:23Z</dcterms:modified>
</cp:coreProperties>
</file>