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7" r:id="rId3"/>
    <p:sldId id="258" r:id="rId4"/>
    <p:sldId id="277" r:id="rId5"/>
    <p:sldId id="278" r:id="rId6"/>
    <p:sldId id="259"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etanjli rawat" initials="gr" lastIdx="1" clrIdx="0">
    <p:extLst>
      <p:ext uri="{19B8F6BF-5375-455C-9EA6-DF929625EA0E}">
        <p15:presenceInfo xmlns="" xmlns:p15="http://schemas.microsoft.com/office/powerpoint/2012/main" userId="1034207683135c8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6" d="100"/>
          <a:sy n="66" d="100"/>
        </p:scale>
        <p:origin x="-864"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05F19E-D062-43FA-99D8-6C924197288E}" type="datetimeFigureOut">
              <a:rPr lang="en-IN" smtClean="0"/>
              <a:pPr/>
              <a:t>21-04-2020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AEC898-7B24-4E54-8D33-B1001E137C3F}" type="slidenum">
              <a:rPr lang="en-IN" smtClean="0"/>
              <a:pPr/>
              <a:t>‹#›</a:t>
            </a:fld>
            <a:endParaRPr lang="en-IN"/>
          </a:p>
        </p:txBody>
      </p:sp>
    </p:spTree>
    <p:extLst>
      <p:ext uri="{BB962C8B-B14F-4D97-AF65-F5344CB8AC3E}">
        <p14:creationId xmlns:p14="http://schemas.microsoft.com/office/powerpoint/2010/main" xmlns="" val="2702042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EC898-7B24-4E54-8D33-B1001E137C3F}" type="slidenum">
              <a:rPr lang="en-IN" smtClean="0"/>
              <a:pPr/>
              <a:t>1</a:t>
            </a:fld>
            <a:endParaRPr lang="en-IN"/>
          </a:p>
        </p:txBody>
      </p:sp>
    </p:spTree>
    <p:extLst>
      <p:ext uri="{BB962C8B-B14F-4D97-AF65-F5344CB8AC3E}">
        <p14:creationId xmlns:p14="http://schemas.microsoft.com/office/powerpoint/2010/main" xmlns="" val="2937990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2AEC898-7B24-4E54-8D33-B1001E137C3F}" type="slidenum">
              <a:rPr lang="en-IN" smtClean="0"/>
              <a:pPr/>
              <a:t>7</a:t>
            </a:fld>
            <a:endParaRPr lang="en-IN"/>
          </a:p>
        </p:txBody>
      </p:sp>
    </p:spTree>
    <p:extLst>
      <p:ext uri="{BB962C8B-B14F-4D97-AF65-F5344CB8AC3E}">
        <p14:creationId xmlns:p14="http://schemas.microsoft.com/office/powerpoint/2010/main" xmlns="" val="1481639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2AEC898-7B24-4E54-8D33-B1001E137C3F}" type="slidenum">
              <a:rPr lang="en-IN" smtClean="0"/>
              <a:pPr/>
              <a:t>11</a:t>
            </a:fld>
            <a:endParaRPr lang="en-IN"/>
          </a:p>
        </p:txBody>
      </p:sp>
    </p:spTree>
    <p:extLst>
      <p:ext uri="{BB962C8B-B14F-4D97-AF65-F5344CB8AC3E}">
        <p14:creationId xmlns:p14="http://schemas.microsoft.com/office/powerpoint/2010/main" xmlns="" val="3590313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F52F70-BD2B-422E-A4D6-38AEA07065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7FEEC5DC-CD6D-48AC-8C82-9953B65608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D51EE956-32DC-49ED-98F8-6B36F84F44E8}"/>
              </a:ext>
            </a:extLst>
          </p:cNvPr>
          <p:cNvSpPr>
            <a:spLocks noGrp="1"/>
          </p:cNvSpPr>
          <p:nvPr>
            <p:ph type="dt" sz="half" idx="10"/>
          </p:nvPr>
        </p:nvSpPr>
        <p:spPr/>
        <p:txBody>
          <a:bodyPr/>
          <a:lstStyle/>
          <a:p>
            <a:fld id="{450504E7-6A22-4398-B9FB-A2AB1974FF07}" type="datetimeFigureOut">
              <a:rPr lang="en-IN" smtClean="0"/>
              <a:pPr/>
              <a:t>21-04-2020</a:t>
            </a:fld>
            <a:endParaRPr lang="en-IN"/>
          </a:p>
        </p:txBody>
      </p:sp>
      <p:sp>
        <p:nvSpPr>
          <p:cNvPr id="5" name="Footer Placeholder 4">
            <a:extLst>
              <a:ext uri="{FF2B5EF4-FFF2-40B4-BE49-F238E27FC236}">
                <a16:creationId xmlns="" xmlns:a16="http://schemas.microsoft.com/office/drawing/2014/main" id="{EA29F809-2E4A-40F7-8553-E8E134827C0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13C2C645-4170-4983-864F-42DA7D06455B}"/>
              </a:ext>
            </a:extLst>
          </p:cNvPr>
          <p:cNvSpPr>
            <a:spLocks noGrp="1"/>
          </p:cNvSpPr>
          <p:nvPr>
            <p:ph type="sldNum" sz="quarter" idx="12"/>
          </p:nvPr>
        </p:nvSpPr>
        <p:spPr/>
        <p:txBody>
          <a:body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2481544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D50BA9-4AA7-46BB-B8D8-0C07ACFEF19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11F83151-B414-492F-AB18-C35CA1AC825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7A36AF93-2E03-40BA-B723-C299DD7BC1C5}"/>
              </a:ext>
            </a:extLst>
          </p:cNvPr>
          <p:cNvSpPr>
            <a:spLocks noGrp="1"/>
          </p:cNvSpPr>
          <p:nvPr>
            <p:ph type="dt" sz="half" idx="10"/>
          </p:nvPr>
        </p:nvSpPr>
        <p:spPr/>
        <p:txBody>
          <a:bodyPr/>
          <a:lstStyle/>
          <a:p>
            <a:fld id="{450504E7-6A22-4398-B9FB-A2AB1974FF07}" type="datetimeFigureOut">
              <a:rPr lang="en-IN" smtClean="0"/>
              <a:pPr/>
              <a:t>21-04-2020</a:t>
            </a:fld>
            <a:endParaRPr lang="en-IN"/>
          </a:p>
        </p:txBody>
      </p:sp>
      <p:sp>
        <p:nvSpPr>
          <p:cNvPr id="5" name="Footer Placeholder 4">
            <a:extLst>
              <a:ext uri="{FF2B5EF4-FFF2-40B4-BE49-F238E27FC236}">
                <a16:creationId xmlns="" xmlns:a16="http://schemas.microsoft.com/office/drawing/2014/main" id="{50CA1CB6-F9CA-49F3-826E-E9EFE8C7935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C0164855-A614-4874-8A1F-39BEE61EB424}"/>
              </a:ext>
            </a:extLst>
          </p:cNvPr>
          <p:cNvSpPr>
            <a:spLocks noGrp="1"/>
          </p:cNvSpPr>
          <p:nvPr>
            <p:ph type="sldNum" sz="quarter" idx="12"/>
          </p:nvPr>
        </p:nvSpPr>
        <p:spPr/>
        <p:txBody>
          <a:body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2008292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94E75D33-F962-4795-9286-B20A668857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189C561E-7DAD-4FC8-96D1-085F17AFA2F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0607B6F7-5D44-4E9B-9E74-90B9AC6DB39D}"/>
              </a:ext>
            </a:extLst>
          </p:cNvPr>
          <p:cNvSpPr>
            <a:spLocks noGrp="1"/>
          </p:cNvSpPr>
          <p:nvPr>
            <p:ph type="dt" sz="half" idx="10"/>
          </p:nvPr>
        </p:nvSpPr>
        <p:spPr/>
        <p:txBody>
          <a:bodyPr/>
          <a:lstStyle/>
          <a:p>
            <a:fld id="{450504E7-6A22-4398-B9FB-A2AB1974FF07}" type="datetimeFigureOut">
              <a:rPr lang="en-IN" smtClean="0"/>
              <a:pPr/>
              <a:t>21-04-2020</a:t>
            </a:fld>
            <a:endParaRPr lang="en-IN"/>
          </a:p>
        </p:txBody>
      </p:sp>
      <p:sp>
        <p:nvSpPr>
          <p:cNvPr id="5" name="Footer Placeholder 4">
            <a:extLst>
              <a:ext uri="{FF2B5EF4-FFF2-40B4-BE49-F238E27FC236}">
                <a16:creationId xmlns="" xmlns:a16="http://schemas.microsoft.com/office/drawing/2014/main" id="{DDB9A837-510F-4C55-A765-ECBB3968918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5703F207-4AA0-4C83-B7C9-0D022788541E}"/>
              </a:ext>
            </a:extLst>
          </p:cNvPr>
          <p:cNvSpPr>
            <a:spLocks noGrp="1"/>
          </p:cNvSpPr>
          <p:nvPr>
            <p:ph type="sldNum" sz="quarter" idx="12"/>
          </p:nvPr>
        </p:nvSpPr>
        <p:spPr/>
        <p:txBody>
          <a:body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2992345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E7A754-5413-463A-BE47-748DF293231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5D4125CB-DF2F-44C8-A28E-605275ABD8F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2447BBE4-39A8-4128-9885-321406F071C8}"/>
              </a:ext>
            </a:extLst>
          </p:cNvPr>
          <p:cNvSpPr>
            <a:spLocks noGrp="1"/>
          </p:cNvSpPr>
          <p:nvPr>
            <p:ph type="dt" sz="half" idx="10"/>
          </p:nvPr>
        </p:nvSpPr>
        <p:spPr/>
        <p:txBody>
          <a:bodyPr/>
          <a:lstStyle/>
          <a:p>
            <a:fld id="{450504E7-6A22-4398-B9FB-A2AB1974FF07}" type="datetimeFigureOut">
              <a:rPr lang="en-IN" smtClean="0"/>
              <a:pPr/>
              <a:t>21-04-2020</a:t>
            </a:fld>
            <a:endParaRPr lang="en-IN"/>
          </a:p>
        </p:txBody>
      </p:sp>
      <p:sp>
        <p:nvSpPr>
          <p:cNvPr id="5" name="Footer Placeholder 4">
            <a:extLst>
              <a:ext uri="{FF2B5EF4-FFF2-40B4-BE49-F238E27FC236}">
                <a16:creationId xmlns="" xmlns:a16="http://schemas.microsoft.com/office/drawing/2014/main" id="{6652445D-6006-43CE-B779-32ED3683959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1F503878-2BFE-44AC-9447-5344CC3C5B3D}"/>
              </a:ext>
            </a:extLst>
          </p:cNvPr>
          <p:cNvSpPr>
            <a:spLocks noGrp="1"/>
          </p:cNvSpPr>
          <p:nvPr>
            <p:ph type="sldNum" sz="quarter" idx="12"/>
          </p:nvPr>
        </p:nvSpPr>
        <p:spPr/>
        <p:txBody>
          <a:body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3129001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DFB721-A63E-46BB-ABE6-7EC9ADE12D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5863FCB6-2A2D-4C6A-A040-74F284B656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FD8DA654-FF55-47D5-8C9B-BF11B0938586}"/>
              </a:ext>
            </a:extLst>
          </p:cNvPr>
          <p:cNvSpPr>
            <a:spLocks noGrp="1"/>
          </p:cNvSpPr>
          <p:nvPr>
            <p:ph type="dt" sz="half" idx="10"/>
          </p:nvPr>
        </p:nvSpPr>
        <p:spPr/>
        <p:txBody>
          <a:bodyPr/>
          <a:lstStyle/>
          <a:p>
            <a:fld id="{450504E7-6A22-4398-B9FB-A2AB1974FF07}" type="datetimeFigureOut">
              <a:rPr lang="en-IN" smtClean="0"/>
              <a:pPr/>
              <a:t>21-04-2020</a:t>
            </a:fld>
            <a:endParaRPr lang="en-IN"/>
          </a:p>
        </p:txBody>
      </p:sp>
      <p:sp>
        <p:nvSpPr>
          <p:cNvPr id="5" name="Footer Placeholder 4">
            <a:extLst>
              <a:ext uri="{FF2B5EF4-FFF2-40B4-BE49-F238E27FC236}">
                <a16:creationId xmlns="" xmlns:a16="http://schemas.microsoft.com/office/drawing/2014/main" id="{6CA4F607-5753-4E8B-BBC1-40970FD36EC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2EEE758-2F36-4A0B-95D3-9C022C43387F}"/>
              </a:ext>
            </a:extLst>
          </p:cNvPr>
          <p:cNvSpPr>
            <a:spLocks noGrp="1"/>
          </p:cNvSpPr>
          <p:nvPr>
            <p:ph type="sldNum" sz="quarter" idx="12"/>
          </p:nvPr>
        </p:nvSpPr>
        <p:spPr/>
        <p:txBody>
          <a:body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672511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931053-5B34-4716-B6CF-E2CF77D31F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7EBB9B11-B2FD-4096-A4F0-FF047FADA5D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E0FFAD15-11EF-4252-A0AD-0BF2C65DE5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A912BBCC-B1E2-49AC-9582-677E78B2BEBF}"/>
              </a:ext>
            </a:extLst>
          </p:cNvPr>
          <p:cNvSpPr>
            <a:spLocks noGrp="1"/>
          </p:cNvSpPr>
          <p:nvPr>
            <p:ph type="dt" sz="half" idx="10"/>
          </p:nvPr>
        </p:nvSpPr>
        <p:spPr/>
        <p:txBody>
          <a:bodyPr/>
          <a:lstStyle/>
          <a:p>
            <a:fld id="{450504E7-6A22-4398-B9FB-A2AB1974FF07}" type="datetimeFigureOut">
              <a:rPr lang="en-IN" smtClean="0"/>
              <a:pPr/>
              <a:t>21-04-2020</a:t>
            </a:fld>
            <a:endParaRPr lang="en-IN"/>
          </a:p>
        </p:txBody>
      </p:sp>
      <p:sp>
        <p:nvSpPr>
          <p:cNvPr id="6" name="Footer Placeholder 5">
            <a:extLst>
              <a:ext uri="{FF2B5EF4-FFF2-40B4-BE49-F238E27FC236}">
                <a16:creationId xmlns="" xmlns:a16="http://schemas.microsoft.com/office/drawing/2014/main" id="{EFDEE0E0-724A-4D85-8AFF-0789B4693EF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D07FA686-8B41-4E17-99BC-51E8DEACEB60}"/>
              </a:ext>
            </a:extLst>
          </p:cNvPr>
          <p:cNvSpPr>
            <a:spLocks noGrp="1"/>
          </p:cNvSpPr>
          <p:nvPr>
            <p:ph type="sldNum" sz="quarter" idx="12"/>
          </p:nvPr>
        </p:nvSpPr>
        <p:spPr/>
        <p:txBody>
          <a:body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1289759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51A5A1-EC88-473D-B7FD-2DFE6E3FD03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B82D94D1-E130-4A3E-9044-C2FF9CD7AF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8DD023F5-5865-4F7C-B7BF-20DCDB2BCF4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D4DB7264-C8D6-4D2F-A85F-7F143CB57A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36D63093-37EC-4037-A38F-9DF9428C1FC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660D1F40-9FAC-44CB-BC14-3187068E57B7}"/>
              </a:ext>
            </a:extLst>
          </p:cNvPr>
          <p:cNvSpPr>
            <a:spLocks noGrp="1"/>
          </p:cNvSpPr>
          <p:nvPr>
            <p:ph type="dt" sz="half" idx="10"/>
          </p:nvPr>
        </p:nvSpPr>
        <p:spPr/>
        <p:txBody>
          <a:bodyPr/>
          <a:lstStyle/>
          <a:p>
            <a:fld id="{450504E7-6A22-4398-B9FB-A2AB1974FF07}" type="datetimeFigureOut">
              <a:rPr lang="en-IN" smtClean="0"/>
              <a:pPr/>
              <a:t>21-04-2020</a:t>
            </a:fld>
            <a:endParaRPr lang="en-IN"/>
          </a:p>
        </p:txBody>
      </p:sp>
      <p:sp>
        <p:nvSpPr>
          <p:cNvPr id="8" name="Footer Placeholder 7">
            <a:extLst>
              <a:ext uri="{FF2B5EF4-FFF2-40B4-BE49-F238E27FC236}">
                <a16:creationId xmlns="" xmlns:a16="http://schemas.microsoft.com/office/drawing/2014/main" id="{41EF3251-CCC2-4214-943F-9D4CB3CA6B3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571AE083-AE23-4252-8FF4-142DFB41AEDE}"/>
              </a:ext>
            </a:extLst>
          </p:cNvPr>
          <p:cNvSpPr>
            <a:spLocks noGrp="1"/>
          </p:cNvSpPr>
          <p:nvPr>
            <p:ph type="sldNum" sz="quarter" idx="12"/>
          </p:nvPr>
        </p:nvSpPr>
        <p:spPr/>
        <p:txBody>
          <a:body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1680415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32B17A-F3B3-4E0F-A2B7-32AC536D73F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1CD385FB-38AE-476D-B59E-A33609CFE124}"/>
              </a:ext>
            </a:extLst>
          </p:cNvPr>
          <p:cNvSpPr>
            <a:spLocks noGrp="1"/>
          </p:cNvSpPr>
          <p:nvPr>
            <p:ph type="dt" sz="half" idx="10"/>
          </p:nvPr>
        </p:nvSpPr>
        <p:spPr/>
        <p:txBody>
          <a:bodyPr/>
          <a:lstStyle/>
          <a:p>
            <a:fld id="{450504E7-6A22-4398-B9FB-A2AB1974FF07}" type="datetimeFigureOut">
              <a:rPr lang="en-IN" smtClean="0"/>
              <a:pPr/>
              <a:t>21-04-2020</a:t>
            </a:fld>
            <a:endParaRPr lang="en-IN"/>
          </a:p>
        </p:txBody>
      </p:sp>
      <p:sp>
        <p:nvSpPr>
          <p:cNvPr id="4" name="Footer Placeholder 3">
            <a:extLst>
              <a:ext uri="{FF2B5EF4-FFF2-40B4-BE49-F238E27FC236}">
                <a16:creationId xmlns="" xmlns:a16="http://schemas.microsoft.com/office/drawing/2014/main" id="{C7A30685-521C-45BE-9EB1-227A2B14A01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C63FE6DA-C7A9-4D1F-98E7-9F5319ADCCD5}"/>
              </a:ext>
            </a:extLst>
          </p:cNvPr>
          <p:cNvSpPr>
            <a:spLocks noGrp="1"/>
          </p:cNvSpPr>
          <p:nvPr>
            <p:ph type="sldNum" sz="quarter" idx="12"/>
          </p:nvPr>
        </p:nvSpPr>
        <p:spPr/>
        <p:txBody>
          <a:body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1849355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5BF918BC-73BC-4029-B38F-51BAB6813A95}"/>
              </a:ext>
            </a:extLst>
          </p:cNvPr>
          <p:cNvSpPr>
            <a:spLocks noGrp="1"/>
          </p:cNvSpPr>
          <p:nvPr>
            <p:ph type="dt" sz="half" idx="10"/>
          </p:nvPr>
        </p:nvSpPr>
        <p:spPr/>
        <p:txBody>
          <a:bodyPr/>
          <a:lstStyle/>
          <a:p>
            <a:fld id="{450504E7-6A22-4398-B9FB-A2AB1974FF07}" type="datetimeFigureOut">
              <a:rPr lang="en-IN" smtClean="0"/>
              <a:pPr/>
              <a:t>21-04-2020</a:t>
            </a:fld>
            <a:endParaRPr lang="en-IN"/>
          </a:p>
        </p:txBody>
      </p:sp>
      <p:sp>
        <p:nvSpPr>
          <p:cNvPr id="3" name="Footer Placeholder 2">
            <a:extLst>
              <a:ext uri="{FF2B5EF4-FFF2-40B4-BE49-F238E27FC236}">
                <a16:creationId xmlns="" xmlns:a16="http://schemas.microsoft.com/office/drawing/2014/main" id="{75DC5DA8-0B19-45D7-B0F2-E0693DC0337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48E7F9F3-199C-46A5-AF36-3B98DAB1636D}"/>
              </a:ext>
            </a:extLst>
          </p:cNvPr>
          <p:cNvSpPr>
            <a:spLocks noGrp="1"/>
          </p:cNvSpPr>
          <p:nvPr>
            <p:ph type="sldNum" sz="quarter" idx="12"/>
          </p:nvPr>
        </p:nvSpPr>
        <p:spPr/>
        <p:txBody>
          <a:body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2290749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5FF13C-CD09-4533-A8E4-291FD69DB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C9546B72-DF94-4596-A05E-A53CCC356D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9962957E-28F9-4FD6-8986-6A8C4DE98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C869D152-C412-4B12-99A9-C6CCF62A54E6}"/>
              </a:ext>
            </a:extLst>
          </p:cNvPr>
          <p:cNvSpPr>
            <a:spLocks noGrp="1"/>
          </p:cNvSpPr>
          <p:nvPr>
            <p:ph type="dt" sz="half" idx="10"/>
          </p:nvPr>
        </p:nvSpPr>
        <p:spPr/>
        <p:txBody>
          <a:bodyPr/>
          <a:lstStyle/>
          <a:p>
            <a:fld id="{450504E7-6A22-4398-B9FB-A2AB1974FF07}" type="datetimeFigureOut">
              <a:rPr lang="en-IN" smtClean="0"/>
              <a:pPr/>
              <a:t>21-04-2020</a:t>
            </a:fld>
            <a:endParaRPr lang="en-IN"/>
          </a:p>
        </p:txBody>
      </p:sp>
      <p:sp>
        <p:nvSpPr>
          <p:cNvPr id="6" name="Footer Placeholder 5">
            <a:extLst>
              <a:ext uri="{FF2B5EF4-FFF2-40B4-BE49-F238E27FC236}">
                <a16:creationId xmlns="" xmlns:a16="http://schemas.microsoft.com/office/drawing/2014/main" id="{798DEC32-0773-4A67-8FFD-0AB589DFCD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BA6566F0-663C-4C5B-ACF7-9D10FFB2DC73}"/>
              </a:ext>
            </a:extLst>
          </p:cNvPr>
          <p:cNvSpPr>
            <a:spLocks noGrp="1"/>
          </p:cNvSpPr>
          <p:nvPr>
            <p:ph type="sldNum" sz="quarter" idx="12"/>
          </p:nvPr>
        </p:nvSpPr>
        <p:spPr/>
        <p:txBody>
          <a:body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809881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B82AF7-4556-42AD-BBF3-89E9F6343F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FF7E5184-99A5-41AD-AEF6-14A86EAB35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8068F731-4404-43A4-9D8E-9A96971408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266C9D11-5A64-472C-8E8E-CA26E11DCDFE}"/>
              </a:ext>
            </a:extLst>
          </p:cNvPr>
          <p:cNvSpPr>
            <a:spLocks noGrp="1"/>
          </p:cNvSpPr>
          <p:nvPr>
            <p:ph type="dt" sz="half" idx="10"/>
          </p:nvPr>
        </p:nvSpPr>
        <p:spPr/>
        <p:txBody>
          <a:bodyPr/>
          <a:lstStyle/>
          <a:p>
            <a:fld id="{450504E7-6A22-4398-B9FB-A2AB1974FF07}" type="datetimeFigureOut">
              <a:rPr lang="en-IN" smtClean="0"/>
              <a:pPr/>
              <a:t>21-04-2020</a:t>
            </a:fld>
            <a:endParaRPr lang="en-IN"/>
          </a:p>
        </p:txBody>
      </p:sp>
      <p:sp>
        <p:nvSpPr>
          <p:cNvPr id="6" name="Footer Placeholder 5">
            <a:extLst>
              <a:ext uri="{FF2B5EF4-FFF2-40B4-BE49-F238E27FC236}">
                <a16:creationId xmlns="" xmlns:a16="http://schemas.microsoft.com/office/drawing/2014/main" id="{4135924C-14A2-4092-8616-82755727AC4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2E22A309-06CD-4604-A2FC-450077EEDC4D}"/>
              </a:ext>
            </a:extLst>
          </p:cNvPr>
          <p:cNvSpPr>
            <a:spLocks noGrp="1"/>
          </p:cNvSpPr>
          <p:nvPr>
            <p:ph type="sldNum" sz="quarter" idx="12"/>
          </p:nvPr>
        </p:nvSpPr>
        <p:spPr/>
        <p:txBody>
          <a:body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1679217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519FF1F-7D57-4759-9162-0B70AF0093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D7D76581-ADDF-4414-9C41-7798F03DDC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85282A7D-0691-4AE2-838F-269DC4629F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0504E7-6A22-4398-B9FB-A2AB1974FF07}" type="datetimeFigureOut">
              <a:rPr lang="en-IN" smtClean="0"/>
              <a:pPr/>
              <a:t>21-04-2020</a:t>
            </a:fld>
            <a:endParaRPr lang="en-IN"/>
          </a:p>
        </p:txBody>
      </p:sp>
      <p:sp>
        <p:nvSpPr>
          <p:cNvPr id="5" name="Footer Placeholder 4">
            <a:extLst>
              <a:ext uri="{FF2B5EF4-FFF2-40B4-BE49-F238E27FC236}">
                <a16:creationId xmlns="" xmlns:a16="http://schemas.microsoft.com/office/drawing/2014/main" id="{0ED136CE-1B39-4938-BFAC-1ACABDC055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E2E95DE8-9A43-41C9-8214-6B6E915444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887FD3-8C8D-4399-956F-CB463832EDE4}" type="slidenum">
              <a:rPr lang="en-IN" smtClean="0"/>
              <a:pPr/>
              <a:t>‹#›</a:t>
            </a:fld>
            <a:endParaRPr lang="en-IN"/>
          </a:p>
        </p:txBody>
      </p:sp>
    </p:spTree>
    <p:extLst>
      <p:ext uri="{BB962C8B-B14F-4D97-AF65-F5344CB8AC3E}">
        <p14:creationId xmlns:p14="http://schemas.microsoft.com/office/powerpoint/2010/main" xmlns="" val="23831773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31355F-1D2A-4979-AC60-AC016B7F7E4B}"/>
              </a:ext>
            </a:extLst>
          </p:cNvPr>
          <p:cNvSpPr>
            <a:spLocks noGrp="1"/>
          </p:cNvSpPr>
          <p:nvPr>
            <p:ph type="ctrTitle"/>
          </p:nvPr>
        </p:nvSpPr>
        <p:spPr>
          <a:xfrm>
            <a:off x="1524000" y="550506"/>
            <a:ext cx="9144000" cy="2146041"/>
          </a:xfrm>
        </p:spPr>
        <p:txBody>
          <a:bodyPr>
            <a:normAutofit/>
          </a:bodyPr>
          <a:lstStyle/>
          <a:p>
            <a:r>
              <a:rPr lang="en-US" dirty="0" smtClean="0">
                <a:solidFill>
                  <a:schemeClr val="accent5"/>
                </a:solidFill>
                <a:latin typeface="Arial Black" panose="020B0A04020102020204" pitchFamily="34" charset="0"/>
              </a:rPr>
              <a:t>JOURNAL CLUB                     </a:t>
            </a:r>
            <a:r>
              <a:rPr lang="en-US" dirty="0">
                <a:solidFill>
                  <a:schemeClr val="accent5"/>
                </a:solidFill>
                <a:latin typeface="Arial Black" panose="020B0A04020102020204" pitchFamily="34" charset="0"/>
              </a:rPr>
              <a:t>PRESENTATION</a:t>
            </a:r>
            <a:endParaRPr lang="en-IN" dirty="0">
              <a:latin typeface="Arial Black" panose="020B0A04020102020204" pitchFamily="34" charset="0"/>
            </a:endParaRPr>
          </a:p>
        </p:txBody>
      </p:sp>
      <p:sp>
        <p:nvSpPr>
          <p:cNvPr id="3" name="Subtitle 2">
            <a:extLst>
              <a:ext uri="{FF2B5EF4-FFF2-40B4-BE49-F238E27FC236}">
                <a16:creationId xmlns="" xmlns:a16="http://schemas.microsoft.com/office/drawing/2014/main" id="{3D4FEAF7-F8FB-427F-B110-6E8D19FD6368}"/>
              </a:ext>
            </a:extLst>
          </p:cNvPr>
          <p:cNvSpPr>
            <a:spLocks noGrp="1"/>
          </p:cNvSpPr>
          <p:nvPr>
            <p:ph type="subTitle" idx="1"/>
          </p:nvPr>
        </p:nvSpPr>
        <p:spPr>
          <a:xfrm>
            <a:off x="7501812" y="3602038"/>
            <a:ext cx="3166188" cy="1949676"/>
          </a:xfrm>
        </p:spPr>
        <p:txBody>
          <a:bodyPr>
            <a:normAutofit lnSpcReduction="10000"/>
          </a:bodyPr>
          <a:lstStyle/>
          <a:p>
            <a:pPr algn="l"/>
            <a:r>
              <a:rPr lang="en-US" b="1" dirty="0">
                <a:latin typeface="Times New Roman" panose="02020603050405020304" pitchFamily="18" charset="0"/>
                <a:cs typeface="Times New Roman" panose="02020603050405020304" pitchFamily="18" charset="0"/>
              </a:rPr>
              <a:t>PRESENTER</a:t>
            </a:r>
            <a:r>
              <a:rPr lang="en-US" dirty="0">
                <a:latin typeface="Times New Roman" panose="02020603050405020304" pitchFamily="18" charset="0"/>
                <a:cs typeface="Times New Roman" panose="02020603050405020304" pitchFamily="18" charset="0"/>
              </a:rPr>
              <a:t>:</a:t>
            </a:r>
          </a:p>
          <a:p>
            <a:pPr algn="l"/>
            <a:r>
              <a:rPr lang="en-US" dirty="0">
                <a:latin typeface="Times New Roman" panose="02020603050405020304" pitchFamily="18" charset="0"/>
                <a:cs typeface="Times New Roman" panose="02020603050405020304" pitchFamily="18" charset="0"/>
              </a:rPr>
              <a:t>GEETANJLI</a:t>
            </a:r>
          </a:p>
          <a:p>
            <a:pPr algn="l"/>
            <a:r>
              <a:rPr lang="en-US" dirty="0">
                <a:latin typeface="Times New Roman" panose="02020603050405020304" pitchFamily="18" charset="0"/>
                <a:cs typeface="Times New Roman" panose="02020603050405020304" pitchFamily="18" charset="0"/>
              </a:rPr>
              <a:t>M.SC NURSING </a:t>
            </a:r>
            <a:r>
              <a:rPr lang="en-US" dirty="0" smtClean="0">
                <a:latin typeface="Times New Roman" panose="02020603050405020304" pitchFamily="18" charset="0"/>
                <a:cs typeface="Times New Roman" panose="02020603050405020304" pitchFamily="18" charset="0"/>
              </a:rPr>
              <a:t>2</a:t>
            </a:r>
            <a:r>
              <a:rPr lang="en-US" baseline="30000" dirty="0" smtClean="0">
                <a:latin typeface="Times New Roman" panose="02020603050405020304" pitchFamily="18" charset="0"/>
                <a:cs typeface="Times New Roman" panose="02020603050405020304" pitchFamily="18" charset="0"/>
              </a:rPr>
              <a:t>nd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YEAR</a:t>
            </a:r>
          </a:p>
          <a:p>
            <a:pPr algn="l"/>
            <a:r>
              <a:rPr lang="en-US" dirty="0">
                <a:latin typeface="Times New Roman" panose="02020603050405020304" pitchFamily="18" charset="0"/>
                <a:cs typeface="Times New Roman" panose="02020603050405020304" pitchFamily="18" charset="0"/>
              </a:rPr>
              <a:t>BS18MHNS005</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89442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1F7BA4-42D9-4F23-AE7C-D9BD038D4891}"/>
              </a:ext>
            </a:extLst>
          </p:cNvPr>
          <p:cNvSpPr>
            <a:spLocks noGrp="1"/>
          </p:cNvSpPr>
          <p:nvPr>
            <p:ph type="title"/>
          </p:nvPr>
        </p:nvSpPr>
        <p:spPr>
          <a:xfrm>
            <a:off x="838200" y="365125"/>
            <a:ext cx="10515600" cy="642581"/>
          </a:xfrm>
        </p:spPr>
        <p:txBody>
          <a:bodyPr>
            <a:normAutofit/>
          </a:bodyPr>
          <a:lstStyle/>
          <a:p>
            <a:endParaRPr lang="en-IN" sz="2400" dirty="0"/>
          </a:p>
        </p:txBody>
      </p:sp>
      <p:graphicFrame>
        <p:nvGraphicFramePr>
          <p:cNvPr id="4" name="Content Placeholder 3">
            <a:extLst>
              <a:ext uri="{FF2B5EF4-FFF2-40B4-BE49-F238E27FC236}">
                <a16:creationId xmlns="" xmlns:a16="http://schemas.microsoft.com/office/drawing/2014/main" id="{242CDD0D-CDE9-43EA-91C1-946928C53F87}"/>
              </a:ext>
            </a:extLst>
          </p:cNvPr>
          <p:cNvGraphicFramePr>
            <a:graphicFrameLocks noGrp="1"/>
          </p:cNvGraphicFramePr>
          <p:nvPr>
            <p:ph idx="1"/>
            <p:extLst>
              <p:ext uri="{D42A27DB-BD31-4B8C-83A1-F6EECF244321}">
                <p14:modId xmlns:p14="http://schemas.microsoft.com/office/powerpoint/2010/main" xmlns="" val="2769905387"/>
              </p:ext>
            </p:extLst>
          </p:nvPr>
        </p:nvGraphicFramePr>
        <p:xfrm>
          <a:off x="838200" y="933449"/>
          <a:ext cx="7555992" cy="3345943"/>
        </p:xfrm>
        <a:graphic>
          <a:graphicData uri="http://schemas.openxmlformats.org/drawingml/2006/table">
            <a:tbl>
              <a:tblPr firstRow="1" bandRow="1">
                <a:tableStyleId>{5C22544A-7EE6-4342-B048-85BDC9FD1C3A}</a:tableStyleId>
              </a:tblPr>
              <a:tblGrid>
                <a:gridCol w="3777996">
                  <a:extLst>
                    <a:ext uri="{9D8B030D-6E8A-4147-A177-3AD203B41FA5}">
                      <a16:colId xmlns="" xmlns:a16="http://schemas.microsoft.com/office/drawing/2014/main" val="2978378476"/>
                    </a:ext>
                  </a:extLst>
                </a:gridCol>
                <a:gridCol w="3777996">
                  <a:extLst>
                    <a:ext uri="{9D8B030D-6E8A-4147-A177-3AD203B41FA5}">
                      <a16:colId xmlns="" xmlns:a16="http://schemas.microsoft.com/office/drawing/2014/main" val="3765784514"/>
                    </a:ext>
                  </a:extLst>
                </a:gridCol>
              </a:tblGrid>
              <a:tr h="588564">
                <a:tc>
                  <a:txBody>
                    <a:bodyPr/>
                    <a:lstStyle/>
                    <a:p>
                      <a:pPr algn="l"/>
                      <a:r>
                        <a:rPr lang="en-IN" b="1" dirty="0">
                          <a:latin typeface="Times New Roman" panose="02020603050405020304" pitchFamily="18" charset="0"/>
                          <a:cs typeface="Times New Roman" panose="02020603050405020304" pitchFamily="18" charset="0"/>
                        </a:rPr>
                        <a:t>Socio-demographic characteristics</a:t>
                      </a:r>
                    </a:p>
                  </a:txBody>
                  <a:tcPr/>
                </a:tc>
                <a:tc>
                  <a:txBody>
                    <a:bodyPr/>
                    <a:lstStyle/>
                    <a:p>
                      <a:pPr algn="l"/>
                      <a:r>
                        <a:rPr lang="en-IN" b="1" dirty="0">
                          <a:latin typeface="Times New Roman" panose="02020603050405020304" pitchFamily="18" charset="0"/>
                          <a:cs typeface="Times New Roman" panose="02020603050405020304" pitchFamily="18" charset="0"/>
                        </a:rPr>
                        <a:t>Cases </a:t>
                      </a:r>
                      <a:r>
                        <a:rPr lang="en-IN" b="1" dirty="0" smtClean="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a:t>
                      </a:r>
                    </a:p>
                  </a:txBody>
                  <a:tcPr/>
                </a:tc>
                <a:extLst>
                  <a:ext uri="{0D108BD9-81ED-4DB2-BD59-A6C34878D82A}">
                    <a16:rowId xmlns="" xmlns:a16="http://schemas.microsoft.com/office/drawing/2014/main" val="1657544087"/>
                  </a:ext>
                </a:extLst>
              </a:tr>
              <a:tr h="2757379">
                <a:tc>
                  <a:txBody>
                    <a:bodyPr/>
                    <a:lstStyle/>
                    <a:p>
                      <a:pPr algn="l"/>
                      <a:r>
                        <a:rPr lang="en-IN" b="1" dirty="0">
                          <a:latin typeface="Times New Roman" panose="02020603050405020304" pitchFamily="18" charset="0"/>
                          <a:cs typeface="Times New Roman" panose="02020603050405020304" pitchFamily="18" charset="0"/>
                        </a:rPr>
                        <a:t>Occupation</a:t>
                      </a:r>
                    </a:p>
                    <a:p>
                      <a:pPr algn="l"/>
                      <a:r>
                        <a:rPr lang="en-IN" b="1" dirty="0">
                          <a:latin typeface="Times New Roman" panose="02020603050405020304" pitchFamily="18" charset="0"/>
                          <a:cs typeface="Times New Roman" panose="02020603050405020304" pitchFamily="18" charset="0"/>
                        </a:rPr>
                        <a:t>   Not working/ house wife/ student</a:t>
                      </a:r>
                    </a:p>
                    <a:p>
                      <a:pPr algn="l"/>
                      <a:r>
                        <a:rPr lang="en-IN" b="0" dirty="0">
                          <a:latin typeface="Times New Roman" panose="02020603050405020304" pitchFamily="18" charset="0"/>
                          <a:cs typeface="Times New Roman" panose="02020603050405020304" pitchFamily="18" charset="0"/>
                        </a:rPr>
                        <a:t>   </a:t>
                      </a:r>
                      <a:r>
                        <a:rPr lang="en-IN" b="0" dirty="0" smtClean="0">
                          <a:latin typeface="Times New Roman" panose="02020603050405020304" pitchFamily="18" charset="0"/>
                          <a:cs typeface="Times New Roman" panose="02020603050405020304" pitchFamily="18" charset="0"/>
                        </a:rPr>
                        <a:t>Labourer</a:t>
                      </a:r>
                    </a:p>
                    <a:p>
                      <a:pPr algn="l"/>
                      <a:r>
                        <a:rPr lang="en-IN" b="0" dirty="0" smtClean="0">
                          <a:latin typeface="Times New Roman" panose="02020603050405020304" pitchFamily="18" charset="0"/>
                          <a:cs typeface="Times New Roman" panose="02020603050405020304" pitchFamily="18" charset="0"/>
                        </a:rPr>
                        <a:t>   Skilled worker</a:t>
                      </a:r>
                      <a:endParaRPr lang="en-IN" b="0" dirty="0">
                        <a:latin typeface="Times New Roman" panose="02020603050405020304" pitchFamily="18" charset="0"/>
                        <a:cs typeface="Times New Roman" panose="02020603050405020304" pitchFamily="18" charset="0"/>
                      </a:endParaRPr>
                    </a:p>
                    <a:p>
                      <a:pPr algn="l"/>
                      <a:r>
                        <a:rPr lang="en-IN" b="0" dirty="0">
                          <a:latin typeface="Times New Roman" panose="02020603050405020304" pitchFamily="18" charset="0"/>
                          <a:cs typeface="Times New Roman" panose="02020603050405020304" pitchFamily="18" charset="0"/>
                        </a:rPr>
                        <a:t>   Services</a:t>
                      </a:r>
                    </a:p>
                    <a:p>
                      <a:pPr algn="l"/>
                      <a:r>
                        <a:rPr lang="en-IN" b="0" dirty="0">
                          <a:latin typeface="Times New Roman" panose="02020603050405020304" pitchFamily="18" charset="0"/>
                          <a:cs typeface="Times New Roman" panose="02020603050405020304" pitchFamily="18" charset="0"/>
                        </a:rPr>
                        <a:t>   Professional</a:t>
                      </a:r>
                    </a:p>
                    <a:p>
                      <a:pPr algn="l"/>
                      <a:r>
                        <a:rPr lang="en-IN" b="0" dirty="0">
                          <a:latin typeface="Times New Roman" panose="02020603050405020304" pitchFamily="18" charset="0"/>
                          <a:cs typeface="Times New Roman" panose="02020603050405020304" pitchFamily="18" charset="0"/>
                        </a:rPr>
                        <a:t>   Self employed </a:t>
                      </a:r>
                      <a:endParaRPr lang="en-IN" b="1" dirty="0">
                        <a:latin typeface="Times New Roman" panose="02020603050405020304" pitchFamily="18" charset="0"/>
                        <a:cs typeface="Times New Roman" panose="02020603050405020304" pitchFamily="18" charset="0"/>
                      </a:endParaRPr>
                    </a:p>
                  </a:txBody>
                  <a:tcPr/>
                </a:tc>
                <a:tc>
                  <a:txBody>
                    <a:bodyPr/>
                    <a:lstStyle/>
                    <a:p>
                      <a:pPr algn="l"/>
                      <a:endParaRPr lang="en-IN" b="1" dirty="0">
                        <a:latin typeface="Times New Roman" panose="02020603050405020304" pitchFamily="18" charset="0"/>
                        <a:cs typeface="Times New Roman" panose="02020603050405020304" pitchFamily="18" charset="0"/>
                      </a:endParaRPr>
                    </a:p>
                    <a:p>
                      <a:pPr algn="l"/>
                      <a:r>
                        <a:rPr lang="en-IN" b="1" dirty="0" smtClean="0">
                          <a:latin typeface="Times New Roman" panose="02020603050405020304" pitchFamily="18" charset="0"/>
                          <a:cs typeface="Times New Roman" panose="02020603050405020304" pitchFamily="18" charset="0"/>
                        </a:rPr>
                        <a:t>112 </a:t>
                      </a:r>
                      <a:r>
                        <a:rPr lang="en-IN" b="1" dirty="0">
                          <a:latin typeface="Times New Roman" panose="02020603050405020304" pitchFamily="18" charset="0"/>
                          <a:cs typeface="Times New Roman" panose="02020603050405020304" pitchFamily="18" charset="0"/>
                        </a:rPr>
                        <a:t>(49.3)</a:t>
                      </a:r>
                    </a:p>
                    <a:p>
                      <a:pPr algn="l"/>
                      <a:r>
                        <a:rPr lang="en-IN" b="0" dirty="0">
                          <a:latin typeface="Times New Roman" panose="02020603050405020304" pitchFamily="18" charset="0"/>
                          <a:cs typeface="Times New Roman" panose="02020603050405020304" pitchFamily="18" charset="0"/>
                        </a:rPr>
                        <a:t>45 (19.8)</a:t>
                      </a:r>
                    </a:p>
                    <a:p>
                      <a:pPr algn="l"/>
                      <a:r>
                        <a:rPr lang="en-IN" b="0" dirty="0">
                          <a:latin typeface="Times New Roman" panose="02020603050405020304" pitchFamily="18" charset="0"/>
                          <a:cs typeface="Times New Roman" panose="02020603050405020304" pitchFamily="18" charset="0"/>
                        </a:rPr>
                        <a:t>14 (6.2)</a:t>
                      </a:r>
                    </a:p>
                    <a:p>
                      <a:pPr algn="l"/>
                      <a:r>
                        <a:rPr lang="en-IN" b="0" dirty="0">
                          <a:latin typeface="Times New Roman" panose="02020603050405020304" pitchFamily="18" charset="0"/>
                          <a:cs typeface="Times New Roman" panose="02020603050405020304" pitchFamily="18" charset="0"/>
                        </a:rPr>
                        <a:t>36 (15.9)</a:t>
                      </a:r>
                    </a:p>
                    <a:p>
                      <a:pPr algn="l"/>
                      <a:r>
                        <a:rPr lang="en-IN" b="0" dirty="0">
                          <a:latin typeface="Times New Roman" panose="02020603050405020304" pitchFamily="18" charset="0"/>
                          <a:cs typeface="Times New Roman" panose="02020603050405020304" pitchFamily="18" charset="0"/>
                        </a:rPr>
                        <a:t>11 (4.8)</a:t>
                      </a:r>
                    </a:p>
                    <a:p>
                      <a:pPr algn="l"/>
                      <a:r>
                        <a:rPr lang="en-IN" b="0" dirty="0">
                          <a:latin typeface="Times New Roman" panose="02020603050405020304" pitchFamily="18" charset="0"/>
                          <a:cs typeface="Times New Roman" panose="02020603050405020304" pitchFamily="18" charset="0"/>
                        </a:rPr>
                        <a:t>9 (4)</a:t>
                      </a:r>
                    </a:p>
                  </a:txBody>
                  <a:tcPr/>
                </a:tc>
                <a:extLst>
                  <a:ext uri="{0D108BD9-81ED-4DB2-BD59-A6C34878D82A}">
                    <a16:rowId xmlns="" xmlns:a16="http://schemas.microsoft.com/office/drawing/2014/main" val="1336288408"/>
                  </a:ext>
                </a:extLst>
              </a:tr>
            </a:tbl>
          </a:graphicData>
        </a:graphic>
      </p:graphicFrame>
    </p:spTree>
    <p:extLst>
      <p:ext uri="{BB962C8B-B14F-4D97-AF65-F5344CB8AC3E}">
        <p14:creationId xmlns:p14="http://schemas.microsoft.com/office/powerpoint/2010/main" xmlns="" val="4227831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0B05C8-1D71-40CC-AB33-21591F2B27FD}"/>
              </a:ext>
            </a:extLst>
          </p:cNvPr>
          <p:cNvSpPr>
            <a:spLocks noGrp="1"/>
          </p:cNvSpPr>
          <p:nvPr>
            <p:ph type="title"/>
          </p:nvPr>
        </p:nvSpPr>
        <p:spPr>
          <a:xfrm>
            <a:off x="838200" y="365126"/>
            <a:ext cx="10515600" cy="717226"/>
          </a:xfrm>
        </p:spPr>
        <p:txBody>
          <a:bodyPr>
            <a:normAutofit/>
          </a:bodyPr>
          <a:lstStyle/>
          <a:p>
            <a:r>
              <a:rPr lang="en-IN" sz="2800" b="1" dirty="0">
                <a:latin typeface="Times New Roman" panose="02020603050405020304" pitchFamily="18" charset="0"/>
                <a:cs typeface="Times New Roman" panose="02020603050405020304" pitchFamily="18" charset="0"/>
              </a:rPr>
              <a:t>Table 2. Source of information regarding H1N1 *</a:t>
            </a:r>
          </a:p>
        </p:txBody>
      </p:sp>
      <p:graphicFrame>
        <p:nvGraphicFramePr>
          <p:cNvPr id="4" name="Content Placeholder 3">
            <a:extLst>
              <a:ext uri="{FF2B5EF4-FFF2-40B4-BE49-F238E27FC236}">
                <a16:creationId xmlns="" xmlns:a16="http://schemas.microsoft.com/office/drawing/2014/main" id="{156B5403-ACC1-4CA8-8C4D-8CAE8548B6CD}"/>
              </a:ext>
            </a:extLst>
          </p:cNvPr>
          <p:cNvGraphicFramePr>
            <a:graphicFrameLocks noGrp="1"/>
          </p:cNvGraphicFramePr>
          <p:nvPr>
            <p:ph idx="1"/>
            <p:extLst>
              <p:ext uri="{D42A27DB-BD31-4B8C-83A1-F6EECF244321}">
                <p14:modId xmlns:p14="http://schemas.microsoft.com/office/powerpoint/2010/main" xmlns="" val="3952270990"/>
              </p:ext>
            </p:extLst>
          </p:nvPr>
        </p:nvGraphicFramePr>
        <p:xfrm>
          <a:off x="969264" y="1280160"/>
          <a:ext cx="7452360" cy="3339053"/>
        </p:xfrm>
        <a:graphic>
          <a:graphicData uri="http://schemas.openxmlformats.org/drawingml/2006/table">
            <a:tbl>
              <a:tblPr firstRow="1" bandRow="1">
                <a:tableStyleId>{5C22544A-7EE6-4342-B048-85BDC9FD1C3A}</a:tableStyleId>
              </a:tblPr>
              <a:tblGrid>
                <a:gridCol w="3726180">
                  <a:extLst>
                    <a:ext uri="{9D8B030D-6E8A-4147-A177-3AD203B41FA5}">
                      <a16:colId xmlns="" xmlns:a16="http://schemas.microsoft.com/office/drawing/2014/main" val="1690599963"/>
                    </a:ext>
                  </a:extLst>
                </a:gridCol>
                <a:gridCol w="3726180">
                  <a:extLst>
                    <a:ext uri="{9D8B030D-6E8A-4147-A177-3AD203B41FA5}">
                      <a16:colId xmlns="" xmlns:a16="http://schemas.microsoft.com/office/drawing/2014/main" val="3497067095"/>
                    </a:ext>
                  </a:extLst>
                </a:gridCol>
              </a:tblGrid>
              <a:tr h="465013">
                <a:tc>
                  <a:txBody>
                    <a:bodyPr/>
                    <a:lstStyle/>
                    <a:p>
                      <a:r>
                        <a:rPr lang="en-IN" dirty="0">
                          <a:latin typeface="Times New Roman" panose="02020603050405020304" pitchFamily="18" charset="0"/>
                          <a:cs typeface="Times New Roman" panose="02020603050405020304" pitchFamily="18" charset="0"/>
                        </a:rPr>
                        <a:t>Source of information</a:t>
                      </a:r>
                    </a:p>
                  </a:txBody>
                  <a:tcPr/>
                </a:tc>
                <a:tc>
                  <a:txBody>
                    <a:bodyPr/>
                    <a:lstStyle/>
                    <a:p>
                      <a:r>
                        <a:rPr lang="en-IN" dirty="0">
                          <a:latin typeface="Times New Roman" panose="02020603050405020304" pitchFamily="18" charset="0"/>
                          <a:cs typeface="Times New Roman" panose="02020603050405020304" pitchFamily="18" charset="0"/>
                        </a:rPr>
                        <a:t>Cases (n=205) (%)</a:t>
                      </a:r>
                    </a:p>
                  </a:txBody>
                  <a:tcPr/>
                </a:tc>
                <a:extLst>
                  <a:ext uri="{0D108BD9-81ED-4DB2-BD59-A6C34878D82A}">
                    <a16:rowId xmlns="" xmlns:a16="http://schemas.microsoft.com/office/drawing/2014/main" val="2870350401"/>
                  </a:ext>
                </a:extLst>
              </a:tr>
              <a:tr h="2874040">
                <a:tc>
                  <a:txBody>
                    <a:bodyPr/>
                    <a:lstStyle/>
                    <a:p>
                      <a:r>
                        <a:rPr lang="en-IN"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Television</a:t>
                      </a:r>
                    </a:p>
                    <a:p>
                      <a:r>
                        <a:rPr lang="en-IN" dirty="0">
                          <a:latin typeface="Times New Roman" panose="02020603050405020304" pitchFamily="18" charset="0"/>
                          <a:cs typeface="Times New Roman" panose="02020603050405020304" pitchFamily="18" charset="0"/>
                        </a:rPr>
                        <a:t>   Newspaper</a:t>
                      </a:r>
                    </a:p>
                    <a:p>
                      <a:r>
                        <a:rPr lang="en-IN" dirty="0">
                          <a:latin typeface="Times New Roman" panose="02020603050405020304" pitchFamily="18" charset="0"/>
                          <a:cs typeface="Times New Roman" panose="02020603050405020304" pitchFamily="18" charset="0"/>
                        </a:rPr>
                        <a:t>   Friends</a:t>
                      </a:r>
                    </a:p>
                    <a:p>
                      <a:r>
                        <a:rPr lang="en-IN" dirty="0">
                          <a:latin typeface="Times New Roman" panose="02020603050405020304" pitchFamily="18" charset="0"/>
                          <a:cs typeface="Times New Roman" panose="02020603050405020304" pitchFamily="18" charset="0"/>
                        </a:rPr>
                        <a:t>   Poster</a:t>
                      </a:r>
                    </a:p>
                    <a:p>
                      <a:r>
                        <a:rPr lang="en-IN" dirty="0">
                          <a:latin typeface="Times New Roman" panose="02020603050405020304" pitchFamily="18" charset="0"/>
                          <a:cs typeface="Times New Roman" panose="02020603050405020304" pitchFamily="18" charset="0"/>
                        </a:rPr>
                        <a:t>   Health care workers</a:t>
                      </a:r>
                    </a:p>
                    <a:p>
                      <a:r>
                        <a:rPr lang="en-IN" dirty="0">
                          <a:latin typeface="Times New Roman" panose="02020603050405020304" pitchFamily="18" charset="0"/>
                          <a:cs typeface="Times New Roman" panose="02020603050405020304" pitchFamily="18" charset="0"/>
                        </a:rPr>
                        <a:t>   Radio</a:t>
                      </a:r>
                    </a:p>
                    <a:p>
                      <a:r>
                        <a:rPr lang="en-IN" dirty="0">
                          <a:latin typeface="Times New Roman" panose="02020603050405020304" pitchFamily="18" charset="0"/>
                          <a:cs typeface="Times New Roman" panose="02020603050405020304" pitchFamily="18" charset="0"/>
                        </a:rPr>
                        <a:t>   School</a:t>
                      </a:r>
                    </a:p>
                    <a:p>
                      <a:endParaRPr lang="en-IN" dirty="0">
                        <a:latin typeface="Times New Roman" panose="02020603050405020304" pitchFamily="18" charset="0"/>
                        <a:cs typeface="Times New Roman" panose="02020603050405020304" pitchFamily="18" charset="0"/>
                      </a:endParaRPr>
                    </a:p>
                  </a:txBody>
                  <a:tcPr/>
                </a:tc>
                <a:tc>
                  <a:txBody>
                    <a:bodyPr/>
                    <a:lstStyle/>
                    <a:p>
                      <a:r>
                        <a:rPr lang="en-IN" b="1" dirty="0">
                          <a:latin typeface="Times New Roman" panose="02020603050405020304" pitchFamily="18" charset="0"/>
                          <a:cs typeface="Times New Roman" panose="02020603050405020304" pitchFamily="18" charset="0"/>
                        </a:rPr>
                        <a:t>124 (60.5)</a:t>
                      </a:r>
                    </a:p>
                    <a:p>
                      <a:r>
                        <a:rPr lang="en-IN" dirty="0">
                          <a:latin typeface="Times New Roman" panose="02020603050405020304" pitchFamily="18" charset="0"/>
                          <a:cs typeface="Times New Roman" panose="02020603050405020304" pitchFamily="18" charset="0"/>
                        </a:rPr>
                        <a:t>105 (51.2)</a:t>
                      </a:r>
                    </a:p>
                    <a:p>
                      <a:r>
                        <a:rPr lang="en-IN" dirty="0">
                          <a:latin typeface="Times New Roman" panose="02020603050405020304" pitchFamily="18" charset="0"/>
                          <a:cs typeface="Times New Roman" panose="02020603050405020304" pitchFamily="18" charset="0"/>
                        </a:rPr>
                        <a:t>92 (44.9)</a:t>
                      </a:r>
                    </a:p>
                    <a:p>
                      <a:r>
                        <a:rPr lang="en-IN" dirty="0">
                          <a:latin typeface="Times New Roman" panose="02020603050405020304" pitchFamily="18" charset="0"/>
                          <a:cs typeface="Times New Roman" panose="02020603050405020304" pitchFamily="18" charset="0"/>
                        </a:rPr>
                        <a:t>54 (26.3)</a:t>
                      </a:r>
                    </a:p>
                    <a:p>
                      <a:r>
                        <a:rPr lang="en-IN" dirty="0">
                          <a:latin typeface="Times New Roman" panose="02020603050405020304" pitchFamily="18" charset="0"/>
                          <a:cs typeface="Times New Roman" panose="02020603050405020304" pitchFamily="18" charset="0"/>
                        </a:rPr>
                        <a:t>20 (9.8)</a:t>
                      </a:r>
                    </a:p>
                    <a:p>
                      <a:r>
                        <a:rPr lang="en-IN" dirty="0">
                          <a:latin typeface="Times New Roman" panose="02020603050405020304" pitchFamily="18" charset="0"/>
                          <a:cs typeface="Times New Roman" panose="02020603050405020304" pitchFamily="18" charset="0"/>
                        </a:rPr>
                        <a:t>18 (8.8)</a:t>
                      </a:r>
                    </a:p>
                    <a:p>
                      <a:r>
                        <a:rPr lang="en-IN" dirty="0">
                          <a:latin typeface="Times New Roman" panose="02020603050405020304" pitchFamily="18" charset="0"/>
                          <a:cs typeface="Times New Roman" panose="02020603050405020304" pitchFamily="18" charset="0"/>
                        </a:rPr>
                        <a:t>1 (0.5)</a:t>
                      </a:r>
                    </a:p>
                    <a:p>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591212649"/>
                  </a:ext>
                </a:extLst>
              </a:tr>
            </a:tbl>
          </a:graphicData>
        </a:graphic>
      </p:graphicFrame>
      <p:sp>
        <p:nvSpPr>
          <p:cNvPr id="8" name="Rectangle 7">
            <a:extLst>
              <a:ext uri="{FF2B5EF4-FFF2-40B4-BE49-F238E27FC236}">
                <a16:creationId xmlns="" xmlns:a16="http://schemas.microsoft.com/office/drawing/2014/main" id="{87C6401D-8CA1-48CC-871D-82DFBECFA76D}"/>
              </a:ext>
            </a:extLst>
          </p:cNvPr>
          <p:cNvSpPr/>
          <p:nvPr/>
        </p:nvSpPr>
        <p:spPr>
          <a:xfrm>
            <a:off x="978407" y="5225143"/>
            <a:ext cx="7406641" cy="124880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IN" sz="2400" dirty="0">
                <a:latin typeface="Times New Roman" panose="02020603050405020304" pitchFamily="18" charset="0"/>
                <a:cs typeface="Times New Roman" panose="02020603050405020304" pitchFamily="18" charset="0"/>
              </a:rPr>
              <a:t>22 subjects had not heard about H1N1 influenza infection</a:t>
            </a:r>
          </a:p>
          <a:p>
            <a:r>
              <a:rPr lang="en-IN" sz="2400" dirty="0">
                <a:latin typeface="Times New Roman" panose="02020603050405020304" pitchFamily="18" charset="0"/>
                <a:cs typeface="Times New Roman" panose="02020603050405020304" pitchFamily="18" charset="0"/>
              </a:rPr>
              <a:t>* Multiple response</a:t>
            </a:r>
          </a:p>
        </p:txBody>
      </p:sp>
    </p:spTree>
    <p:extLst>
      <p:ext uri="{BB962C8B-B14F-4D97-AF65-F5344CB8AC3E}">
        <p14:creationId xmlns:p14="http://schemas.microsoft.com/office/powerpoint/2010/main" xmlns="" val="18961736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A0B449-CDB5-49DA-927A-A49944279153}"/>
              </a:ext>
            </a:extLst>
          </p:cNvPr>
          <p:cNvSpPr>
            <a:spLocks noGrp="1"/>
          </p:cNvSpPr>
          <p:nvPr>
            <p:ph type="title"/>
          </p:nvPr>
        </p:nvSpPr>
        <p:spPr>
          <a:xfrm>
            <a:off x="979714" y="365125"/>
            <a:ext cx="5695406" cy="610235"/>
          </a:xfrm>
        </p:spPr>
        <p:txBody>
          <a:bodyPr>
            <a:normAutofit fontScale="90000"/>
          </a:bodyPr>
          <a:lstStyle/>
          <a:p>
            <a:r>
              <a:rPr lang="en-IN" sz="2000" b="1" dirty="0">
                <a:latin typeface="Times New Roman" panose="02020603050405020304" pitchFamily="18" charset="0"/>
                <a:cs typeface="Times New Roman" panose="02020603050405020304" pitchFamily="18" charset="0"/>
              </a:rPr>
              <a:t>Table 3 Knowledge of participants regarding Influenza A (H1N1) (n=205)</a:t>
            </a:r>
          </a:p>
        </p:txBody>
      </p:sp>
      <p:graphicFrame>
        <p:nvGraphicFramePr>
          <p:cNvPr id="4" name="Content Placeholder 3">
            <a:extLst>
              <a:ext uri="{FF2B5EF4-FFF2-40B4-BE49-F238E27FC236}">
                <a16:creationId xmlns="" xmlns:a16="http://schemas.microsoft.com/office/drawing/2014/main" id="{326B5B5B-05B3-473F-AC31-59D144B81F4A}"/>
              </a:ext>
            </a:extLst>
          </p:cNvPr>
          <p:cNvGraphicFramePr>
            <a:graphicFrameLocks noGrp="1"/>
          </p:cNvGraphicFramePr>
          <p:nvPr>
            <p:ph idx="1"/>
            <p:extLst>
              <p:ext uri="{D42A27DB-BD31-4B8C-83A1-F6EECF244321}">
                <p14:modId xmlns:p14="http://schemas.microsoft.com/office/powerpoint/2010/main" xmlns="" val="3407016101"/>
              </p:ext>
            </p:extLst>
          </p:nvPr>
        </p:nvGraphicFramePr>
        <p:xfrm>
          <a:off x="979714" y="1074738"/>
          <a:ext cx="9279854" cy="4343453"/>
        </p:xfrm>
        <a:graphic>
          <a:graphicData uri="http://schemas.openxmlformats.org/drawingml/2006/table">
            <a:tbl>
              <a:tblPr firstRow="1" bandRow="1">
                <a:tableStyleId>{5C22544A-7EE6-4342-B048-85BDC9FD1C3A}</a:tableStyleId>
              </a:tblPr>
              <a:tblGrid>
                <a:gridCol w="2796058">
                  <a:extLst>
                    <a:ext uri="{9D8B030D-6E8A-4147-A177-3AD203B41FA5}">
                      <a16:colId xmlns="" xmlns:a16="http://schemas.microsoft.com/office/drawing/2014/main" val="929115793"/>
                    </a:ext>
                  </a:extLst>
                </a:gridCol>
                <a:gridCol w="2437162">
                  <a:extLst>
                    <a:ext uri="{9D8B030D-6E8A-4147-A177-3AD203B41FA5}">
                      <a16:colId xmlns="" xmlns:a16="http://schemas.microsoft.com/office/drawing/2014/main" val="3821991375"/>
                    </a:ext>
                  </a:extLst>
                </a:gridCol>
                <a:gridCol w="2328658">
                  <a:extLst>
                    <a:ext uri="{9D8B030D-6E8A-4147-A177-3AD203B41FA5}">
                      <a16:colId xmlns="" xmlns:a16="http://schemas.microsoft.com/office/drawing/2014/main" val="1214819967"/>
                    </a:ext>
                  </a:extLst>
                </a:gridCol>
                <a:gridCol w="1717976">
                  <a:extLst>
                    <a:ext uri="{9D8B030D-6E8A-4147-A177-3AD203B41FA5}">
                      <a16:colId xmlns="" xmlns:a16="http://schemas.microsoft.com/office/drawing/2014/main" val="2864048664"/>
                    </a:ext>
                  </a:extLst>
                </a:gridCol>
              </a:tblGrid>
              <a:tr h="685853">
                <a:tc>
                  <a:txBody>
                    <a:bodyPr/>
                    <a:lstStyle/>
                    <a:p>
                      <a:pPr algn="ctr"/>
                      <a:r>
                        <a:rPr lang="en-IN" dirty="0"/>
                        <a:t>Knowledge regarding disease</a:t>
                      </a:r>
                    </a:p>
                  </a:txBody>
                  <a:tcPr/>
                </a:tc>
                <a:tc>
                  <a:txBody>
                    <a:bodyPr/>
                    <a:lstStyle/>
                    <a:p>
                      <a:pPr algn="ctr"/>
                      <a:r>
                        <a:rPr lang="en-IN" dirty="0"/>
                        <a:t>Y</a:t>
                      </a:r>
                    </a:p>
                  </a:txBody>
                  <a:tcPr/>
                </a:tc>
                <a:tc>
                  <a:txBody>
                    <a:bodyPr/>
                    <a:lstStyle/>
                    <a:p>
                      <a:pPr algn="ctr"/>
                      <a:r>
                        <a:rPr lang="en-IN" dirty="0"/>
                        <a:t>N</a:t>
                      </a:r>
                    </a:p>
                  </a:txBody>
                  <a:tcPr/>
                </a:tc>
                <a:tc>
                  <a:txBody>
                    <a:bodyPr/>
                    <a:lstStyle/>
                    <a:p>
                      <a:pPr algn="ctr"/>
                      <a:r>
                        <a:rPr lang="en-IN" dirty="0"/>
                        <a:t>Don’t Know</a:t>
                      </a:r>
                    </a:p>
                  </a:txBody>
                  <a:tcPr/>
                </a:tc>
                <a:extLst>
                  <a:ext uri="{0D108BD9-81ED-4DB2-BD59-A6C34878D82A}">
                    <a16:rowId xmlns="" xmlns:a16="http://schemas.microsoft.com/office/drawing/2014/main" val="3338897674"/>
                  </a:ext>
                </a:extLst>
              </a:tr>
              <a:tr h="3625225">
                <a:tc>
                  <a:txBody>
                    <a:bodyPr/>
                    <a:lstStyle/>
                    <a:p>
                      <a:r>
                        <a:rPr lang="en-IN" b="1" dirty="0">
                          <a:latin typeface="Times New Roman" panose="02020603050405020304" pitchFamily="18" charset="0"/>
                          <a:cs typeface="Times New Roman" panose="02020603050405020304" pitchFamily="18" charset="0"/>
                        </a:rPr>
                        <a:t>Influenza A (H1N1) is viral </a:t>
                      </a:r>
                      <a:r>
                        <a:rPr lang="en-IN" b="1" dirty="0" smtClean="0">
                          <a:latin typeface="Times New Roman" panose="02020603050405020304" pitchFamily="18" charset="0"/>
                          <a:cs typeface="Times New Roman" panose="02020603050405020304" pitchFamily="18" charset="0"/>
                        </a:rPr>
                        <a:t>disease</a:t>
                      </a:r>
                    </a:p>
                    <a:p>
                      <a:endParaRPr lang="en-IN" b="1" dirty="0">
                        <a:latin typeface="Times New Roman" panose="02020603050405020304" pitchFamily="18" charset="0"/>
                        <a:cs typeface="Times New Roman" panose="02020603050405020304" pitchFamily="18" charset="0"/>
                      </a:endParaRPr>
                    </a:p>
                    <a:p>
                      <a:r>
                        <a:rPr lang="en-IN" b="1" dirty="0">
                          <a:latin typeface="Times New Roman" panose="02020603050405020304" pitchFamily="18" charset="0"/>
                          <a:cs typeface="Times New Roman" panose="02020603050405020304" pitchFamily="18" charset="0"/>
                        </a:rPr>
                        <a:t>Mode of transmission-Respiratory route</a:t>
                      </a:r>
                    </a:p>
                    <a:p>
                      <a:endParaRPr lang="en-IN" b="1" dirty="0">
                        <a:latin typeface="Times New Roman" panose="02020603050405020304" pitchFamily="18" charset="0"/>
                        <a:cs typeface="Times New Roman" panose="02020603050405020304" pitchFamily="18" charset="0"/>
                      </a:endParaRPr>
                    </a:p>
                    <a:p>
                      <a:r>
                        <a:rPr lang="en-IN" b="1" dirty="0">
                          <a:latin typeface="Times New Roman" panose="02020603050405020304" pitchFamily="18" charset="0"/>
                          <a:cs typeface="Times New Roman" panose="02020603050405020304" pitchFamily="18" charset="0"/>
                        </a:rPr>
                        <a:t>Lab Test to detect Disease</a:t>
                      </a:r>
                    </a:p>
                    <a:p>
                      <a:endParaRPr lang="en-IN" dirty="0">
                        <a:latin typeface="Times New Roman" panose="02020603050405020304" pitchFamily="18" charset="0"/>
                        <a:cs typeface="Times New Roman" panose="02020603050405020304" pitchFamily="18" charset="0"/>
                      </a:endParaRPr>
                    </a:p>
                    <a:p>
                      <a:r>
                        <a:rPr lang="en-IN" b="1" dirty="0">
                          <a:latin typeface="Times New Roman" panose="02020603050405020304" pitchFamily="18" charset="0"/>
                          <a:cs typeface="Times New Roman" panose="02020603050405020304" pitchFamily="18" charset="0"/>
                        </a:rPr>
                        <a:t>Treatment available for disease</a:t>
                      </a:r>
                    </a:p>
                    <a:p>
                      <a:endParaRPr lang="en-IN" dirty="0">
                        <a:latin typeface="Times New Roman" panose="02020603050405020304" pitchFamily="18" charset="0"/>
                        <a:cs typeface="Times New Roman" panose="02020603050405020304" pitchFamily="18" charset="0"/>
                      </a:endParaRPr>
                    </a:p>
                    <a:p>
                      <a:r>
                        <a:rPr lang="en-IN" b="1" dirty="0">
                          <a:latin typeface="Times New Roman" panose="02020603050405020304" pitchFamily="18" charset="0"/>
                          <a:cs typeface="Times New Roman" panose="02020603050405020304" pitchFamily="18" charset="0"/>
                        </a:rPr>
                        <a:t>Vaccine available for disease</a:t>
                      </a:r>
                    </a:p>
                  </a:txBody>
                  <a:tcPr/>
                </a:tc>
                <a:tc>
                  <a:txBody>
                    <a:bodyPr/>
                    <a:lstStyle/>
                    <a:p>
                      <a:pPr algn="ctr"/>
                      <a:r>
                        <a:rPr lang="en-IN" b="1" dirty="0" smtClean="0">
                          <a:latin typeface="Times New Roman" panose="02020603050405020304" pitchFamily="18" charset="0"/>
                          <a:cs typeface="Times New Roman" panose="02020603050405020304" pitchFamily="18" charset="0"/>
                        </a:rPr>
                        <a:t>105 (</a:t>
                      </a:r>
                      <a:r>
                        <a:rPr lang="en-IN" b="1" dirty="0">
                          <a:latin typeface="Times New Roman" panose="02020603050405020304" pitchFamily="18" charset="0"/>
                          <a:cs typeface="Times New Roman" panose="02020603050405020304" pitchFamily="18" charset="0"/>
                        </a:rPr>
                        <a:t>51.2)</a:t>
                      </a:r>
                    </a:p>
                    <a:p>
                      <a:pPr algn="ctr"/>
                      <a:endParaRPr lang="en-IN" dirty="0">
                        <a:latin typeface="Times New Roman" panose="02020603050405020304" pitchFamily="18" charset="0"/>
                        <a:cs typeface="Times New Roman" panose="02020603050405020304" pitchFamily="18" charset="0"/>
                      </a:endParaRPr>
                    </a:p>
                    <a:p>
                      <a:pPr algn="ctr"/>
                      <a:endParaRPr lang="en-IN" b="1" dirty="0" smtClean="0">
                        <a:latin typeface="Times New Roman" panose="02020603050405020304" pitchFamily="18" charset="0"/>
                        <a:cs typeface="Times New Roman" panose="02020603050405020304" pitchFamily="18" charset="0"/>
                      </a:endParaRPr>
                    </a:p>
                    <a:p>
                      <a:pPr algn="ctr"/>
                      <a:r>
                        <a:rPr lang="en-IN" b="1" dirty="0" smtClean="0">
                          <a:latin typeface="Times New Roman" panose="02020603050405020304" pitchFamily="18" charset="0"/>
                          <a:cs typeface="Times New Roman" panose="02020603050405020304" pitchFamily="18" charset="0"/>
                        </a:rPr>
                        <a:t>123 (60</a:t>
                      </a:r>
                      <a:r>
                        <a:rPr lang="en-IN" b="1" dirty="0">
                          <a:latin typeface="Times New Roman" panose="02020603050405020304" pitchFamily="18" charset="0"/>
                          <a:cs typeface="Times New Roman" panose="02020603050405020304" pitchFamily="18" charset="0"/>
                        </a:rPr>
                        <a:t>)</a:t>
                      </a:r>
                    </a:p>
                    <a:p>
                      <a:pPr algn="ctr"/>
                      <a:endParaRPr lang="en-IN" dirty="0">
                        <a:latin typeface="Times New Roman" panose="02020603050405020304" pitchFamily="18" charset="0"/>
                        <a:cs typeface="Times New Roman" panose="02020603050405020304" pitchFamily="18" charset="0"/>
                      </a:endParaRPr>
                    </a:p>
                    <a:p>
                      <a:pPr algn="ctr"/>
                      <a:endParaRPr lang="en-IN" dirty="0">
                        <a:latin typeface="Times New Roman" panose="02020603050405020304" pitchFamily="18" charset="0"/>
                        <a:cs typeface="Times New Roman" panose="02020603050405020304" pitchFamily="18" charset="0"/>
                      </a:endParaRPr>
                    </a:p>
                    <a:p>
                      <a:pPr algn="ctr"/>
                      <a:r>
                        <a:rPr lang="en-IN" b="1" dirty="0" smtClean="0">
                          <a:latin typeface="Times New Roman" panose="02020603050405020304" pitchFamily="18" charset="0"/>
                          <a:cs typeface="Times New Roman" panose="02020603050405020304" pitchFamily="18" charset="0"/>
                        </a:rPr>
                        <a:t>96 (</a:t>
                      </a:r>
                      <a:r>
                        <a:rPr lang="en-IN" b="1" dirty="0">
                          <a:latin typeface="Times New Roman" panose="02020603050405020304" pitchFamily="18" charset="0"/>
                          <a:cs typeface="Times New Roman" panose="02020603050405020304" pitchFamily="18" charset="0"/>
                        </a:rPr>
                        <a:t>46.9)</a:t>
                      </a:r>
                    </a:p>
                    <a:p>
                      <a:pPr algn="ctr"/>
                      <a:endParaRPr lang="en-IN" dirty="0">
                        <a:latin typeface="Times New Roman" panose="02020603050405020304" pitchFamily="18" charset="0"/>
                        <a:cs typeface="Times New Roman" panose="02020603050405020304" pitchFamily="18" charset="0"/>
                      </a:endParaRPr>
                    </a:p>
                    <a:p>
                      <a:pPr algn="ctr"/>
                      <a:r>
                        <a:rPr lang="en-IN" b="1" dirty="0">
                          <a:latin typeface="Times New Roman" panose="02020603050405020304" pitchFamily="18" charset="0"/>
                          <a:cs typeface="Times New Roman" panose="02020603050405020304" pitchFamily="18" charset="0"/>
                        </a:rPr>
                        <a:t>121(59)</a:t>
                      </a:r>
                    </a:p>
                    <a:p>
                      <a:pPr algn="ctr"/>
                      <a:endParaRPr lang="en-IN" dirty="0">
                        <a:latin typeface="Times New Roman" panose="02020603050405020304" pitchFamily="18" charset="0"/>
                        <a:cs typeface="Times New Roman" panose="02020603050405020304" pitchFamily="18" charset="0"/>
                      </a:endParaRPr>
                    </a:p>
                    <a:p>
                      <a:pPr algn="ctr"/>
                      <a:endParaRPr lang="en-IN" b="0" dirty="0" smtClean="0">
                        <a:latin typeface="Times New Roman" panose="02020603050405020304" pitchFamily="18" charset="0"/>
                        <a:cs typeface="Times New Roman" panose="02020603050405020304" pitchFamily="18" charset="0"/>
                      </a:endParaRPr>
                    </a:p>
                    <a:p>
                      <a:pPr algn="ctr"/>
                      <a:r>
                        <a:rPr lang="en-IN" b="0" dirty="0" smtClean="0">
                          <a:latin typeface="Times New Roman" panose="02020603050405020304" pitchFamily="18" charset="0"/>
                          <a:cs typeface="Times New Roman" panose="02020603050405020304" pitchFamily="18" charset="0"/>
                        </a:rPr>
                        <a:t>63(30.7</a:t>
                      </a:r>
                      <a:r>
                        <a:rPr lang="en-IN" b="0" dirty="0">
                          <a:latin typeface="Times New Roman" panose="02020603050405020304" pitchFamily="18" charset="0"/>
                          <a:cs typeface="Times New Roman" panose="02020603050405020304" pitchFamily="18" charset="0"/>
                        </a:rPr>
                        <a:t>)</a:t>
                      </a:r>
                    </a:p>
                    <a:p>
                      <a:pPr algn="ctr"/>
                      <a:endParaRPr lang="en-IN" dirty="0">
                        <a:latin typeface="Times New Roman" panose="02020603050405020304" pitchFamily="18" charset="0"/>
                        <a:cs typeface="Times New Roman" panose="02020603050405020304" pitchFamily="18" charset="0"/>
                      </a:endParaRPr>
                    </a:p>
                  </a:txBody>
                  <a:tcPr/>
                </a:tc>
                <a:tc>
                  <a:txBody>
                    <a:bodyPr/>
                    <a:lstStyle/>
                    <a:p>
                      <a:pPr algn="ctr"/>
                      <a:r>
                        <a:rPr lang="en-IN" b="0" dirty="0" smtClean="0">
                          <a:latin typeface="Times New Roman" panose="02020603050405020304" pitchFamily="18" charset="0"/>
                          <a:cs typeface="Times New Roman" panose="02020603050405020304" pitchFamily="18" charset="0"/>
                        </a:rPr>
                        <a:t>25 (</a:t>
                      </a:r>
                      <a:r>
                        <a:rPr lang="en-IN" b="0" dirty="0">
                          <a:latin typeface="Times New Roman" panose="02020603050405020304" pitchFamily="18" charset="0"/>
                          <a:cs typeface="Times New Roman" panose="02020603050405020304" pitchFamily="18" charset="0"/>
                        </a:rPr>
                        <a:t>12.2)</a:t>
                      </a:r>
                    </a:p>
                    <a:p>
                      <a:pPr algn="ctr"/>
                      <a:endParaRPr lang="en-IN" dirty="0">
                        <a:latin typeface="Times New Roman" panose="02020603050405020304" pitchFamily="18" charset="0"/>
                        <a:cs typeface="Times New Roman" panose="02020603050405020304" pitchFamily="18" charset="0"/>
                      </a:endParaRPr>
                    </a:p>
                    <a:p>
                      <a:pPr algn="ctr"/>
                      <a:endParaRPr lang="en-IN" b="0" dirty="0" smtClean="0">
                        <a:latin typeface="Times New Roman" panose="02020603050405020304" pitchFamily="18" charset="0"/>
                        <a:cs typeface="Times New Roman" panose="02020603050405020304" pitchFamily="18" charset="0"/>
                      </a:endParaRPr>
                    </a:p>
                    <a:p>
                      <a:pPr algn="ctr"/>
                      <a:r>
                        <a:rPr lang="en-IN" b="0" dirty="0" smtClean="0">
                          <a:latin typeface="Times New Roman" panose="02020603050405020304" pitchFamily="18" charset="0"/>
                          <a:cs typeface="Times New Roman" panose="02020603050405020304" pitchFamily="18" charset="0"/>
                        </a:rPr>
                        <a:t>22 (10.7</a:t>
                      </a:r>
                      <a:r>
                        <a:rPr lang="en-IN" b="0" dirty="0">
                          <a:latin typeface="Times New Roman" panose="02020603050405020304" pitchFamily="18" charset="0"/>
                          <a:cs typeface="Times New Roman" panose="02020603050405020304" pitchFamily="18" charset="0"/>
                        </a:rPr>
                        <a:t>)</a:t>
                      </a:r>
                    </a:p>
                    <a:p>
                      <a:pPr algn="ctr"/>
                      <a:endParaRPr lang="en-IN" dirty="0">
                        <a:latin typeface="Times New Roman" panose="02020603050405020304" pitchFamily="18" charset="0"/>
                        <a:cs typeface="Times New Roman" panose="02020603050405020304" pitchFamily="18" charset="0"/>
                      </a:endParaRPr>
                    </a:p>
                    <a:p>
                      <a:pPr algn="ctr"/>
                      <a:endParaRPr lang="en-IN" dirty="0">
                        <a:latin typeface="Times New Roman" panose="02020603050405020304" pitchFamily="18" charset="0"/>
                        <a:cs typeface="Times New Roman" panose="02020603050405020304" pitchFamily="18" charset="0"/>
                      </a:endParaRPr>
                    </a:p>
                    <a:p>
                      <a:pPr algn="ctr"/>
                      <a:r>
                        <a:rPr lang="en-IN" dirty="0" smtClean="0">
                          <a:latin typeface="Times New Roman" panose="02020603050405020304" pitchFamily="18" charset="0"/>
                          <a:cs typeface="Times New Roman" panose="02020603050405020304" pitchFamily="18" charset="0"/>
                        </a:rPr>
                        <a:t>14 (</a:t>
                      </a:r>
                      <a:r>
                        <a:rPr lang="en-IN" dirty="0">
                          <a:latin typeface="Times New Roman" panose="02020603050405020304" pitchFamily="18" charset="0"/>
                          <a:cs typeface="Times New Roman" panose="02020603050405020304" pitchFamily="18" charset="0"/>
                        </a:rPr>
                        <a:t>6.8)</a:t>
                      </a:r>
                    </a:p>
                    <a:p>
                      <a:pPr algn="ctr"/>
                      <a:endParaRPr lang="en-IN" dirty="0">
                        <a:latin typeface="Times New Roman" panose="02020603050405020304" pitchFamily="18" charset="0"/>
                        <a:cs typeface="Times New Roman" panose="02020603050405020304" pitchFamily="18" charset="0"/>
                      </a:endParaRPr>
                    </a:p>
                    <a:p>
                      <a:pPr algn="ctr"/>
                      <a:r>
                        <a:rPr lang="en-IN" dirty="0" smtClean="0">
                          <a:latin typeface="Times New Roman" panose="02020603050405020304" pitchFamily="18" charset="0"/>
                          <a:cs typeface="Times New Roman" panose="02020603050405020304" pitchFamily="18" charset="0"/>
                        </a:rPr>
                        <a:t>21 (</a:t>
                      </a:r>
                      <a:r>
                        <a:rPr lang="en-IN" dirty="0">
                          <a:latin typeface="Times New Roman" panose="02020603050405020304" pitchFamily="18" charset="0"/>
                          <a:cs typeface="Times New Roman" panose="02020603050405020304" pitchFamily="18" charset="0"/>
                        </a:rPr>
                        <a:t>10.3)</a:t>
                      </a:r>
                    </a:p>
                    <a:p>
                      <a:pPr algn="ctr"/>
                      <a:endParaRPr lang="en-IN" dirty="0">
                        <a:latin typeface="Times New Roman" panose="02020603050405020304" pitchFamily="18" charset="0"/>
                        <a:cs typeface="Times New Roman" panose="02020603050405020304" pitchFamily="18" charset="0"/>
                      </a:endParaRPr>
                    </a:p>
                    <a:p>
                      <a:pPr algn="ctr"/>
                      <a:endParaRPr lang="en-IN" dirty="0" smtClean="0">
                        <a:latin typeface="Times New Roman" panose="02020603050405020304" pitchFamily="18" charset="0"/>
                        <a:cs typeface="Times New Roman" panose="02020603050405020304" pitchFamily="18" charset="0"/>
                      </a:endParaRPr>
                    </a:p>
                    <a:p>
                      <a:pPr algn="ctr"/>
                      <a:r>
                        <a:rPr lang="en-IN" dirty="0" smtClean="0">
                          <a:latin typeface="Times New Roman" panose="02020603050405020304" pitchFamily="18" charset="0"/>
                          <a:cs typeface="Times New Roman" panose="02020603050405020304" pitchFamily="18" charset="0"/>
                        </a:rPr>
                        <a:t>25 (12.2</a:t>
                      </a:r>
                      <a:r>
                        <a:rPr lang="en-IN" dirty="0">
                          <a:latin typeface="Times New Roman" panose="02020603050405020304" pitchFamily="18" charset="0"/>
                          <a:cs typeface="Times New Roman" panose="02020603050405020304" pitchFamily="18" charset="0"/>
                        </a:rPr>
                        <a:t>)</a:t>
                      </a:r>
                    </a:p>
                  </a:txBody>
                  <a:tcPr/>
                </a:tc>
                <a:tc>
                  <a:txBody>
                    <a:bodyPr/>
                    <a:lstStyle/>
                    <a:p>
                      <a:pPr algn="ctr"/>
                      <a:r>
                        <a:rPr lang="en-IN" dirty="0" smtClean="0">
                          <a:latin typeface="Times New Roman" panose="02020603050405020304" pitchFamily="18" charset="0"/>
                          <a:cs typeface="Times New Roman" panose="02020603050405020304" pitchFamily="18" charset="0"/>
                        </a:rPr>
                        <a:t>75 (</a:t>
                      </a:r>
                      <a:r>
                        <a:rPr lang="en-IN" dirty="0">
                          <a:latin typeface="Times New Roman" panose="02020603050405020304" pitchFamily="18" charset="0"/>
                          <a:cs typeface="Times New Roman" panose="02020603050405020304" pitchFamily="18" charset="0"/>
                        </a:rPr>
                        <a:t>36.6)</a:t>
                      </a:r>
                    </a:p>
                    <a:p>
                      <a:pPr algn="ctr"/>
                      <a:endParaRPr lang="en-IN" dirty="0">
                        <a:latin typeface="Times New Roman" panose="02020603050405020304" pitchFamily="18" charset="0"/>
                        <a:cs typeface="Times New Roman" panose="02020603050405020304" pitchFamily="18" charset="0"/>
                      </a:endParaRPr>
                    </a:p>
                    <a:p>
                      <a:pPr algn="ctr"/>
                      <a:endParaRPr lang="en-IN" b="0" dirty="0" smtClean="0">
                        <a:latin typeface="Times New Roman" panose="02020603050405020304" pitchFamily="18" charset="0"/>
                        <a:cs typeface="Times New Roman" panose="02020603050405020304" pitchFamily="18" charset="0"/>
                      </a:endParaRPr>
                    </a:p>
                    <a:p>
                      <a:pPr algn="ctr"/>
                      <a:r>
                        <a:rPr lang="en-IN" b="0" dirty="0" smtClean="0">
                          <a:latin typeface="Times New Roman" panose="02020603050405020304" pitchFamily="18" charset="0"/>
                          <a:cs typeface="Times New Roman" panose="02020603050405020304" pitchFamily="18" charset="0"/>
                        </a:rPr>
                        <a:t>60 (29.3</a:t>
                      </a:r>
                      <a:r>
                        <a:rPr lang="en-IN" b="0" dirty="0">
                          <a:latin typeface="Times New Roman" panose="02020603050405020304" pitchFamily="18" charset="0"/>
                          <a:cs typeface="Times New Roman" panose="02020603050405020304" pitchFamily="18" charset="0"/>
                        </a:rPr>
                        <a:t>)</a:t>
                      </a:r>
                    </a:p>
                    <a:p>
                      <a:pPr algn="ctr"/>
                      <a:endParaRPr lang="en-IN" dirty="0">
                        <a:latin typeface="Times New Roman" panose="02020603050405020304" pitchFamily="18" charset="0"/>
                        <a:cs typeface="Times New Roman" panose="02020603050405020304" pitchFamily="18" charset="0"/>
                      </a:endParaRPr>
                    </a:p>
                    <a:p>
                      <a:pPr algn="ctr"/>
                      <a:endParaRPr lang="en-IN" dirty="0">
                        <a:latin typeface="Times New Roman" panose="02020603050405020304" pitchFamily="18" charset="0"/>
                        <a:cs typeface="Times New Roman" panose="02020603050405020304" pitchFamily="18" charset="0"/>
                      </a:endParaRPr>
                    </a:p>
                    <a:p>
                      <a:pPr algn="ctr"/>
                      <a:r>
                        <a:rPr lang="en-IN" dirty="0" smtClean="0">
                          <a:latin typeface="Times New Roman" panose="02020603050405020304" pitchFamily="18" charset="0"/>
                          <a:cs typeface="Times New Roman" panose="02020603050405020304" pitchFamily="18" charset="0"/>
                        </a:rPr>
                        <a:t>95 (</a:t>
                      </a:r>
                      <a:r>
                        <a:rPr lang="en-IN" dirty="0">
                          <a:latin typeface="Times New Roman" panose="02020603050405020304" pitchFamily="18" charset="0"/>
                          <a:cs typeface="Times New Roman" panose="02020603050405020304" pitchFamily="18" charset="0"/>
                        </a:rPr>
                        <a:t>46.3)</a:t>
                      </a:r>
                    </a:p>
                    <a:p>
                      <a:pPr algn="ctr"/>
                      <a:endParaRPr lang="en-IN" dirty="0">
                        <a:latin typeface="Times New Roman" panose="02020603050405020304" pitchFamily="18" charset="0"/>
                        <a:cs typeface="Times New Roman" panose="02020603050405020304" pitchFamily="18" charset="0"/>
                      </a:endParaRPr>
                    </a:p>
                    <a:p>
                      <a:pPr algn="ctr"/>
                      <a:r>
                        <a:rPr lang="en-IN" dirty="0" smtClean="0">
                          <a:latin typeface="Times New Roman" panose="02020603050405020304" pitchFamily="18" charset="0"/>
                          <a:cs typeface="Times New Roman" panose="02020603050405020304" pitchFamily="18" charset="0"/>
                        </a:rPr>
                        <a:t>63 (</a:t>
                      </a:r>
                      <a:r>
                        <a:rPr lang="en-IN" dirty="0">
                          <a:latin typeface="Times New Roman" panose="02020603050405020304" pitchFamily="18" charset="0"/>
                          <a:cs typeface="Times New Roman" panose="02020603050405020304" pitchFamily="18" charset="0"/>
                        </a:rPr>
                        <a:t>30.7)</a:t>
                      </a:r>
                    </a:p>
                    <a:p>
                      <a:pPr algn="ctr"/>
                      <a:endParaRPr lang="en-IN" dirty="0">
                        <a:latin typeface="Times New Roman" panose="02020603050405020304" pitchFamily="18" charset="0"/>
                        <a:cs typeface="Times New Roman" panose="02020603050405020304" pitchFamily="18" charset="0"/>
                      </a:endParaRPr>
                    </a:p>
                    <a:p>
                      <a:pPr algn="ctr"/>
                      <a:endParaRPr lang="en-IN" b="1" dirty="0" smtClean="0">
                        <a:latin typeface="Times New Roman" panose="02020603050405020304" pitchFamily="18" charset="0"/>
                        <a:cs typeface="Times New Roman" panose="02020603050405020304" pitchFamily="18" charset="0"/>
                      </a:endParaRPr>
                    </a:p>
                    <a:p>
                      <a:pPr algn="ctr"/>
                      <a:r>
                        <a:rPr lang="en-IN" b="1" dirty="0" smtClean="0">
                          <a:latin typeface="Times New Roman" panose="02020603050405020304" pitchFamily="18" charset="0"/>
                          <a:cs typeface="Times New Roman" panose="02020603050405020304" pitchFamily="18" charset="0"/>
                        </a:rPr>
                        <a:t>117 (57.1</a:t>
                      </a:r>
                      <a:r>
                        <a:rPr lang="en-IN" b="1" dirty="0">
                          <a:latin typeface="Times New Roman" panose="02020603050405020304" pitchFamily="18" charset="0"/>
                          <a:cs typeface="Times New Roman" panose="02020603050405020304" pitchFamily="18" charset="0"/>
                        </a:rPr>
                        <a:t>)</a:t>
                      </a:r>
                    </a:p>
                  </a:txBody>
                  <a:tcPr/>
                </a:tc>
                <a:extLst>
                  <a:ext uri="{0D108BD9-81ED-4DB2-BD59-A6C34878D82A}">
                    <a16:rowId xmlns="" xmlns:a16="http://schemas.microsoft.com/office/drawing/2014/main" val="1499775182"/>
                  </a:ext>
                </a:extLst>
              </a:tr>
            </a:tbl>
          </a:graphicData>
        </a:graphic>
      </p:graphicFrame>
      <p:sp>
        <p:nvSpPr>
          <p:cNvPr id="5" name="Rectangle 4">
            <a:extLst>
              <a:ext uri="{FF2B5EF4-FFF2-40B4-BE49-F238E27FC236}">
                <a16:creationId xmlns="" xmlns:a16="http://schemas.microsoft.com/office/drawing/2014/main" id="{A2786DD9-89E5-4F0A-B677-D20CA2ABE72E}"/>
              </a:ext>
            </a:extLst>
          </p:cNvPr>
          <p:cNvSpPr/>
          <p:nvPr/>
        </p:nvSpPr>
        <p:spPr>
          <a:xfrm>
            <a:off x="979714" y="5467739"/>
            <a:ext cx="9261566" cy="10356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000" dirty="0">
                <a:solidFill>
                  <a:schemeClr val="tx1"/>
                </a:solidFill>
                <a:latin typeface="Times New Roman" panose="02020603050405020304" pitchFamily="18" charset="0"/>
                <a:cs typeface="Times New Roman" panose="02020603050405020304" pitchFamily="18" charset="0"/>
              </a:rPr>
              <a:t>22 subjects had not heard about H1N1 influenza infection</a:t>
            </a:r>
          </a:p>
        </p:txBody>
      </p:sp>
    </p:spTree>
    <p:extLst>
      <p:ext uri="{BB962C8B-B14F-4D97-AF65-F5344CB8AC3E}">
        <p14:creationId xmlns:p14="http://schemas.microsoft.com/office/powerpoint/2010/main" xmlns="" val="30160386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918350-C755-4FD8-B4C3-D2ADE6629EBE}"/>
              </a:ext>
            </a:extLst>
          </p:cNvPr>
          <p:cNvSpPr>
            <a:spLocks noGrp="1"/>
          </p:cNvSpPr>
          <p:nvPr>
            <p:ph type="title"/>
          </p:nvPr>
        </p:nvSpPr>
        <p:spPr>
          <a:xfrm>
            <a:off x="1129003" y="30440"/>
            <a:ext cx="10515600" cy="810532"/>
          </a:xfrm>
        </p:spPr>
        <p:txBody>
          <a:bodyPr>
            <a:normAutofit/>
          </a:bodyPr>
          <a:lstStyle/>
          <a:p>
            <a:r>
              <a:rPr lang="en-IN" sz="2400" b="1" dirty="0">
                <a:latin typeface="Times New Roman" panose="02020603050405020304" pitchFamily="18" charset="0"/>
                <a:cs typeface="Times New Roman" panose="02020603050405020304" pitchFamily="18" charset="0"/>
              </a:rPr>
              <a:t>Table 4. Knowledge of participants regarding symptoms and reason of scaring of Influenza A (H1N1)*(n=205)</a:t>
            </a:r>
            <a:endParaRPr lang="en-IN" sz="2400" dirty="0"/>
          </a:p>
        </p:txBody>
      </p:sp>
      <p:graphicFrame>
        <p:nvGraphicFramePr>
          <p:cNvPr id="5" name="Content Placeholder 4">
            <a:extLst>
              <a:ext uri="{FF2B5EF4-FFF2-40B4-BE49-F238E27FC236}">
                <a16:creationId xmlns="" xmlns:a16="http://schemas.microsoft.com/office/drawing/2014/main" id="{42D868F3-0292-4AF3-9E8C-3728E606AA41}"/>
              </a:ext>
            </a:extLst>
          </p:cNvPr>
          <p:cNvGraphicFramePr>
            <a:graphicFrameLocks noGrp="1"/>
          </p:cNvGraphicFramePr>
          <p:nvPr>
            <p:ph idx="1"/>
            <p:extLst>
              <p:ext uri="{D42A27DB-BD31-4B8C-83A1-F6EECF244321}">
                <p14:modId xmlns:p14="http://schemas.microsoft.com/office/powerpoint/2010/main" xmlns="" val="388992199"/>
              </p:ext>
            </p:extLst>
          </p:nvPr>
        </p:nvGraphicFramePr>
        <p:xfrm>
          <a:off x="1271016" y="840972"/>
          <a:ext cx="10232136" cy="4869364"/>
        </p:xfrm>
        <a:graphic>
          <a:graphicData uri="http://schemas.openxmlformats.org/drawingml/2006/table">
            <a:tbl>
              <a:tblPr firstRow="1" bandRow="1">
                <a:tableStyleId>{5C22544A-7EE6-4342-B048-85BDC9FD1C3A}</a:tableStyleId>
              </a:tblPr>
              <a:tblGrid>
                <a:gridCol w="5281838">
                  <a:extLst>
                    <a:ext uri="{9D8B030D-6E8A-4147-A177-3AD203B41FA5}">
                      <a16:colId xmlns="" xmlns:a16="http://schemas.microsoft.com/office/drawing/2014/main" val="3430688875"/>
                    </a:ext>
                  </a:extLst>
                </a:gridCol>
                <a:gridCol w="4950298">
                  <a:extLst>
                    <a:ext uri="{9D8B030D-6E8A-4147-A177-3AD203B41FA5}">
                      <a16:colId xmlns="" xmlns:a16="http://schemas.microsoft.com/office/drawing/2014/main" val="3503622027"/>
                    </a:ext>
                  </a:extLst>
                </a:gridCol>
              </a:tblGrid>
              <a:tr h="571684">
                <a:tc>
                  <a:txBody>
                    <a:bodyPr/>
                    <a:lstStyle/>
                    <a:p>
                      <a:r>
                        <a:rPr lang="en-IN" dirty="0">
                          <a:latin typeface="Times New Roman" panose="02020603050405020304" pitchFamily="18" charset="0"/>
                          <a:cs typeface="Times New Roman" panose="02020603050405020304" pitchFamily="18" charset="0"/>
                        </a:rPr>
                        <a:t>Knowledge</a:t>
                      </a:r>
                    </a:p>
                  </a:txBody>
                  <a:tcPr/>
                </a:tc>
                <a:tc>
                  <a:txBody>
                    <a:bodyPr/>
                    <a:lstStyle/>
                    <a:p>
                      <a:r>
                        <a:rPr lang="en-IN" dirty="0" smtClean="0">
                          <a:latin typeface="Times New Roman" panose="02020603050405020304" pitchFamily="18" charset="0"/>
                          <a:cs typeface="Times New Roman" panose="02020603050405020304" pitchFamily="18" charset="0"/>
                        </a:rPr>
                        <a:t>Cases (%)</a:t>
                      </a:r>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581106572"/>
                  </a:ext>
                </a:extLst>
              </a:tr>
              <a:tr h="2823782">
                <a:tc>
                  <a:txBody>
                    <a:bodyPr/>
                    <a:lstStyle/>
                    <a:p>
                      <a:r>
                        <a:rPr lang="en-IN" b="1" dirty="0">
                          <a:latin typeface="Times New Roman" panose="02020603050405020304" pitchFamily="18" charset="0"/>
                          <a:cs typeface="Times New Roman" panose="02020603050405020304" pitchFamily="18" charset="0"/>
                        </a:rPr>
                        <a:t>Symptoms</a:t>
                      </a:r>
                    </a:p>
                    <a:p>
                      <a:r>
                        <a:rPr lang="en-IN" b="1" dirty="0">
                          <a:latin typeface="Times New Roman" panose="02020603050405020304" pitchFamily="18" charset="0"/>
                          <a:cs typeface="Times New Roman" panose="02020603050405020304" pitchFamily="18" charset="0"/>
                        </a:rPr>
                        <a:t>   </a:t>
                      </a:r>
                      <a:r>
                        <a:rPr lang="en-IN" b="1" dirty="0" smtClean="0">
                          <a:latin typeface="Times New Roman" panose="02020603050405020304" pitchFamily="18" charset="0"/>
                          <a:cs typeface="Times New Roman" panose="02020603050405020304" pitchFamily="18" charset="0"/>
                        </a:rPr>
                        <a:t>Cough/sore throat</a:t>
                      </a:r>
                      <a:endParaRPr lang="en-IN" b="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0" dirty="0">
                          <a:latin typeface="Times New Roman" panose="02020603050405020304" pitchFamily="18" charset="0"/>
                          <a:cs typeface="Times New Roman" panose="02020603050405020304" pitchFamily="18" charset="0"/>
                        </a:rPr>
                        <a:t>   Fever &gt;38</a:t>
                      </a:r>
                      <a:r>
                        <a:rPr lang="en-IN" sz="1800" b="0" kern="1200" baseline="30000" dirty="0">
                          <a:solidFill>
                            <a:schemeClr val="dk1"/>
                          </a:solidFill>
                          <a:effectLst/>
                          <a:latin typeface="+mn-lt"/>
                          <a:ea typeface="+mn-ea"/>
                          <a:cs typeface="+mn-cs"/>
                        </a:rPr>
                        <a:t>o</a:t>
                      </a:r>
                      <a:r>
                        <a:rPr lang="en-IN" b="0" dirty="0">
                          <a:latin typeface="Times New Roman" panose="02020603050405020304" pitchFamily="18" charset="0"/>
                          <a:cs typeface="Times New Roman" panose="02020603050405020304" pitchFamily="18" charset="0"/>
                        </a:rPr>
                        <a:t>C</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kern="1200" dirty="0">
                          <a:solidFill>
                            <a:schemeClr val="dk1"/>
                          </a:solidFill>
                          <a:effectLst/>
                          <a:latin typeface="Times New Roman" panose="02020603050405020304" pitchFamily="18" charset="0"/>
                          <a:ea typeface="+mn-ea"/>
                          <a:cs typeface="Times New Roman" panose="02020603050405020304" pitchFamily="18" charset="0"/>
                        </a:rPr>
                        <a:t>   Body ache/ Headache</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kern="1200" dirty="0">
                          <a:solidFill>
                            <a:schemeClr val="dk1"/>
                          </a:solidFill>
                          <a:effectLst/>
                          <a:latin typeface="Times New Roman" panose="02020603050405020304" pitchFamily="18" charset="0"/>
                          <a:ea typeface="+mn-ea"/>
                          <a:cs typeface="Times New Roman" panose="02020603050405020304" pitchFamily="18" charset="0"/>
                        </a:rPr>
                        <a:t>   Running nose</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kern="1200" dirty="0">
                          <a:solidFill>
                            <a:schemeClr val="dk1"/>
                          </a:solidFill>
                          <a:effectLst/>
                          <a:latin typeface="Times New Roman" panose="02020603050405020304" pitchFamily="18" charset="0"/>
                          <a:ea typeface="+mn-ea"/>
                          <a:cs typeface="Times New Roman" panose="02020603050405020304" pitchFamily="18" charset="0"/>
                        </a:rPr>
                        <a:t>   Breathlessness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kern="1200" dirty="0">
                          <a:solidFill>
                            <a:schemeClr val="dk1"/>
                          </a:solidFill>
                          <a:effectLst/>
                          <a:latin typeface="Times New Roman" panose="02020603050405020304" pitchFamily="18" charset="0"/>
                          <a:ea typeface="+mn-ea"/>
                          <a:cs typeface="Times New Roman" panose="02020603050405020304" pitchFamily="18" charset="0"/>
                        </a:rPr>
                        <a:t>   Loss of appetite</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kern="1200" dirty="0">
                          <a:solidFill>
                            <a:schemeClr val="dk1"/>
                          </a:solidFill>
                          <a:effectLst/>
                          <a:latin typeface="Times New Roman" panose="02020603050405020304" pitchFamily="18" charset="0"/>
                          <a:ea typeface="+mn-ea"/>
                          <a:cs typeface="Times New Roman" panose="02020603050405020304" pitchFamily="18" charset="0"/>
                        </a:rPr>
                        <a:t>   Vomiting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kern="1200" dirty="0">
                          <a:solidFill>
                            <a:schemeClr val="dk1"/>
                          </a:solidFill>
                          <a:effectLst/>
                          <a:latin typeface="Times New Roman" panose="02020603050405020304" pitchFamily="18" charset="0"/>
                          <a:ea typeface="+mn-ea"/>
                          <a:cs typeface="Times New Roman" panose="02020603050405020304" pitchFamily="18" charset="0"/>
                        </a:rPr>
                        <a:t>   Loose Diarrhoea</a:t>
                      </a:r>
                      <a:endParaRPr lang="en-IN" sz="1800" kern="1200" dirty="0">
                        <a:solidFill>
                          <a:schemeClr val="dk1"/>
                        </a:solidFill>
                        <a:effectLst/>
                        <a:latin typeface="+mn-lt"/>
                        <a:ea typeface="+mn-ea"/>
                        <a:cs typeface="+mn-cs"/>
                      </a:endParaRPr>
                    </a:p>
                    <a:p>
                      <a:endParaRPr lang="en-IN" b="1" dirty="0">
                        <a:latin typeface="Times New Roman" panose="02020603050405020304" pitchFamily="18" charset="0"/>
                        <a:cs typeface="Times New Roman" panose="02020603050405020304" pitchFamily="18" charset="0"/>
                      </a:endParaRPr>
                    </a:p>
                  </a:txBody>
                  <a:tcPr/>
                </a:tc>
                <a:tc>
                  <a:txBody>
                    <a:bodyPr/>
                    <a:lstStyle/>
                    <a:p>
                      <a:endParaRPr lang="en-IN" dirty="0"/>
                    </a:p>
                    <a:p>
                      <a:r>
                        <a:rPr lang="en-IN" b="1" dirty="0">
                          <a:latin typeface="Times New Roman" panose="02020603050405020304" pitchFamily="18" charset="0"/>
                          <a:cs typeface="Times New Roman" panose="02020603050405020304" pitchFamily="18" charset="0"/>
                        </a:rPr>
                        <a:t>168 (82)</a:t>
                      </a:r>
                    </a:p>
                    <a:p>
                      <a:r>
                        <a:rPr lang="en-IN" dirty="0">
                          <a:latin typeface="Times New Roman" panose="02020603050405020304" pitchFamily="18" charset="0"/>
                          <a:cs typeface="Times New Roman" panose="02020603050405020304" pitchFamily="18" charset="0"/>
                        </a:rPr>
                        <a:t>163 (79.5)</a:t>
                      </a:r>
                    </a:p>
                    <a:p>
                      <a:r>
                        <a:rPr lang="en-IN" dirty="0">
                          <a:latin typeface="Times New Roman" panose="02020603050405020304" pitchFamily="18" charset="0"/>
                          <a:cs typeface="Times New Roman" panose="02020603050405020304" pitchFamily="18" charset="0"/>
                        </a:rPr>
                        <a:t>136 (66.3)</a:t>
                      </a:r>
                    </a:p>
                    <a:p>
                      <a:r>
                        <a:rPr lang="en-IN" dirty="0">
                          <a:latin typeface="Times New Roman" panose="02020603050405020304" pitchFamily="18" charset="0"/>
                          <a:cs typeface="Times New Roman" panose="02020603050405020304" pitchFamily="18" charset="0"/>
                        </a:rPr>
                        <a:t>124 (60.3)</a:t>
                      </a:r>
                    </a:p>
                    <a:p>
                      <a:r>
                        <a:rPr lang="en-IN" dirty="0">
                          <a:latin typeface="Times New Roman" panose="02020603050405020304" pitchFamily="18" charset="0"/>
                          <a:cs typeface="Times New Roman" panose="02020603050405020304" pitchFamily="18" charset="0"/>
                        </a:rPr>
                        <a:t>85 (41.5)</a:t>
                      </a:r>
                    </a:p>
                    <a:p>
                      <a:r>
                        <a:rPr lang="en-IN" dirty="0">
                          <a:latin typeface="Times New Roman" panose="02020603050405020304" pitchFamily="18" charset="0"/>
                          <a:cs typeface="Times New Roman" panose="02020603050405020304" pitchFamily="18" charset="0"/>
                        </a:rPr>
                        <a:t>73 (35.6)</a:t>
                      </a:r>
                    </a:p>
                    <a:p>
                      <a:r>
                        <a:rPr lang="en-IN" dirty="0">
                          <a:latin typeface="Times New Roman" panose="02020603050405020304" pitchFamily="18" charset="0"/>
                          <a:cs typeface="Times New Roman" panose="02020603050405020304" pitchFamily="18" charset="0"/>
                        </a:rPr>
                        <a:t>18 (8.8)</a:t>
                      </a:r>
                    </a:p>
                    <a:p>
                      <a:r>
                        <a:rPr lang="en-IN" dirty="0">
                          <a:latin typeface="Times New Roman" panose="02020603050405020304" pitchFamily="18" charset="0"/>
                          <a:cs typeface="Times New Roman" panose="02020603050405020304" pitchFamily="18" charset="0"/>
                        </a:rPr>
                        <a:t>6 (2.9)</a:t>
                      </a:r>
                    </a:p>
                  </a:txBody>
                  <a:tcPr/>
                </a:tc>
                <a:extLst>
                  <a:ext uri="{0D108BD9-81ED-4DB2-BD59-A6C34878D82A}">
                    <a16:rowId xmlns="" xmlns:a16="http://schemas.microsoft.com/office/drawing/2014/main" val="3583773361"/>
                  </a:ext>
                </a:extLst>
              </a:tr>
              <a:tr h="1457436">
                <a:tc>
                  <a:txBody>
                    <a:bodyPr/>
                    <a:lstStyle/>
                    <a:p>
                      <a:r>
                        <a:rPr lang="en-IN" b="1" dirty="0">
                          <a:latin typeface="Times New Roman" panose="02020603050405020304" pitchFamily="18" charset="0"/>
                          <a:cs typeface="Times New Roman" panose="02020603050405020304" pitchFamily="18" charset="0"/>
                        </a:rPr>
                        <a:t>Reason of scaring</a:t>
                      </a:r>
                    </a:p>
                    <a:p>
                      <a:r>
                        <a:rPr lang="en-IN" b="1" dirty="0">
                          <a:latin typeface="Times New Roman" panose="02020603050405020304" pitchFamily="18" charset="0"/>
                          <a:cs typeface="Times New Roman" panose="02020603050405020304" pitchFamily="18" charset="0"/>
                        </a:rPr>
                        <a:t>   Deadly disease</a:t>
                      </a:r>
                    </a:p>
                    <a:p>
                      <a:r>
                        <a:rPr lang="en-IN" dirty="0">
                          <a:latin typeface="Times New Roman" panose="02020603050405020304" pitchFamily="18" charset="0"/>
                          <a:cs typeface="Times New Roman" panose="02020603050405020304" pitchFamily="18" charset="0"/>
                        </a:rPr>
                        <a:t>   Anyone can be affected</a:t>
                      </a:r>
                    </a:p>
                    <a:p>
                      <a:r>
                        <a:rPr lang="en-IN" dirty="0">
                          <a:latin typeface="Times New Roman" panose="02020603050405020304" pitchFamily="18" charset="0"/>
                          <a:cs typeface="Times New Roman" panose="02020603050405020304" pitchFamily="18" charset="0"/>
                        </a:rPr>
                        <a:t>   No treatment available</a:t>
                      </a:r>
                    </a:p>
                    <a:p>
                      <a:r>
                        <a:rPr lang="en-IN" dirty="0">
                          <a:latin typeface="Times New Roman" panose="02020603050405020304" pitchFamily="18" charset="0"/>
                          <a:cs typeface="Times New Roman" panose="02020603050405020304" pitchFamily="18" charset="0"/>
                        </a:rPr>
                        <a:t>   No vaccine available</a:t>
                      </a:r>
                    </a:p>
                  </a:txBody>
                  <a:tcPr/>
                </a:tc>
                <a:tc>
                  <a:txBody>
                    <a:bodyPr/>
                    <a:lstStyle/>
                    <a:p>
                      <a:endParaRPr lang="en-IN" dirty="0"/>
                    </a:p>
                    <a:p>
                      <a:r>
                        <a:rPr lang="en-IN" b="1" dirty="0">
                          <a:latin typeface="Times New Roman" panose="02020603050405020304" pitchFamily="18" charset="0"/>
                          <a:cs typeface="Times New Roman" panose="02020603050405020304" pitchFamily="18" charset="0"/>
                        </a:rPr>
                        <a:t>157 (76.6)</a:t>
                      </a:r>
                    </a:p>
                    <a:p>
                      <a:r>
                        <a:rPr lang="en-IN" dirty="0">
                          <a:latin typeface="Times New Roman" panose="02020603050405020304" pitchFamily="18" charset="0"/>
                          <a:cs typeface="Times New Roman" panose="02020603050405020304" pitchFamily="18" charset="0"/>
                        </a:rPr>
                        <a:t>57 (27.8)</a:t>
                      </a:r>
                    </a:p>
                    <a:p>
                      <a:r>
                        <a:rPr lang="en-IN" dirty="0">
                          <a:latin typeface="Times New Roman" panose="02020603050405020304" pitchFamily="18" charset="0"/>
                          <a:cs typeface="Times New Roman" panose="02020603050405020304" pitchFamily="18" charset="0"/>
                        </a:rPr>
                        <a:t>10 (4.9)</a:t>
                      </a:r>
                    </a:p>
                    <a:p>
                      <a:r>
                        <a:rPr lang="en-IN" dirty="0">
                          <a:latin typeface="Times New Roman" panose="02020603050405020304" pitchFamily="18" charset="0"/>
                          <a:cs typeface="Times New Roman" panose="02020603050405020304" pitchFamily="18" charset="0"/>
                        </a:rPr>
                        <a:t>6 (2.9)</a:t>
                      </a:r>
                    </a:p>
                  </a:txBody>
                  <a:tcPr/>
                </a:tc>
                <a:extLst>
                  <a:ext uri="{0D108BD9-81ED-4DB2-BD59-A6C34878D82A}">
                    <a16:rowId xmlns="" xmlns:a16="http://schemas.microsoft.com/office/drawing/2014/main" val="3892246505"/>
                  </a:ext>
                </a:extLst>
              </a:tr>
            </a:tbl>
          </a:graphicData>
        </a:graphic>
      </p:graphicFrame>
      <p:sp>
        <p:nvSpPr>
          <p:cNvPr id="3" name="Rectangle 2">
            <a:extLst>
              <a:ext uri="{FF2B5EF4-FFF2-40B4-BE49-F238E27FC236}">
                <a16:creationId xmlns="" xmlns:a16="http://schemas.microsoft.com/office/drawing/2014/main" id="{DD1497F6-FD67-4929-AEC7-4A9D6A14C309}"/>
              </a:ext>
            </a:extLst>
          </p:cNvPr>
          <p:cNvSpPr/>
          <p:nvPr/>
        </p:nvSpPr>
        <p:spPr>
          <a:xfrm>
            <a:off x="1280160" y="5710336"/>
            <a:ext cx="10232136" cy="9983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400" dirty="0">
                <a:solidFill>
                  <a:schemeClr val="tx1"/>
                </a:solidFill>
                <a:latin typeface="Times New Roman" panose="02020603050405020304" pitchFamily="18" charset="0"/>
                <a:cs typeface="Times New Roman" panose="02020603050405020304" pitchFamily="18" charset="0"/>
              </a:rPr>
              <a:t>22 subjects had not heard about H1N1 influenza infection</a:t>
            </a:r>
          </a:p>
          <a:p>
            <a:r>
              <a:rPr lang="en-IN" sz="2400" dirty="0">
                <a:solidFill>
                  <a:schemeClr val="tx1"/>
                </a:solidFill>
                <a:latin typeface="Times New Roman" panose="02020603050405020304" pitchFamily="18" charset="0"/>
                <a:cs typeface="Times New Roman" panose="02020603050405020304" pitchFamily="18" charset="0"/>
              </a:rPr>
              <a:t>* Multiple response</a:t>
            </a:r>
          </a:p>
        </p:txBody>
      </p:sp>
    </p:spTree>
    <p:extLst>
      <p:ext uri="{BB962C8B-B14F-4D97-AF65-F5344CB8AC3E}">
        <p14:creationId xmlns:p14="http://schemas.microsoft.com/office/powerpoint/2010/main" xmlns="" val="2183103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B2F067-216D-45D6-A5BB-99E1D6EA5D3B}"/>
              </a:ext>
            </a:extLst>
          </p:cNvPr>
          <p:cNvSpPr>
            <a:spLocks noGrp="1"/>
          </p:cNvSpPr>
          <p:nvPr>
            <p:ph type="title"/>
          </p:nvPr>
        </p:nvSpPr>
        <p:spPr>
          <a:xfrm>
            <a:off x="838200" y="365125"/>
            <a:ext cx="10515600" cy="941161"/>
          </a:xfrm>
        </p:spPr>
        <p:txBody>
          <a:bodyPr>
            <a:normAutofit/>
          </a:bodyPr>
          <a:lstStyle/>
          <a:p>
            <a:r>
              <a:rPr lang="en-IN" sz="2400" b="1" dirty="0">
                <a:latin typeface="Times New Roman" panose="02020603050405020304" pitchFamily="18" charset="0"/>
                <a:cs typeface="Times New Roman" panose="02020603050405020304" pitchFamily="18" charset="0"/>
              </a:rPr>
              <a:t>Table </a:t>
            </a:r>
            <a:r>
              <a:rPr lang="en-IN" sz="2400" b="1" dirty="0" smtClean="0">
                <a:latin typeface="Times New Roman" panose="02020603050405020304" pitchFamily="18" charset="0"/>
                <a:cs typeface="Times New Roman" panose="02020603050405020304" pitchFamily="18" charset="0"/>
              </a:rPr>
              <a:t>5. </a:t>
            </a:r>
            <a:r>
              <a:rPr lang="en-IN" sz="2400" b="1" dirty="0">
                <a:latin typeface="Times New Roman" panose="02020603050405020304" pitchFamily="18" charset="0"/>
                <a:cs typeface="Times New Roman" panose="02020603050405020304" pitchFamily="18" charset="0"/>
              </a:rPr>
              <a:t>Attitude and practices of participants regarding prevention of Influenza A (H1N1) * (n=205)</a:t>
            </a:r>
            <a:endParaRPr lang="en-IN" sz="2400" dirty="0"/>
          </a:p>
        </p:txBody>
      </p:sp>
      <p:graphicFrame>
        <p:nvGraphicFramePr>
          <p:cNvPr id="5" name="Content Placeholder 4">
            <a:extLst>
              <a:ext uri="{FF2B5EF4-FFF2-40B4-BE49-F238E27FC236}">
                <a16:creationId xmlns="" xmlns:a16="http://schemas.microsoft.com/office/drawing/2014/main" id="{7BB15683-DAF2-49A8-9841-87177E3D9D6D}"/>
              </a:ext>
            </a:extLst>
          </p:cNvPr>
          <p:cNvGraphicFramePr>
            <a:graphicFrameLocks noGrp="1"/>
          </p:cNvGraphicFramePr>
          <p:nvPr>
            <p:ph idx="1"/>
            <p:extLst>
              <p:ext uri="{D42A27DB-BD31-4B8C-83A1-F6EECF244321}">
                <p14:modId xmlns:p14="http://schemas.microsoft.com/office/powerpoint/2010/main" xmlns="" val="723860201"/>
              </p:ext>
            </p:extLst>
          </p:nvPr>
        </p:nvGraphicFramePr>
        <p:xfrm>
          <a:off x="838200" y="1241424"/>
          <a:ext cx="9302496" cy="3584576"/>
        </p:xfrm>
        <a:graphic>
          <a:graphicData uri="http://schemas.openxmlformats.org/drawingml/2006/table">
            <a:tbl>
              <a:tblPr firstRow="1" bandRow="1">
                <a:tableStyleId>{5C22544A-7EE6-4342-B048-85BDC9FD1C3A}</a:tableStyleId>
              </a:tblPr>
              <a:tblGrid>
                <a:gridCol w="4651248">
                  <a:extLst>
                    <a:ext uri="{9D8B030D-6E8A-4147-A177-3AD203B41FA5}">
                      <a16:colId xmlns="" xmlns:a16="http://schemas.microsoft.com/office/drawing/2014/main" val="4107831668"/>
                    </a:ext>
                  </a:extLst>
                </a:gridCol>
                <a:gridCol w="4651248">
                  <a:extLst>
                    <a:ext uri="{9D8B030D-6E8A-4147-A177-3AD203B41FA5}">
                      <a16:colId xmlns="" xmlns:a16="http://schemas.microsoft.com/office/drawing/2014/main" val="4235350294"/>
                    </a:ext>
                  </a:extLst>
                </a:gridCol>
              </a:tblGrid>
              <a:tr h="630541">
                <a:tc>
                  <a:txBody>
                    <a:bodyPr/>
                    <a:lstStyle/>
                    <a:p>
                      <a:pPr algn="l"/>
                      <a:r>
                        <a:rPr lang="en-IN" sz="1800" dirty="0">
                          <a:latin typeface="Times New Roman" panose="02020603050405020304" pitchFamily="18" charset="0"/>
                          <a:cs typeface="Times New Roman" panose="02020603050405020304" pitchFamily="18" charset="0"/>
                        </a:rPr>
                        <a:t>Attitude and practices</a:t>
                      </a:r>
                    </a:p>
                  </a:txBody>
                  <a:tcPr/>
                </a:tc>
                <a:tc>
                  <a:txBody>
                    <a:bodyPr/>
                    <a:lstStyle/>
                    <a:p>
                      <a:pPr algn="l"/>
                      <a:r>
                        <a:rPr lang="en-IN" sz="1800" dirty="0">
                          <a:latin typeface="Times New Roman" panose="02020603050405020304" pitchFamily="18" charset="0"/>
                          <a:cs typeface="Times New Roman" panose="02020603050405020304" pitchFamily="18" charset="0"/>
                        </a:rPr>
                        <a:t>Cases (%)</a:t>
                      </a:r>
                    </a:p>
                  </a:txBody>
                  <a:tcPr/>
                </a:tc>
                <a:extLst>
                  <a:ext uri="{0D108BD9-81ED-4DB2-BD59-A6C34878D82A}">
                    <a16:rowId xmlns="" xmlns:a16="http://schemas.microsoft.com/office/drawing/2014/main" val="927375095"/>
                  </a:ext>
                </a:extLst>
              </a:tr>
              <a:tr h="2954035">
                <a:tc>
                  <a:txBody>
                    <a:bodyPr/>
                    <a:lstStyle/>
                    <a:p>
                      <a:pPr algn="l"/>
                      <a:r>
                        <a:rPr lang="en-IN" sz="1800" b="0" dirty="0">
                          <a:latin typeface="Times New Roman" panose="02020603050405020304" pitchFamily="18" charset="0"/>
                          <a:cs typeface="Times New Roman" panose="02020603050405020304" pitchFamily="18" charset="0"/>
                        </a:rPr>
                        <a:t>Use of face mask</a:t>
                      </a:r>
                    </a:p>
                    <a:p>
                      <a:pPr algn="l"/>
                      <a:r>
                        <a:rPr lang="en-IN" sz="1800" b="0" dirty="0">
                          <a:latin typeface="Times New Roman" panose="02020603050405020304" pitchFamily="18" charset="0"/>
                          <a:cs typeface="Times New Roman" panose="02020603050405020304" pitchFamily="18" charset="0"/>
                        </a:rPr>
                        <a:t>Avoiding crowded place</a:t>
                      </a:r>
                    </a:p>
                    <a:p>
                      <a:pPr algn="l"/>
                      <a:r>
                        <a:rPr lang="en-IN" sz="1800" b="0" dirty="0">
                          <a:latin typeface="Times New Roman" panose="02020603050405020304" pitchFamily="18" charset="0"/>
                          <a:cs typeface="Times New Roman" panose="02020603050405020304" pitchFamily="18" charset="0"/>
                        </a:rPr>
                        <a:t>Regular Hand washing</a:t>
                      </a:r>
                    </a:p>
                    <a:p>
                      <a:pPr algn="l"/>
                      <a:r>
                        <a:rPr lang="en-IN" sz="1800" b="0" dirty="0">
                          <a:latin typeface="Times New Roman" panose="02020603050405020304" pitchFamily="18" charset="0"/>
                          <a:cs typeface="Times New Roman" panose="02020603050405020304" pitchFamily="18" charset="0"/>
                        </a:rPr>
                        <a:t>Keep distance from infected person</a:t>
                      </a:r>
                    </a:p>
                    <a:p>
                      <a:pPr algn="l"/>
                      <a:r>
                        <a:rPr lang="en-IN" sz="1800" b="0" dirty="0">
                          <a:latin typeface="Times New Roman" panose="02020603050405020304" pitchFamily="18" charset="0"/>
                          <a:cs typeface="Times New Roman" panose="02020603050405020304" pitchFamily="18" charset="0"/>
                        </a:rPr>
                        <a:t>Avoidance of public transport</a:t>
                      </a:r>
                    </a:p>
                    <a:p>
                      <a:pPr algn="l"/>
                      <a:r>
                        <a:rPr lang="en-IN" sz="1800" b="0" dirty="0">
                          <a:latin typeface="Times New Roman" panose="02020603050405020304" pitchFamily="18" charset="0"/>
                          <a:cs typeface="Times New Roman" panose="02020603050405020304" pitchFamily="18" charset="0"/>
                        </a:rPr>
                        <a:t>Ayurvedic remedies</a:t>
                      </a:r>
                    </a:p>
                  </a:txBody>
                  <a:tcPr/>
                </a:tc>
                <a:tc>
                  <a:txBody>
                    <a:bodyPr/>
                    <a:lstStyle/>
                    <a:p>
                      <a:pPr marL="342900" indent="-342900" algn="l">
                        <a:buAutoNum type="arabicPlain" startAt="198"/>
                      </a:pPr>
                      <a:r>
                        <a:rPr lang="en-IN" sz="1800" b="0" dirty="0" smtClean="0">
                          <a:latin typeface="Times New Roman" panose="02020603050405020304" pitchFamily="18" charset="0"/>
                          <a:cs typeface="Times New Roman" panose="02020603050405020304" pitchFamily="18" charset="0"/>
                        </a:rPr>
                        <a:t> (96.6)</a:t>
                      </a:r>
                      <a:endParaRPr lang="en-IN" sz="1800" b="0" dirty="0">
                        <a:latin typeface="Times New Roman" panose="02020603050405020304" pitchFamily="18" charset="0"/>
                        <a:cs typeface="Times New Roman" panose="02020603050405020304" pitchFamily="18" charset="0"/>
                      </a:endParaRPr>
                    </a:p>
                    <a:p>
                      <a:pPr marL="0" indent="0" algn="l">
                        <a:buNone/>
                      </a:pPr>
                      <a:r>
                        <a:rPr lang="en-IN" sz="1800" b="0" dirty="0">
                          <a:latin typeface="Times New Roman" panose="02020603050405020304" pitchFamily="18" charset="0"/>
                          <a:cs typeface="Times New Roman" panose="02020603050405020304" pitchFamily="18" charset="0"/>
                        </a:rPr>
                        <a:t>150 (73.2)</a:t>
                      </a:r>
                    </a:p>
                    <a:p>
                      <a:pPr marL="0" indent="0" algn="l">
                        <a:buNone/>
                      </a:pPr>
                      <a:r>
                        <a:rPr lang="en-IN" sz="1800" b="0" dirty="0">
                          <a:latin typeface="Times New Roman" panose="02020603050405020304" pitchFamily="18" charset="0"/>
                          <a:cs typeface="Times New Roman" panose="02020603050405020304" pitchFamily="18" charset="0"/>
                        </a:rPr>
                        <a:t>107 (52.2)</a:t>
                      </a:r>
                    </a:p>
                    <a:p>
                      <a:pPr marL="0" indent="0" algn="l">
                        <a:buNone/>
                      </a:pPr>
                      <a:r>
                        <a:rPr lang="en-IN" sz="1800" b="0" dirty="0">
                          <a:latin typeface="Times New Roman" panose="02020603050405020304" pitchFamily="18" charset="0"/>
                          <a:cs typeface="Times New Roman" panose="02020603050405020304" pitchFamily="18" charset="0"/>
                        </a:rPr>
                        <a:t>77 (37.6)</a:t>
                      </a:r>
                    </a:p>
                    <a:p>
                      <a:pPr marL="0" indent="0" algn="l">
                        <a:buNone/>
                      </a:pPr>
                      <a:r>
                        <a:rPr lang="en-IN" sz="1800" b="0" dirty="0">
                          <a:latin typeface="Times New Roman" panose="02020603050405020304" pitchFamily="18" charset="0"/>
                          <a:cs typeface="Times New Roman" panose="02020603050405020304" pitchFamily="18" charset="0"/>
                        </a:rPr>
                        <a:t>48 (23.4)</a:t>
                      </a:r>
                    </a:p>
                    <a:p>
                      <a:pPr marL="0" indent="0" algn="l">
                        <a:buNone/>
                      </a:pPr>
                      <a:r>
                        <a:rPr lang="en-IN" sz="1800" b="0" dirty="0">
                          <a:latin typeface="Times New Roman" panose="02020603050405020304" pitchFamily="18" charset="0"/>
                          <a:cs typeface="Times New Roman" panose="02020603050405020304" pitchFamily="18" charset="0"/>
                        </a:rPr>
                        <a:t>18 (8.8)</a:t>
                      </a:r>
                    </a:p>
                  </a:txBody>
                  <a:tcPr/>
                </a:tc>
                <a:extLst>
                  <a:ext uri="{0D108BD9-81ED-4DB2-BD59-A6C34878D82A}">
                    <a16:rowId xmlns="" xmlns:a16="http://schemas.microsoft.com/office/drawing/2014/main" val="1481306028"/>
                  </a:ext>
                </a:extLst>
              </a:tr>
            </a:tbl>
          </a:graphicData>
        </a:graphic>
      </p:graphicFrame>
      <p:sp>
        <p:nvSpPr>
          <p:cNvPr id="6" name="Rectangle 5">
            <a:extLst>
              <a:ext uri="{FF2B5EF4-FFF2-40B4-BE49-F238E27FC236}">
                <a16:creationId xmlns="" xmlns:a16="http://schemas.microsoft.com/office/drawing/2014/main" id="{B9650F22-CC2A-477E-95A9-5D487D837EB2}"/>
              </a:ext>
            </a:extLst>
          </p:cNvPr>
          <p:cNvSpPr/>
          <p:nvPr/>
        </p:nvSpPr>
        <p:spPr>
          <a:xfrm>
            <a:off x="838200" y="5293360"/>
            <a:ext cx="9293352" cy="13004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dirty="0">
                <a:solidFill>
                  <a:schemeClr val="tx1"/>
                </a:solidFill>
                <a:latin typeface="Times New Roman" panose="02020603050405020304" pitchFamily="18" charset="0"/>
                <a:cs typeface="Times New Roman" panose="02020603050405020304" pitchFamily="18" charset="0"/>
              </a:rPr>
              <a:t>22 subjects had not heard about H1N1 influenza infection</a:t>
            </a:r>
          </a:p>
          <a:p>
            <a:r>
              <a:rPr lang="en-IN" sz="2800" dirty="0">
                <a:solidFill>
                  <a:schemeClr val="tx1"/>
                </a:solidFill>
                <a:latin typeface="Times New Roman" panose="02020603050405020304" pitchFamily="18" charset="0"/>
                <a:cs typeface="Times New Roman" panose="02020603050405020304" pitchFamily="18" charset="0"/>
              </a:rPr>
              <a:t>* Multiple response</a:t>
            </a:r>
          </a:p>
        </p:txBody>
      </p:sp>
    </p:spTree>
    <p:extLst>
      <p:ext uri="{BB962C8B-B14F-4D97-AF65-F5344CB8AC3E}">
        <p14:creationId xmlns:p14="http://schemas.microsoft.com/office/powerpoint/2010/main" xmlns="" val="1611534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F23DC8-C20A-403E-8E77-FF349C6C1C9F}"/>
              </a:ext>
            </a:extLst>
          </p:cNvPr>
          <p:cNvSpPr>
            <a:spLocks noGrp="1"/>
          </p:cNvSpPr>
          <p:nvPr>
            <p:ph type="title"/>
          </p:nvPr>
        </p:nvSpPr>
        <p:spPr/>
        <p:txBody>
          <a:bodyPr>
            <a:normAutofit/>
          </a:bodyPr>
          <a:lstStyle/>
          <a:p>
            <a:pPr algn="ctr"/>
            <a:r>
              <a:rPr lang="en-IN" sz="4800" b="1" dirty="0">
                <a:latin typeface="Times New Roman" panose="02020603050405020304" pitchFamily="18" charset="0"/>
                <a:cs typeface="Times New Roman" panose="02020603050405020304" pitchFamily="18" charset="0"/>
              </a:rPr>
              <a:t>Discussion</a:t>
            </a:r>
          </a:p>
        </p:txBody>
      </p:sp>
      <p:sp>
        <p:nvSpPr>
          <p:cNvPr id="3" name="Content Placeholder 2">
            <a:extLst>
              <a:ext uri="{FF2B5EF4-FFF2-40B4-BE49-F238E27FC236}">
                <a16:creationId xmlns="" xmlns:a16="http://schemas.microsoft.com/office/drawing/2014/main" id="{09DD06A7-FD8F-4907-8C3F-292E4ED0D970}"/>
              </a:ext>
            </a:extLst>
          </p:cNvPr>
          <p:cNvSpPr>
            <a:spLocks noGrp="1"/>
          </p:cNvSpPr>
          <p:nvPr>
            <p:ph idx="1"/>
          </p:nvPr>
        </p:nvSpPr>
        <p:spPr/>
        <p:txBody>
          <a:bodyPr>
            <a:normAutofit/>
          </a:bodyPr>
          <a:lstStyle/>
          <a:p>
            <a:pPr marL="0" indent="0" algn="just">
              <a:buNone/>
            </a:pPr>
            <a:r>
              <a:rPr lang="en-IN" sz="4000" dirty="0">
                <a:latin typeface="Times New Roman" panose="02020603050405020304" pitchFamily="18" charset="0"/>
                <a:cs typeface="Times New Roman" panose="02020603050405020304" pitchFamily="18" charset="0"/>
              </a:rPr>
              <a:t>This study investigated the level of knowledge, attitudes and practices regarding swine flu (H1N1) and may help to provide scientific support to assist health sector authorities in developing strategies and health education campaign to prevent transmission of H1N1 Influenza and related pandemics.  </a:t>
            </a:r>
          </a:p>
        </p:txBody>
      </p:sp>
    </p:spTree>
    <p:extLst>
      <p:ext uri="{BB962C8B-B14F-4D97-AF65-F5344CB8AC3E}">
        <p14:creationId xmlns:p14="http://schemas.microsoft.com/office/powerpoint/2010/main" xmlns="" val="5268729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AF53AA-28C9-4A54-9DF7-6800214A30A8}"/>
              </a:ext>
            </a:extLst>
          </p:cNvPr>
          <p:cNvSpPr>
            <a:spLocks noGrp="1"/>
          </p:cNvSpPr>
          <p:nvPr>
            <p:ph type="title"/>
          </p:nvPr>
        </p:nvSpPr>
        <p:spPr/>
        <p:txBody>
          <a:bodyPr>
            <a:normAutofit/>
          </a:bodyPr>
          <a:lstStyle/>
          <a:p>
            <a:pPr algn="ctr"/>
            <a:r>
              <a:rPr lang="en-IN" sz="4800"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 xmlns:a16="http://schemas.microsoft.com/office/drawing/2014/main" id="{367DCD26-4126-4A21-AB02-7327E0454E8F}"/>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Knowledge regarding Influenza A (H1N1) needs to be enhanced among people through appropriate awareness programs to prevent spread of disease on large scale.</a:t>
            </a:r>
          </a:p>
        </p:txBody>
      </p:sp>
    </p:spTree>
    <p:extLst>
      <p:ext uri="{BB962C8B-B14F-4D97-AF65-F5344CB8AC3E}">
        <p14:creationId xmlns:p14="http://schemas.microsoft.com/office/powerpoint/2010/main" xmlns="" val="2178619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2CFA4C-D97F-4B0A-9E9A-5850D4E08B9C}"/>
              </a:ext>
            </a:extLst>
          </p:cNvPr>
          <p:cNvSpPr>
            <a:spLocks noGrp="1"/>
          </p:cNvSpPr>
          <p:nvPr>
            <p:ph type="title"/>
          </p:nvPr>
        </p:nvSpPr>
        <p:spPr>
          <a:xfrm>
            <a:off x="838200" y="365125"/>
            <a:ext cx="10515600" cy="711835"/>
          </a:xfrm>
        </p:spPr>
        <p:txBody>
          <a:bodyPr>
            <a:normAutofit/>
          </a:bodyPr>
          <a:lstStyle/>
          <a:p>
            <a:r>
              <a:rPr lang="en-US" sz="3600" b="1" dirty="0">
                <a:latin typeface="Times New Roman" panose="02020603050405020304" pitchFamily="18" charset="0"/>
                <a:cs typeface="Times New Roman" panose="02020603050405020304" pitchFamily="18" charset="0"/>
              </a:rPr>
              <a:t>Critique of the study-</a:t>
            </a:r>
            <a:endParaRPr lang="en-IN" sz="3600" b="1"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 xmlns:a16="http://schemas.microsoft.com/office/drawing/2014/main" id="{304DCDC2-F6D4-4B06-A412-ED82FDF09635}"/>
              </a:ext>
            </a:extLst>
          </p:cNvPr>
          <p:cNvGraphicFramePr>
            <a:graphicFrameLocks noGrp="1"/>
          </p:cNvGraphicFramePr>
          <p:nvPr>
            <p:ph idx="1"/>
            <p:extLst>
              <p:ext uri="{D42A27DB-BD31-4B8C-83A1-F6EECF244321}">
                <p14:modId xmlns:p14="http://schemas.microsoft.com/office/powerpoint/2010/main" xmlns="" val="1905776651"/>
              </p:ext>
            </p:extLst>
          </p:nvPr>
        </p:nvGraphicFramePr>
        <p:xfrm>
          <a:off x="838200" y="1076324"/>
          <a:ext cx="9504680" cy="4829954"/>
        </p:xfrm>
        <a:graphic>
          <a:graphicData uri="http://schemas.openxmlformats.org/drawingml/2006/table">
            <a:tbl>
              <a:tblPr firstRow="1" bandRow="1">
                <a:tableStyleId>{5C22544A-7EE6-4342-B048-85BDC9FD1C3A}</a:tableStyleId>
              </a:tblPr>
              <a:tblGrid>
                <a:gridCol w="2494280">
                  <a:extLst>
                    <a:ext uri="{9D8B030D-6E8A-4147-A177-3AD203B41FA5}">
                      <a16:colId xmlns="" xmlns:a16="http://schemas.microsoft.com/office/drawing/2014/main" val="439508085"/>
                    </a:ext>
                  </a:extLst>
                </a:gridCol>
                <a:gridCol w="3505200">
                  <a:extLst>
                    <a:ext uri="{9D8B030D-6E8A-4147-A177-3AD203B41FA5}">
                      <a16:colId xmlns="" xmlns:a16="http://schemas.microsoft.com/office/drawing/2014/main" val="3681219733"/>
                    </a:ext>
                  </a:extLst>
                </a:gridCol>
                <a:gridCol w="3505200">
                  <a:extLst>
                    <a:ext uri="{9D8B030D-6E8A-4147-A177-3AD203B41FA5}">
                      <a16:colId xmlns="" xmlns:a16="http://schemas.microsoft.com/office/drawing/2014/main" val="3396772955"/>
                    </a:ext>
                  </a:extLst>
                </a:gridCol>
              </a:tblGrid>
              <a:tr h="7931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TITLE</a:t>
                      </a:r>
                      <a:endParaRPr lang="en-US" b="0" dirty="0">
                        <a:ln>
                          <a:solidFill>
                            <a:schemeClr val="tx1"/>
                          </a:solidFill>
                        </a:ln>
                        <a:solidFill>
                          <a:schemeClr val="bg1"/>
                        </a:solidFill>
                        <a:latin typeface="Times New Roman" pitchFamily="18" charset="0"/>
                        <a:cs typeface="Times New Roman" pitchFamily="18" charset="0"/>
                      </a:endParaRPr>
                    </a:p>
                    <a:p>
                      <a:endParaRPr lang="en-IN"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NEGATIVE POINTS</a:t>
                      </a:r>
                    </a:p>
                  </a:txBody>
                  <a:tcPr/>
                </a:tc>
                <a:tc>
                  <a:txBody>
                    <a:bodyPr/>
                    <a:lstStyle/>
                    <a:p>
                      <a:r>
                        <a:rPr lang="en-IN" dirty="0">
                          <a:latin typeface="Times New Roman" panose="02020603050405020304" pitchFamily="18" charset="0"/>
                          <a:cs typeface="Times New Roman" panose="02020603050405020304" pitchFamily="18" charset="0"/>
                        </a:rPr>
                        <a:t>POSITIVE POINTS</a:t>
                      </a:r>
                    </a:p>
                  </a:txBody>
                  <a:tcPr/>
                </a:tc>
                <a:extLst>
                  <a:ext uri="{0D108BD9-81ED-4DB2-BD59-A6C34878D82A}">
                    <a16:rowId xmlns="" xmlns:a16="http://schemas.microsoft.com/office/drawing/2014/main" val="2396248209"/>
                  </a:ext>
                </a:extLst>
              </a:tr>
              <a:tr h="12818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itchFamily="18" charset="0"/>
                          <a:cs typeface="Times New Roman" pitchFamily="18" charset="0"/>
                        </a:rPr>
                        <a:t>Title</a:t>
                      </a:r>
                      <a:r>
                        <a:rPr lang="en-US" baseline="0" dirty="0">
                          <a:latin typeface="Times New Roman" pitchFamily="18" charset="0"/>
                          <a:cs typeface="Times New Roman" pitchFamily="18" charset="0"/>
                        </a:rPr>
                        <a:t> of the study</a:t>
                      </a:r>
                      <a:endParaRPr lang="en-US" dirty="0">
                        <a:latin typeface="Times New Roman" pitchFamily="18" charset="0"/>
                        <a:cs typeface="Times New Roman" pitchFamily="18" charset="0"/>
                      </a:endParaRPr>
                    </a:p>
                    <a:p>
                      <a:endParaRPr lang="en-IN" dirty="0">
                        <a:latin typeface="Times New Roman" panose="02020603050405020304" pitchFamily="18" charset="0"/>
                        <a:cs typeface="Times New Roman" panose="02020603050405020304" pitchFamily="18" charset="0"/>
                      </a:endParaRPr>
                    </a:p>
                  </a:txBody>
                  <a:tcPr/>
                </a:tc>
                <a:tc>
                  <a:txBody>
                    <a:bodyPr/>
                    <a:lstStyle/>
                    <a:p>
                      <a:endParaRPr lang="en-IN"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In Title of the </a:t>
                      </a:r>
                      <a:r>
                        <a:rPr lang="en-IN" dirty="0" smtClean="0">
                          <a:latin typeface="Times New Roman" panose="02020603050405020304" pitchFamily="18" charset="0"/>
                          <a:cs typeface="Times New Roman" panose="02020603050405020304" pitchFamily="18" charset="0"/>
                        </a:rPr>
                        <a:t>study, </a:t>
                      </a:r>
                      <a:r>
                        <a:rPr lang="en-IN" dirty="0">
                          <a:latin typeface="Times New Roman" panose="02020603050405020304" pitchFamily="18" charset="0"/>
                          <a:cs typeface="Times New Roman" panose="02020603050405020304" pitchFamily="18" charset="0"/>
                        </a:rPr>
                        <a:t>clearly explained the variables and population.</a:t>
                      </a:r>
                    </a:p>
                  </a:txBody>
                  <a:tcPr/>
                </a:tc>
                <a:extLst>
                  <a:ext uri="{0D108BD9-81ED-4DB2-BD59-A6C34878D82A}">
                    <a16:rowId xmlns="" xmlns:a16="http://schemas.microsoft.com/office/drawing/2014/main" val="1720366556"/>
                  </a:ext>
                </a:extLst>
              </a:tr>
              <a:tr h="14730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Abstract</a:t>
                      </a:r>
                    </a:p>
                    <a:p>
                      <a:endParaRPr lang="en-IN" dirty="0">
                        <a:latin typeface="Times New Roman" panose="02020603050405020304" pitchFamily="18" charset="0"/>
                        <a:cs typeface="Times New Roman" panose="02020603050405020304" pitchFamily="18" charset="0"/>
                      </a:endParaRPr>
                    </a:p>
                  </a:txBody>
                  <a:tcPr/>
                </a:tc>
                <a:tc>
                  <a:txBody>
                    <a:bodyPr/>
                    <a:lstStyle/>
                    <a:p>
                      <a:endParaRPr lang="en-IN"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In abstract, Background of the study, objectives, results, conclusion and key words was clearly explained</a:t>
                      </a:r>
                      <a:r>
                        <a:rPr lang="en-US" dirty="0"/>
                        <a:t>.</a:t>
                      </a:r>
                    </a:p>
                    <a:p>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645631990"/>
                  </a:ext>
                </a:extLst>
              </a:tr>
              <a:tr h="12818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Introduction </a:t>
                      </a:r>
                    </a:p>
                    <a:p>
                      <a:endParaRPr lang="en-IN" dirty="0">
                        <a:latin typeface="Times New Roman" panose="02020603050405020304" pitchFamily="18" charset="0"/>
                        <a:cs typeface="Times New Roman" panose="02020603050405020304" pitchFamily="18" charset="0"/>
                      </a:endParaRPr>
                    </a:p>
                  </a:txBody>
                  <a:tcPr/>
                </a:tc>
                <a:tc>
                  <a:txBody>
                    <a:bodyPr/>
                    <a:lstStyle/>
                    <a:p>
                      <a:endParaRPr lang="en-IN"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In the article</a:t>
                      </a:r>
                      <a:r>
                        <a:rPr lang="en-US" baseline="0" dirty="0">
                          <a:latin typeface="Times New Roman" panose="02020603050405020304" pitchFamily="18" charset="0"/>
                          <a:cs typeface="Times New Roman" panose="02020603050405020304" pitchFamily="18" charset="0"/>
                        </a:rPr>
                        <a:t> introduction of the study was written clearly</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338721494"/>
                  </a:ext>
                </a:extLst>
              </a:tr>
            </a:tbl>
          </a:graphicData>
        </a:graphic>
      </p:graphicFrame>
    </p:spTree>
    <p:extLst>
      <p:ext uri="{BB962C8B-B14F-4D97-AF65-F5344CB8AC3E}">
        <p14:creationId xmlns:p14="http://schemas.microsoft.com/office/powerpoint/2010/main" xmlns="" val="29331689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099EBC-3C29-4B3B-B503-7E7F7108C7E9}"/>
              </a:ext>
            </a:extLst>
          </p:cNvPr>
          <p:cNvSpPr>
            <a:spLocks noGrp="1"/>
          </p:cNvSpPr>
          <p:nvPr>
            <p:ph type="title"/>
          </p:nvPr>
        </p:nvSpPr>
        <p:spPr>
          <a:xfrm>
            <a:off x="838200" y="365125"/>
            <a:ext cx="10515600" cy="945515"/>
          </a:xfrm>
        </p:spPr>
        <p:txBody>
          <a:bodyPr/>
          <a:lstStyle/>
          <a:p>
            <a:r>
              <a:rPr lang="en-US" b="1" dirty="0">
                <a:latin typeface="Times New Roman" panose="02020603050405020304" pitchFamily="18" charset="0"/>
                <a:cs typeface="Times New Roman" panose="02020603050405020304" pitchFamily="18" charset="0"/>
              </a:rPr>
              <a:t>Critique of the study-</a:t>
            </a:r>
            <a:endParaRPr lang="en-IN" dirty="0"/>
          </a:p>
        </p:txBody>
      </p:sp>
      <p:graphicFrame>
        <p:nvGraphicFramePr>
          <p:cNvPr id="4" name="Content Placeholder 3">
            <a:extLst>
              <a:ext uri="{FF2B5EF4-FFF2-40B4-BE49-F238E27FC236}">
                <a16:creationId xmlns="" xmlns:a16="http://schemas.microsoft.com/office/drawing/2014/main" id="{09E84BD9-6F72-4784-A758-4E3ECEA8F4D9}"/>
              </a:ext>
            </a:extLst>
          </p:cNvPr>
          <p:cNvGraphicFramePr>
            <a:graphicFrameLocks noGrp="1"/>
          </p:cNvGraphicFramePr>
          <p:nvPr>
            <p:ph idx="1"/>
            <p:extLst>
              <p:ext uri="{D42A27DB-BD31-4B8C-83A1-F6EECF244321}">
                <p14:modId xmlns:p14="http://schemas.microsoft.com/office/powerpoint/2010/main" xmlns="" val="874302897"/>
              </p:ext>
            </p:extLst>
          </p:nvPr>
        </p:nvGraphicFramePr>
        <p:xfrm>
          <a:off x="838200" y="1311274"/>
          <a:ext cx="10515600" cy="5610804"/>
        </p:xfrm>
        <a:graphic>
          <a:graphicData uri="http://schemas.openxmlformats.org/drawingml/2006/table">
            <a:tbl>
              <a:tblPr firstRow="1" bandRow="1">
                <a:tableStyleId>{5C22544A-7EE6-4342-B048-85BDC9FD1C3A}</a:tableStyleId>
              </a:tblPr>
              <a:tblGrid>
                <a:gridCol w="3505200">
                  <a:extLst>
                    <a:ext uri="{9D8B030D-6E8A-4147-A177-3AD203B41FA5}">
                      <a16:colId xmlns="" xmlns:a16="http://schemas.microsoft.com/office/drawing/2014/main" val="743859642"/>
                    </a:ext>
                  </a:extLst>
                </a:gridCol>
                <a:gridCol w="3505200">
                  <a:extLst>
                    <a:ext uri="{9D8B030D-6E8A-4147-A177-3AD203B41FA5}">
                      <a16:colId xmlns="" xmlns:a16="http://schemas.microsoft.com/office/drawing/2014/main" val="4027005341"/>
                    </a:ext>
                  </a:extLst>
                </a:gridCol>
                <a:gridCol w="3505200">
                  <a:extLst>
                    <a:ext uri="{9D8B030D-6E8A-4147-A177-3AD203B41FA5}">
                      <a16:colId xmlns="" xmlns:a16="http://schemas.microsoft.com/office/drawing/2014/main" val="1000246959"/>
                    </a:ext>
                  </a:extLst>
                </a:gridCol>
              </a:tblGrid>
              <a:tr h="517526">
                <a:tc>
                  <a:txBody>
                    <a:bodyPr/>
                    <a:lstStyle/>
                    <a:p>
                      <a:r>
                        <a:rPr lang="en-IN" dirty="0">
                          <a:latin typeface="Times New Roman" panose="02020603050405020304" pitchFamily="18" charset="0"/>
                          <a:cs typeface="Times New Roman" panose="02020603050405020304" pitchFamily="18" charset="0"/>
                        </a:rPr>
                        <a:t>TITLE</a:t>
                      </a:r>
                    </a:p>
                  </a:txBody>
                  <a:tcPr/>
                </a:tc>
                <a:tc>
                  <a:txBody>
                    <a:bodyPr/>
                    <a:lstStyle/>
                    <a:p>
                      <a:pPr algn="ctr"/>
                      <a:r>
                        <a:rPr lang="en-IN" dirty="0" smtClean="0">
                          <a:latin typeface="Times New Roman" panose="02020603050405020304" pitchFamily="18" charset="0"/>
                          <a:cs typeface="Times New Roman" panose="02020603050405020304" pitchFamily="18" charset="0"/>
                        </a:rPr>
                        <a:t>WEAKNESS</a:t>
                      </a:r>
                      <a:endParaRPr lang="en-IN" dirty="0">
                        <a:latin typeface="Times New Roman" panose="02020603050405020304" pitchFamily="18" charset="0"/>
                        <a:cs typeface="Times New Roman" panose="02020603050405020304" pitchFamily="18" charset="0"/>
                      </a:endParaRPr>
                    </a:p>
                  </a:txBody>
                  <a:tcPr/>
                </a:tc>
                <a:tc>
                  <a:txBody>
                    <a:bodyPr/>
                    <a:lstStyle/>
                    <a:p>
                      <a:pPr algn="ctr"/>
                      <a:r>
                        <a:rPr lang="en-IN" dirty="0" smtClean="0">
                          <a:latin typeface="Times New Roman" panose="02020603050405020304" pitchFamily="18" charset="0"/>
                          <a:cs typeface="Times New Roman" panose="02020603050405020304" pitchFamily="18" charset="0"/>
                        </a:rPr>
                        <a:t>STRENGHNESS</a:t>
                      </a:r>
                      <a:r>
                        <a:rPr lang="en-IN" baseline="0" dirty="0" smtClean="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804463026"/>
                  </a:ext>
                </a:extLst>
              </a:tr>
              <a:tr h="1270000">
                <a:tc>
                  <a:txBody>
                    <a:bodyPr/>
                    <a:lstStyle/>
                    <a:p>
                      <a:r>
                        <a:rPr lang="en-US" dirty="0">
                          <a:latin typeface="Times New Roman" panose="02020603050405020304" pitchFamily="18" charset="0"/>
                          <a:cs typeface="Times New Roman" panose="02020603050405020304" pitchFamily="18" charset="0"/>
                        </a:rPr>
                        <a:t>objective</a:t>
                      </a:r>
                      <a:endParaRPr lang="en-IN" dirty="0">
                        <a:latin typeface="Times New Roman" panose="02020603050405020304" pitchFamily="18" charset="0"/>
                        <a:cs typeface="Times New Roman" panose="02020603050405020304" pitchFamily="18" charset="0"/>
                      </a:endParaRPr>
                    </a:p>
                  </a:txBody>
                  <a:tcPr/>
                </a:tc>
                <a:tc>
                  <a:txBody>
                    <a:bodyPr/>
                    <a:lstStyle/>
                    <a:p>
                      <a:endParaRPr lang="en-IN" dirty="0">
                        <a:latin typeface="Times New Roman" panose="02020603050405020304" pitchFamily="18" charset="0"/>
                        <a:cs typeface="Times New Roman" panose="02020603050405020304" pitchFamily="18" charset="0"/>
                      </a:endParaRPr>
                    </a:p>
                  </a:txBody>
                  <a:tcPr/>
                </a:tc>
                <a:tc>
                  <a:txBody>
                    <a:bodyPr/>
                    <a:lstStyle/>
                    <a:p>
                      <a:r>
                        <a:rPr lang="en-IN" dirty="0">
                          <a:latin typeface="Times New Roman" panose="02020603050405020304" pitchFamily="18" charset="0"/>
                          <a:cs typeface="Times New Roman" panose="02020603050405020304" pitchFamily="18" charset="0"/>
                        </a:rPr>
                        <a:t>Objective of the study had clearly explained.</a:t>
                      </a:r>
                    </a:p>
                  </a:txBody>
                  <a:tcPr/>
                </a:tc>
                <a:extLst>
                  <a:ext uri="{0D108BD9-81ED-4DB2-BD59-A6C34878D82A}">
                    <a16:rowId xmlns="" xmlns:a16="http://schemas.microsoft.com/office/drawing/2014/main" val="740801183"/>
                  </a:ext>
                </a:extLst>
              </a:tr>
              <a:tr h="1537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Methods</a:t>
                      </a:r>
                    </a:p>
                    <a:p>
                      <a:endParaRPr lang="en-IN" dirty="0">
                        <a:latin typeface="Times New Roman" panose="02020603050405020304" pitchFamily="18" charset="0"/>
                        <a:cs typeface="Times New Roman" panose="02020603050405020304" pitchFamily="18" charset="0"/>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n-US" baseline="0" dirty="0" smtClean="0">
                          <a:latin typeface="Times New Roman" panose="02020603050405020304" pitchFamily="18" charset="0"/>
                          <a:cs typeface="Times New Roman" panose="02020603050405020304" pitchFamily="18" charset="0"/>
                        </a:rPr>
                        <a:t>Research approach </a:t>
                      </a:r>
                      <a:r>
                        <a:rPr lang="en-US" baseline="0" dirty="0">
                          <a:latin typeface="Times New Roman" panose="02020603050405020304" pitchFamily="18" charset="0"/>
                          <a:cs typeface="Times New Roman" panose="02020603050405020304" pitchFamily="18" charset="0"/>
                        </a:rPr>
                        <a:t>and Exclusion criteria was not mentioned in the study</a:t>
                      </a:r>
                      <a:r>
                        <a:rPr lang="en-US" baseline="0" dirty="0" smtClean="0">
                          <a:latin typeface="Times New Roman" panose="02020603050405020304" pitchFamily="18" charset="0"/>
                          <a:cs typeface="Times New Roman" panose="02020603050405020304" pitchFamily="18" charset="0"/>
                        </a:rPr>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n-US" baseline="0" dirty="0" smtClean="0">
                          <a:latin typeface="Times New Roman" panose="02020603050405020304" pitchFamily="18" charset="0"/>
                          <a:cs typeface="Times New Roman" panose="02020603050405020304" pitchFamily="18" charset="0"/>
                        </a:rPr>
                        <a:t>Researcher could have taken written consent from all the participants.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latin typeface="Times New Roman" panose="02020603050405020304" pitchFamily="18" charset="0"/>
                          <a:cs typeface="Times New Roman" panose="02020603050405020304" pitchFamily="18" charset="0"/>
                        </a:rPr>
                        <a:t>Research Design,  sample, setting, population, sample size was explained in the study.</a:t>
                      </a:r>
                      <a:endParaRPr lang="en-US"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177166319"/>
                  </a:ext>
                </a:extLst>
              </a:tr>
              <a:tr h="1537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Results</a:t>
                      </a:r>
                    </a:p>
                    <a:p>
                      <a:endParaRPr lang="en-IN" dirty="0">
                        <a:latin typeface="Times New Roman" panose="02020603050405020304" pitchFamily="18" charset="0"/>
                        <a:cs typeface="Times New Roman" panose="02020603050405020304" pitchFamily="18" charset="0"/>
                      </a:endParaRPr>
                    </a:p>
                  </a:txBody>
                  <a:tcPr/>
                </a:tc>
                <a:tc>
                  <a:txBody>
                    <a:bodyPr/>
                    <a:lstStyle/>
                    <a:p>
                      <a:pPr algn="just"/>
                      <a:r>
                        <a:rPr lang="en-US" baseline="0" dirty="0">
                          <a:latin typeface="Times New Roman" panose="02020603050405020304" pitchFamily="18" charset="0"/>
                          <a:cs typeface="Times New Roman" panose="02020603050405020304" pitchFamily="18" charset="0"/>
                        </a:rPr>
                        <a:t>In table no. </a:t>
                      </a:r>
                      <a:r>
                        <a:rPr lang="en-US" baseline="0" dirty="0" smtClean="0">
                          <a:latin typeface="Times New Roman" panose="02020603050405020304" pitchFamily="18" charset="0"/>
                          <a:cs typeface="Times New Roman" panose="02020603050405020304" pitchFamily="18" charset="0"/>
                        </a:rPr>
                        <a:t>1,2,3,4 </a:t>
                      </a:r>
                      <a:r>
                        <a:rPr lang="en-US" baseline="0" dirty="0">
                          <a:latin typeface="Times New Roman" panose="02020603050405020304" pitchFamily="18" charset="0"/>
                          <a:cs typeface="Times New Roman" panose="02020603050405020304" pitchFamily="18" charset="0"/>
                        </a:rPr>
                        <a:t>and 5 total population is written at the end of tittle and denoted by (n) which should be denoted by (N) and written at the right side of the top.</a:t>
                      </a:r>
                      <a:endParaRPr lang="en-IN" dirty="0">
                        <a:latin typeface="Times New Roman" panose="02020603050405020304" pitchFamily="18" charset="0"/>
                        <a:cs typeface="Times New Roman" panose="02020603050405020304" pitchFamily="18" charset="0"/>
                      </a:endParaRPr>
                    </a:p>
                  </a:txBody>
                  <a:tcPr/>
                </a:tc>
                <a:tc>
                  <a:txBody>
                    <a:bodyPr/>
                    <a:lstStyle/>
                    <a:p>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4091027486"/>
                  </a:ext>
                </a:extLst>
              </a:tr>
            </a:tbl>
          </a:graphicData>
        </a:graphic>
      </p:graphicFrame>
    </p:spTree>
    <p:extLst>
      <p:ext uri="{BB962C8B-B14F-4D97-AF65-F5344CB8AC3E}">
        <p14:creationId xmlns:p14="http://schemas.microsoft.com/office/powerpoint/2010/main" xmlns="" val="2206168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F8EB46-0CB2-4CDE-9252-08473A840906}"/>
              </a:ext>
            </a:extLst>
          </p:cNvPr>
          <p:cNvSpPr>
            <a:spLocks noGrp="1"/>
          </p:cNvSpPr>
          <p:nvPr>
            <p:ph type="title"/>
          </p:nvPr>
        </p:nvSpPr>
        <p:spPr>
          <a:xfrm>
            <a:off x="838200" y="365126"/>
            <a:ext cx="10515600" cy="558606"/>
          </a:xfrm>
        </p:spPr>
        <p:txBody>
          <a:bodyPr>
            <a:normAutofit fontScale="90000"/>
          </a:bodyPr>
          <a:lstStyle/>
          <a:p>
            <a:r>
              <a:rPr lang="en-US" b="1" dirty="0">
                <a:latin typeface="Times New Roman" panose="02020603050405020304" pitchFamily="18" charset="0"/>
                <a:cs typeface="Times New Roman" panose="02020603050405020304" pitchFamily="18" charset="0"/>
              </a:rPr>
              <a:t>Critique of the study-</a:t>
            </a:r>
            <a:endParaRPr lang="en-IN" dirty="0"/>
          </a:p>
        </p:txBody>
      </p:sp>
      <p:graphicFrame>
        <p:nvGraphicFramePr>
          <p:cNvPr id="4" name="Content Placeholder 3">
            <a:extLst>
              <a:ext uri="{FF2B5EF4-FFF2-40B4-BE49-F238E27FC236}">
                <a16:creationId xmlns="" xmlns:a16="http://schemas.microsoft.com/office/drawing/2014/main" id="{5A542075-D96B-4C31-BE35-9470F3A0449A}"/>
              </a:ext>
            </a:extLst>
          </p:cNvPr>
          <p:cNvGraphicFramePr>
            <a:graphicFrameLocks noGrp="1"/>
          </p:cNvGraphicFramePr>
          <p:nvPr>
            <p:ph idx="1"/>
            <p:extLst>
              <p:ext uri="{D42A27DB-BD31-4B8C-83A1-F6EECF244321}">
                <p14:modId xmlns:p14="http://schemas.microsoft.com/office/powerpoint/2010/main" xmlns="" val="896095325"/>
              </p:ext>
            </p:extLst>
          </p:nvPr>
        </p:nvGraphicFramePr>
        <p:xfrm>
          <a:off x="838200" y="923925"/>
          <a:ext cx="10515600" cy="1833880"/>
        </p:xfrm>
        <a:graphic>
          <a:graphicData uri="http://schemas.openxmlformats.org/drawingml/2006/table">
            <a:tbl>
              <a:tblPr firstRow="1" bandRow="1">
                <a:tableStyleId>{5C22544A-7EE6-4342-B048-85BDC9FD1C3A}</a:tableStyleId>
              </a:tblPr>
              <a:tblGrid>
                <a:gridCol w="3505200">
                  <a:extLst>
                    <a:ext uri="{9D8B030D-6E8A-4147-A177-3AD203B41FA5}">
                      <a16:colId xmlns="" xmlns:a16="http://schemas.microsoft.com/office/drawing/2014/main" val="4294010301"/>
                    </a:ext>
                  </a:extLst>
                </a:gridCol>
                <a:gridCol w="3505200">
                  <a:extLst>
                    <a:ext uri="{9D8B030D-6E8A-4147-A177-3AD203B41FA5}">
                      <a16:colId xmlns="" xmlns:a16="http://schemas.microsoft.com/office/drawing/2014/main" val="1003399505"/>
                    </a:ext>
                  </a:extLst>
                </a:gridCol>
                <a:gridCol w="3505200">
                  <a:extLst>
                    <a:ext uri="{9D8B030D-6E8A-4147-A177-3AD203B41FA5}">
                      <a16:colId xmlns="" xmlns:a16="http://schemas.microsoft.com/office/drawing/2014/main" val="2354182185"/>
                    </a:ext>
                  </a:extLst>
                </a:gridCol>
              </a:tblGrid>
              <a:tr h="370840">
                <a:tc>
                  <a:txBody>
                    <a:bodyPr/>
                    <a:lstStyle/>
                    <a:p>
                      <a:r>
                        <a:rPr lang="en-IN" dirty="0">
                          <a:latin typeface="Times New Roman" panose="02020603050405020304" pitchFamily="18" charset="0"/>
                          <a:cs typeface="Times New Roman" panose="02020603050405020304" pitchFamily="18" charset="0"/>
                        </a:rPr>
                        <a:t>TITLE</a:t>
                      </a:r>
                    </a:p>
                  </a:txBody>
                  <a:tcPr/>
                </a:tc>
                <a:tc>
                  <a:txBody>
                    <a:bodyPr/>
                    <a:lstStyle/>
                    <a:p>
                      <a:r>
                        <a:rPr lang="en-IN" dirty="0">
                          <a:latin typeface="Times New Roman" panose="02020603050405020304" pitchFamily="18" charset="0"/>
                          <a:cs typeface="Times New Roman" panose="02020603050405020304" pitchFamily="18" charset="0"/>
                        </a:rPr>
                        <a:t>NEGATIVE POINTS</a:t>
                      </a:r>
                    </a:p>
                  </a:txBody>
                  <a:tcPr/>
                </a:tc>
                <a:tc>
                  <a:txBody>
                    <a:bodyPr/>
                    <a:lstStyle/>
                    <a:p>
                      <a:r>
                        <a:rPr lang="en-IN" dirty="0">
                          <a:latin typeface="Times New Roman" panose="02020603050405020304" pitchFamily="18" charset="0"/>
                          <a:cs typeface="Times New Roman" panose="02020603050405020304" pitchFamily="18" charset="0"/>
                        </a:rPr>
                        <a:t>POSITIVE POINTS</a:t>
                      </a:r>
                    </a:p>
                  </a:txBody>
                  <a:tcPr/>
                </a:tc>
                <a:extLst>
                  <a:ext uri="{0D108BD9-81ED-4DB2-BD59-A6C34878D82A}">
                    <a16:rowId xmlns="" xmlns:a16="http://schemas.microsoft.com/office/drawing/2014/main" val="502602709"/>
                  </a:ext>
                </a:extLst>
              </a:tr>
              <a:tr h="370840">
                <a:tc>
                  <a:txBody>
                    <a:bodyPr/>
                    <a:lstStyle/>
                    <a:p>
                      <a:endParaRPr lang="en-IN">
                        <a:latin typeface="Times New Roman" panose="02020603050405020304" pitchFamily="18" charset="0"/>
                        <a:cs typeface="Times New Roman" panose="02020603050405020304" pitchFamily="18" charset="0"/>
                      </a:endParaRP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latin typeface="Times New Roman" panose="02020603050405020304" pitchFamily="18" charset="0"/>
                          <a:cs typeface="Times New Roman" panose="02020603050405020304" pitchFamily="18" charset="0"/>
                        </a:rPr>
                        <a:t>In table no. 2 total population is written in second column and denoted by (n) which should be denoted by (N) and written at the right side of the top</a:t>
                      </a:r>
                      <a:r>
                        <a:rPr lang="en-US" baseline="0" dirty="0" smtClean="0"/>
                        <a:t>.</a:t>
                      </a:r>
                    </a:p>
                  </a:txBody>
                  <a:tcPr/>
                </a:tc>
                <a:tc>
                  <a:txBody>
                    <a:bodyPr/>
                    <a:lstStyle/>
                    <a:p>
                      <a:endParaRPr lang="en-IN" dirty="0" smtClean="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812186503"/>
                  </a:ext>
                </a:extLst>
              </a:tr>
            </a:tbl>
          </a:graphicData>
        </a:graphic>
      </p:graphicFrame>
    </p:spTree>
    <p:extLst>
      <p:ext uri="{BB962C8B-B14F-4D97-AF65-F5344CB8AC3E}">
        <p14:creationId xmlns:p14="http://schemas.microsoft.com/office/powerpoint/2010/main" xmlns="" val="3027109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510B23-847F-4276-8C61-CDC453221B8C}"/>
              </a:ext>
            </a:extLst>
          </p:cNvPr>
          <p:cNvSpPr>
            <a:spLocks noGrp="1"/>
          </p:cNvSpPr>
          <p:nvPr>
            <p:ph type="title"/>
          </p:nvPr>
        </p:nvSpPr>
        <p:spPr>
          <a:xfrm>
            <a:off x="838200" y="365126"/>
            <a:ext cx="10515600" cy="1435682"/>
          </a:xfrm>
        </p:spPr>
        <p:txBody>
          <a:bodyPr>
            <a:noAutofit/>
          </a:bodyPr>
          <a:lstStyle/>
          <a:p>
            <a:pPr algn="just"/>
            <a:r>
              <a:rPr lang="en-IN" sz="4000" b="1" dirty="0">
                <a:latin typeface="Times New Roman" panose="02020603050405020304" pitchFamily="18" charset="0"/>
                <a:cs typeface="Times New Roman" panose="02020603050405020304" pitchFamily="18" charset="0"/>
              </a:rPr>
              <a:t>Knowledge, Attitude and Practice Regarding swine flu (H1N1) among People Accompanying Patients of a Tertiary Health care Center, Bhuj</a:t>
            </a:r>
          </a:p>
        </p:txBody>
      </p:sp>
      <p:sp>
        <p:nvSpPr>
          <p:cNvPr id="3" name="Content Placeholder 2">
            <a:extLst>
              <a:ext uri="{FF2B5EF4-FFF2-40B4-BE49-F238E27FC236}">
                <a16:creationId xmlns="" xmlns:a16="http://schemas.microsoft.com/office/drawing/2014/main" id="{EFD390A2-1CBB-4C38-8F2B-C8C0ABF125CF}"/>
              </a:ext>
            </a:extLst>
          </p:cNvPr>
          <p:cNvSpPr>
            <a:spLocks noGrp="1"/>
          </p:cNvSpPr>
          <p:nvPr>
            <p:ph idx="1"/>
          </p:nvPr>
        </p:nvSpPr>
        <p:spPr>
          <a:xfrm>
            <a:off x="838200" y="2313991"/>
            <a:ext cx="10515600" cy="3862971"/>
          </a:xfrm>
        </p:spPr>
        <p:txBody>
          <a:bodyPr>
            <a:normAutofit/>
          </a:bodyPr>
          <a:lstStyle/>
          <a:p>
            <a:r>
              <a:rPr lang="en-US" sz="3600" b="1" dirty="0" smtClean="0">
                <a:latin typeface="Times New Roman" pitchFamily="18" charset="0"/>
                <a:cs typeface="Times New Roman" pitchFamily="18" charset="0"/>
              </a:rPr>
              <a:t>Authors </a:t>
            </a:r>
            <a:r>
              <a:rPr lang="en-US" sz="3600" b="1" dirty="0">
                <a:latin typeface="Times New Roman" pitchFamily="18" charset="0"/>
                <a:cs typeface="Times New Roman" pitchFamily="18" charset="0"/>
              </a:rPr>
              <a:t>Name: </a:t>
            </a:r>
            <a:r>
              <a:rPr lang="fi-FI" sz="3600" dirty="0">
                <a:latin typeface="Times New Roman" pitchFamily="18" charset="0"/>
                <a:cs typeface="Times New Roman" pitchFamily="18" charset="0"/>
              </a:rPr>
              <a:t>Niraj Bharadva, Shreyash Mehta, Pravin Yerpude, Keerti Jog</a:t>
            </a:r>
            <a:r>
              <a:rPr lang="en-US" sz="3600" dirty="0">
                <a:latin typeface="Times New Roman" pitchFamily="18" charset="0"/>
                <a:cs typeface="Times New Roman" pitchFamily="18" charset="0"/>
              </a:rPr>
              <a:t>and, Kartik Trivedi</a:t>
            </a:r>
            <a:r>
              <a:rPr lang="fi-FI" sz="3600" dirty="0">
                <a:latin typeface="Times New Roman" pitchFamily="18" charset="0"/>
                <a:cs typeface="Times New Roman" pitchFamily="18" charset="0"/>
              </a:rPr>
              <a:t>.</a:t>
            </a:r>
            <a:endParaRPr lang="en-US" sz="3600" dirty="0">
              <a:latin typeface="Times New Roman" pitchFamily="18" charset="0"/>
              <a:cs typeface="Times New Roman" pitchFamily="18" charset="0"/>
            </a:endParaRPr>
          </a:p>
          <a:p>
            <a:r>
              <a:rPr lang="en-US" sz="3600" b="1" dirty="0">
                <a:latin typeface="Times New Roman" pitchFamily="18" charset="0"/>
                <a:cs typeface="Times New Roman" pitchFamily="18" charset="0"/>
              </a:rPr>
              <a:t>Journal Name: </a:t>
            </a:r>
            <a:r>
              <a:rPr lang="en-US" sz="3600" dirty="0">
                <a:latin typeface="Times New Roman" pitchFamily="18" charset="0"/>
                <a:cs typeface="Times New Roman" pitchFamily="18" charset="0"/>
              </a:rPr>
              <a:t>National </a:t>
            </a:r>
            <a:r>
              <a:rPr lang="en-US" sz="3600" dirty="0" smtClean="0">
                <a:latin typeface="Times New Roman" pitchFamily="18" charset="0"/>
                <a:cs typeface="Times New Roman" pitchFamily="18" charset="0"/>
              </a:rPr>
              <a:t>Journal </a:t>
            </a:r>
            <a:r>
              <a:rPr lang="en-US" sz="3600" dirty="0">
                <a:latin typeface="Times New Roman" pitchFamily="18" charset="0"/>
                <a:cs typeface="Times New Roman" pitchFamily="18" charset="0"/>
              </a:rPr>
              <a:t>of Community Medicine.</a:t>
            </a:r>
          </a:p>
          <a:p>
            <a:r>
              <a:rPr lang="en-US" sz="3600" b="1" dirty="0">
                <a:latin typeface="Times New Roman" pitchFamily="18" charset="0"/>
                <a:cs typeface="Times New Roman" pitchFamily="18" charset="0"/>
              </a:rPr>
              <a:t>Volume</a:t>
            </a:r>
            <a:r>
              <a:rPr lang="en-US" sz="3600" dirty="0">
                <a:latin typeface="Times New Roman" pitchFamily="18" charset="0"/>
                <a:cs typeface="Times New Roman" pitchFamily="18" charset="0"/>
              </a:rPr>
              <a:t>:</a:t>
            </a:r>
            <a:r>
              <a:rPr lang="en-US" sz="3600" b="1" dirty="0">
                <a:latin typeface="Times New Roman" pitchFamily="18" charset="0"/>
                <a:cs typeface="Times New Roman" pitchFamily="18" charset="0"/>
              </a:rPr>
              <a:t> </a:t>
            </a:r>
            <a:r>
              <a:rPr lang="en-US" sz="3600" dirty="0">
                <a:latin typeface="Times New Roman" pitchFamily="18" charset="0"/>
                <a:cs typeface="Times New Roman" pitchFamily="18" charset="0"/>
              </a:rPr>
              <a:t>9</a:t>
            </a:r>
            <a:endParaRPr lang="en-US" sz="3600" b="1" dirty="0">
              <a:latin typeface="Times New Roman" pitchFamily="18" charset="0"/>
              <a:cs typeface="Times New Roman" pitchFamily="18" charset="0"/>
            </a:endParaRPr>
          </a:p>
          <a:p>
            <a:r>
              <a:rPr lang="en-US" sz="3600" b="1" dirty="0">
                <a:latin typeface="Times New Roman" pitchFamily="18" charset="0"/>
                <a:cs typeface="Times New Roman" pitchFamily="18" charset="0"/>
              </a:rPr>
              <a:t>Year</a:t>
            </a:r>
            <a:r>
              <a:rPr lang="en-US" sz="3600">
                <a:latin typeface="Times New Roman" pitchFamily="18" charset="0"/>
                <a:cs typeface="Times New Roman" pitchFamily="18" charset="0"/>
              </a:rPr>
              <a:t>: </a:t>
            </a:r>
            <a:r>
              <a:rPr lang="en-US" sz="3600" smtClean="0">
                <a:latin typeface="Times New Roman" pitchFamily="18" charset="0"/>
                <a:cs typeface="Times New Roman" pitchFamily="18" charset="0"/>
              </a:rPr>
              <a:t>Jan.2018</a:t>
            </a:r>
            <a:endParaRPr lang="en-IN" sz="3600" dirty="0"/>
          </a:p>
        </p:txBody>
      </p:sp>
    </p:spTree>
    <p:extLst>
      <p:ext uri="{BB962C8B-B14F-4D97-AF65-F5344CB8AC3E}">
        <p14:creationId xmlns:p14="http://schemas.microsoft.com/office/powerpoint/2010/main" xmlns="" val="42661663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6726C7-42F4-4F85-8EAA-23F451B4C5AE}"/>
              </a:ext>
            </a:extLst>
          </p:cNvPr>
          <p:cNvSpPr>
            <a:spLocks noGrp="1"/>
          </p:cNvSpPr>
          <p:nvPr>
            <p:ph type="title"/>
          </p:nvPr>
        </p:nvSpPr>
        <p:spPr>
          <a:xfrm>
            <a:off x="838200" y="365125"/>
            <a:ext cx="10515600" cy="742315"/>
          </a:xfrm>
        </p:spPr>
        <p:txBody>
          <a:bodyPr/>
          <a:lstStyle/>
          <a:p>
            <a:pPr algn="ctr"/>
            <a:r>
              <a:rPr lang="en-IN" b="1"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 xmlns:a16="http://schemas.microsoft.com/office/drawing/2014/main" id="{2EEE954E-F73E-4E99-B338-BDB959FD3AF6}"/>
              </a:ext>
            </a:extLst>
          </p:cNvPr>
          <p:cNvSpPr>
            <a:spLocks noGrp="1"/>
          </p:cNvSpPr>
          <p:nvPr>
            <p:ph idx="1"/>
          </p:nvPr>
        </p:nvSpPr>
        <p:spPr>
          <a:xfrm>
            <a:off x="838200" y="1229360"/>
            <a:ext cx="10515600" cy="4947603"/>
          </a:xfrm>
        </p:spPr>
        <p:txBody>
          <a:bodyPr>
            <a:normAutofit fontScale="92500" lnSpcReduction="10000"/>
          </a:bodyPr>
          <a:lstStyle/>
          <a:p>
            <a:pPr marL="0" indent="0" algn="just">
              <a:buNone/>
            </a:pPr>
            <a:r>
              <a:rPr lang="en-US" dirty="0">
                <a:latin typeface="Times New Roman" panose="02020603050405020304" pitchFamily="18" charset="0"/>
                <a:cs typeface="Times New Roman" panose="02020603050405020304" pitchFamily="18" charset="0"/>
              </a:rPr>
              <a:t>1. Davenport FM, Alfred S. Viral infections of Humans: Epidemiology and Control. Plenum Medical. New York 1977. </a:t>
            </a:r>
          </a:p>
          <a:p>
            <a:pPr marL="0" indent="0" algn="just">
              <a:buNone/>
            </a:pPr>
            <a:r>
              <a:rPr lang="en-US" dirty="0">
                <a:latin typeface="Times New Roman" panose="02020603050405020304" pitchFamily="18" charset="0"/>
                <a:cs typeface="Times New Roman" panose="02020603050405020304" pitchFamily="18" charset="0"/>
              </a:rPr>
              <a:t>2. Pandemic influenza (H1N1) 2009. CD Alert. Monthly Newsletter of National Institute of Communicable Diseases, Directorate General of Health Services, Government of India. 2009 Aug- Sept;13(2).  </a:t>
            </a:r>
          </a:p>
          <a:p>
            <a:pPr marL="0" indent="0" algn="just">
              <a:buNone/>
            </a:pPr>
            <a:r>
              <a:rPr lang="en-US" dirty="0">
                <a:latin typeface="Times New Roman" panose="02020603050405020304" pitchFamily="18" charset="0"/>
                <a:cs typeface="Times New Roman" panose="02020603050405020304" pitchFamily="18" charset="0"/>
              </a:rPr>
              <a:t>3. Special Issue: Human Swine Influenza: a pandemic threat. CD Alert. Monthly Newsletter of National Institute of Communicable Diseases, Directorate General of Health Services, Government of India. 2009 March – April;12(8). </a:t>
            </a:r>
          </a:p>
          <a:p>
            <a:pPr marL="0" indent="0" algn="just">
              <a:buNone/>
            </a:pPr>
            <a:r>
              <a:rPr lang="en-US" dirty="0">
                <a:latin typeface="Times New Roman" panose="02020603050405020304" pitchFamily="18" charset="0"/>
                <a:cs typeface="Times New Roman" panose="02020603050405020304" pitchFamily="18" charset="0"/>
              </a:rPr>
              <a:t> 4. Statement to the press by WHO Director-General Dr Margaret Chan 11 June 2009. Available from http://www. who.int/</a:t>
            </a:r>
            <a:r>
              <a:rPr lang="en-US" dirty="0" err="1">
                <a:latin typeface="Times New Roman" panose="02020603050405020304" pitchFamily="18" charset="0"/>
                <a:cs typeface="Times New Roman" panose="02020603050405020304" pitchFamily="18" charset="0"/>
              </a:rPr>
              <a:t>mediacentre</a:t>
            </a:r>
            <a:r>
              <a:rPr lang="en-US" dirty="0">
                <a:latin typeface="Times New Roman" panose="02020603050405020304" pitchFamily="18" charset="0"/>
                <a:cs typeface="Times New Roman" panose="02020603050405020304" pitchFamily="18" charset="0"/>
              </a:rPr>
              <a:t>/news/statements/2009/h1n1_pan demic_phase6_20090611/</a:t>
            </a:r>
            <a:r>
              <a:rPr lang="en-US" dirty="0" err="1">
                <a:latin typeface="Times New Roman" panose="02020603050405020304" pitchFamily="18" charset="0"/>
                <a:cs typeface="Times New Roman" panose="02020603050405020304" pitchFamily="18" charset="0"/>
              </a:rPr>
              <a:t>en</a:t>
            </a:r>
            <a:r>
              <a:rPr lang="en-US" dirty="0">
                <a:latin typeface="Times New Roman" panose="02020603050405020304" pitchFamily="18" charset="0"/>
                <a:cs typeface="Times New Roman" panose="02020603050405020304" pitchFamily="18" charset="0"/>
              </a:rPr>
              <a:t>/index.html [Last Accessed on 17.09.2014</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528620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5CC8B3-DDEB-4297-B2E4-BC57BA4CC286}"/>
              </a:ext>
            </a:extLst>
          </p:cNvPr>
          <p:cNvSpPr>
            <a:spLocks noGrp="1"/>
          </p:cNvSpPr>
          <p:nvPr>
            <p:ph type="title"/>
          </p:nvPr>
        </p:nvSpPr>
        <p:spPr>
          <a:xfrm>
            <a:off x="838200" y="365125"/>
            <a:ext cx="10515600" cy="772795"/>
          </a:xfrm>
        </p:spPr>
        <p:txBody>
          <a:bodyPr/>
          <a:lstStyle/>
          <a:p>
            <a:pPr algn="ctr"/>
            <a:r>
              <a:rPr lang="en-IN" b="1" dirty="0">
                <a:latin typeface="Times New Roman" panose="02020603050405020304" pitchFamily="18" charset="0"/>
                <a:cs typeface="Times New Roman" panose="02020603050405020304" pitchFamily="18" charset="0"/>
              </a:rPr>
              <a:t>REFERENCES</a:t>
            </a:r>
            <a:endParaRPr lang="en-IN" dirty="0"/>
          </a:p>
        </p:txBody>
      </p:sp>
      <p:sp>
        <p:nvSpPr>
          <p:cNvPr id="3" name="Content Placeholder 2">
            <a:extLst>
              <a:ext uri="{FF2B5EF4-FFF2-40B4-BE49-F238E27FC236}">
                <a16:creationId xmlns="" xmlns:a16="http://schemas.microsoft.com/office/drawing/2014/main" id="{B99B120B-26C5-40BA-94EC-B297BDE4725E}"/>
              </a:ext>
            </a:extLst>
          </p:cNvPr>
          <p:cNvSpPr>
            <a:spLocks noGrp="1"/>
          </p:cNvSpPr>
          <p:nvPr>
            <p:ph idx="1"/>
          </p:nvPr>
        </p:nvSpPr>
        <p:spPr>
          <a:xfrm>
            <a:off x="838200" y="1137920"/>
            <a:ext cx="10515600" cy="5039043"/>
          </a:xfrm>
        </p:spPr>
        <p:txBody>
          <a:bodyPr>
            <a:normAutofit lnSpcReduction="10000"/>
          </a:bodyPr>
          <a:lstStyle/>
          <a:p>
            <a:pPr marL="0" indent="0" algn="just">
              <a:buNone/>
            </a:pPr>
            <a:r>
              <a:rPr lang="en-IN" dirty="0">
                <a:latin typeface="Times New Roman" panose="02020603050405020304" pitchFamily="18" charset="0"/>
                <a:cs typeface="Times New Roman" panose="02020603050405020304" pitchFamily="18" charset="0"/>
              </a:rPr>
              <a:t>5. Indian swine flu outbreak 2016. Available from: https://en. wikipedia.org/wiki/2015_Indian_swine_flu_outbreak dated 1st Feb 2016.  </a:t>
            </a:r>
          </a:p>
          <a:p>
            <a:pPr marL="0" indent="0" algn="just">
              <a:buNone/>
            </a:pPr>
            <a:r>
              <a:rPr lang="en-IN" dirty="0">
                <a:latin typeface="Times New Roman" panose="02020603050405020304" pitchFamily="18" charset="0"/>
                <a:cs typeface="Times New Roman" panose="02020603050405020304" pitchFamily="18" charset="0"/>
              </a:rPr>
              <a:t>6. Available from: http://www.dailymail.co.uk/indiahome/ India news/article-2946463/Swine-flu-epidemic-hitsGujarat-831-cases-just-40-days.html published on 10th February2015. </a:t>
            </a:r>
          </a:p>
          <a:p>
            <a:pPr marL="0" indent="0" algn="just">
              <a:buNone/>
            </a:pPr>
            <a:r>
              <a:rPr lang="en-IN" dirty="0">
                <a:latin typeface="Times New Roman" panose="02020603050405020304" pitchFamily="18" charset="0"/>
                <a:cs typeface="Times New Roman" panose="02020603050405020304" pitchFamily="18" charset="0"/>
              </a:rPr>
              <a:t>7. Shilpa K, Praveen Kumar BA, Kumar SY, </a:t>
            </a:r>
            <a:r>
              <a:rPr lang="en-IN" dirty="0" err="1">
                <a:latin typeface="Times New Roman" panose="02020603050405020304" pitchFamily="18" charset="0"/>
                <a:cs typeface="Times New Roman" panose="02020603050405020304" pitchFamily="18" charset="0"/>
              </a:rPr>
              <a:t>Ugargol</a:t>
            </a:r>
            <a:r>
              <a:rPr lang="en-IN" dirty="0">
                <a:latin typeface="Times New Roman" panose="02020603050405020304" pitchFamily="18" charset="0"/>
                <a:cs typeface="Times New Roman" panose="02020603050405020304" pitchFamily="18" charset="0"/>
              </a:rPr>
              <a:t> AR, Naik VA, </a:t>
            </a:r>
            <a:r>
              <a:rPr lang="en-IN" dirty="0" err="1">
                <a:latin typeface="Times New Roman" panose="02020603050405020304" pitchFamily="18" charset="0"/>
                <a:cs typeface="Times New Roman" panose="02020603050405020304" pitchFamily="18" charset="0"/>
              </a:rPr>
              <a:t>Mallapur</a:t>
            </a:r>
            <a:r>
              <a:rPr lang="en-IN" dirty="0">
                <a:latin typeface="Times New Roman" panose="02020603050405020304" pitchFamily="18" charset="0"/>
                <a:cs typeface="Times New Roman" panose="02020603050405020304" pitchFamily="18" charset="0"/>
              </a:rPr>
              <a:t> MD. A study on awareness regarding swine flu (influenza A H1N1) pandemic in an urban community of Karnataka. Med J DY </a:t>
            </a:r>
            <a:r>
              <a:rPr lang="en-IN" dirty="0" err="1">
                <a:latin typeface="Times New Roman" panose="02020603050405020304" pitchFamily="18" charset="0"/>
                <a:cs typeface="Times New Roman" panose="02020603050405020304" pitchFamily="18" charset="0"/>
              </a:rPr>
              <a:t>PatilUniv</a:t>
            </a:r>
            <a:r>
              <a:rPr lang="en-IN" dirty="0">
                <a:latin typeface="Times New Roman" panose="02020603050405020304" pitchFamily="18" charset="0"/>
                <a:cs typeface="Times New Roman" panose="02020603050405020304" pitchFamily="18" charset="0"/>
              </a:rPr>
              <a:t> 2014;7:732-7.</a:t>
            </a:r>
          </a:p>
          <a:p>
            <a:pPr marL="0" indent="0" algn="just">
              <a:buNone/>
            </a:pPr>
            <a:r>
              <a:rPr lang="en-IN" dirty="0">
                <a:latin typeface="Times New Roman" panose="02020603050405020304" pitchFamily="18" charset="0"/>
                <a:cs typeface="Times New Roman" panose="02020603050405020304" pitchFamily="18" charset="0"/>
              </a:rPr>
              <a:t> 8. Singh S, Kaur P, Singh G. Study to assess the awareness, perception and myths regarding swine flu among educated common public in Patiala District. Int J Res Dev Health 2013;12:54-60. </a:t>
            </a:r>
          </a:p>
        </p:txBody>
      </p:sp>
    </p:spTree>
    <p:extLst>
      <p:ext uri="{BB962C8B-B14F-4D97-AF65-F5344CB8AC3E}">
        <p14:creationId xmlns:p14="http://schemas.microsoft.com/office/powerpoint/2010/main" xmlns="" val="23268546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A3E1D2-30AD-469C-B45E-2937E3D6CF9F}"/>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REFERENCES</a:t>
            </a:r>
            <a:endParaRPr lang="en-IN" dirty="0"/>
          </a:p>
        </p:txBody>
      </p:sp>
      <p:sp>
        <p:nvSpPr>
          <p:cNvPr id="3" name="Content Placeholder 2">
            <a:extLst>
              <a:ext uri="{FF2B5EF4-FFF2-40B4-BE49-F238E27FC236}">
                <a16:creationId xmlns="" xmlns:a16="http://schemas.microsoft.com/office/drawing/2014/main" id="{90303FA0-15CE-4BFD-A2A6-31A0E84434C3}"/>
              </a:ext>
            </a:extLst>
          </p:cNvPr>
          <p:cNvSpPr>
            <a:spLocks noGrp="1"/>
          </p:cNvSpPr>
          <p:nvPr>
            <p:ph idx="1"/>
          </p:nvPr>
        </p:nvSpPr>
        <p:spPr/>
        <p:txBody>
          <a:bodyPr/>
          <a:lstStyle/>
          <a:p>
            <a:pPr marL="514350" indent="-514350" algn="just">
              <a:buAutoNum type="arabicPeriod" startAt="9"/>
            </a:pPr>
            <a:r>
              <a:rPr lang="en-IN" dirty="0">
                <a:latin typeface="Times New Roman" panose="02020603050405020304" pitchFamily="18" charset="0"/>
                <a:cs typeface="Times New Roman" panose="02020603050405020304" pitchFamily="18" charset="0"/>
              </a:rPr>
              <a:t>Chaudhary V, Singh RK, Agrawal VK, Agarwal A, Kumar R, Sharma M. Awareness, perception and myths towards swine flu in school children of Bareilly, Uttar Pradesh. Indian J Public Health 2010;54:161-4. </a:t>
            </a:r>
          </a:p>
          <a:p>
            <a:pPr marL="514350" indent="-514350" algn="just">
              <a:buAutoNum type="arabicPeriod" startAt="9"/>
            </a:pPr>
            <a:r>
              <a:rPr lang="en-IN" dirty="0">
                <a:latin typeface="Times New Roman" panose="02020603050405020304" pitchFamily="18" charset="0"/>
                <a:cs typeface="Times New Roman" panose="02020603050405020304" pitchFamily="18" charset="0"/>
              </a:rPr>
              <a:t> 10. </a:t>
            </a:r>
            <a:r>
              <a:rPr lang="en-IN" dirty="0" err="1">
                <a:latin typeface="Times New Roman" panose="02020603050405020304" pitchFamily="18" charset="0"/>
                <a:cs typeface="Times New Roman" panose="02020603050405020304" pitchFamily="18" charset="0"/>
              </a:rPr>
              <a:t>Latiff</a:t>
            </a:r>
            <a:r>
              <a:rPr lang="en-IN" dirty="0">
                <a:latin typeface="Times New Roman" panose="02020603050405020304" pitchFamily="18" charset="0"/>
                <a:cs typeface="Times New Roman" panose="02020603050405020304" pitchFamily="18" charset="0"/>
              </a:rPr>
              <a:t> LA, </a:t>
            </a:r>
            <a:r>
              <a:rPr lang="en-IN" dirty="0" err="1">
                <a:latin typeface="Times New Roman" panose="02020603050405020304" pitchFamily="18" charset="0"/>
                <a:cs typeface="Times New Roman" panose="02020603050405020304" pitchFamily="18" charset="0"/>
              </a:rPr>
              <a:t>Parhizkar</a:t>
            </a:r>
            <a:r>
              <a:rPr lang="en-IN" dirty="0">
                <a:latin typeface="Times New Roman" panose="02020603050405020304" pitchFamily="18" charset="0"/>
                <a:cs typeface="Times New Roman" panose="02020603050405020304" pitchFamily="18" charset="0"/>
              </a:rPr>
              <a:t> S, </a:t>
            </a:r>
            <a:r>
              <a:rPr lang="en-IN" dirty="0" err="1">
                <a:latin typeface="Times New Roman" panose="02020603050405020304" pitchFamily="18" charset="0"/>
                <a:cs typeface="Times New Roman" panose="02020603050405020304" pitchFamily="18" charset="0"/>
              </a:rPr>
              <a:t>Zainuddin</a:t>
            </a:r>
            <a:r>
              <a:rPr lang="en-IN" dirty="0">
                <a:latin typeface="Times New Roman" panose="02020603050405020304" pitchFamily="18" charset="0"/>
                <a:cs typeface="Times New Roman" panose="02020603050405020304" pitchFamily="18" charset="0"/>
              </a:rPr>
              <a:t> H, Chun GM, </a:t>
            </a:r>
            <a:r>
              <a:rPr lang="en-IN" dirty="0" err="1">
                <a:latin typeface="Times New Roman" panose="02020603050405020304" pitchFamily="18" charset="0"/>
                <a:cs typeface="Times New Roman" panose="02020603050405020304" pitchFamily="18" charset="0"/>
              </a:rPr>
              <a:t>Rahiman</a:t>
            </a:r>
            <a:r>
              <a:rPr lang="en-IN" dirty="0">
                <a:latin typeface="Times New Roman" panose="02020603050405020304" pitchFamily="18" charset="0"/>
                <a:cs typeface="Times New Roman" panose="02020603050405020304" pitchFamily="18" charset="0"/>
              </a:rPr>
              <a:t> MA, Ramli NL, et al. Pandemic influenza A (H1N1) and its prevention: A cross sectional study on patients’ knowledge, attitude and practice among patients attending primary health care clinic in Kuala Lumpur, Malaysia. Glob J Health Sci 2012;4:95-102.</a:t>
            </a:r>
          </a:p>
        </p:txBody>
      </p:sp>
    </p:spTree>
    <p:extLst>
      <p:ext uri="{BB962C8B-B14F-4D97-AF65-F5344CB8AC3E}">
        <p14:creationId xmlns:p14="http://schemas.microsoft.com/office/powerpoint/2010/main" xmlns="" val="1399217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2699D0-3228-4E8A-B74E-DF0AF76F3E05}"/>
              </a:ext>
            </a:extLst>
          </p:cNvPr>
          <p:cNvSpPr>
            <a:spLocks noGrp="1"/>
          </p:cNvSpPr>
          <p:nvPr>
            <p:ph type="title"/>
          </p:nvPr>
        </p:nvSpPr>
        <p:spPr>
          <a:xfrm>
            <a:off x="838200" y="365125"/>
            <a:ext cx="10515600" cy="721995"/>
          </a:xfrm>
        </p:spPr>
        <p:txBody>
          <a:bodyPr/>
          <a:lstStyle/>
          <a:p>
            <a:pPr algn="ctr"/>
            <a:r>
              <a:rPr lang="en-IN" b="1" dirty="0">
                <a:latin typeface="Times New Roman" panose="02020603050405020304" pitchFamily="18" charset="0"/>
                <a:cs typeface="Times New Roman" panose="02020603050405020304" pitchFamily="18" charset="0"/>
              </a:rPr>
              <a:t>REFERENCES</a:t>
            </a:r>
            <a:endParaRPr lang="en-IN" dirty="0"/>
          </a:p>
        </p:txBody>
      </p:sp>
      <p:sp>
        <p:nvSpPr>
          <p:cNvPr id="3" name="Content Placeholder 2">
            <a:extLst>
              <a:ext uri="{FF2B5EF4-FFF2-40B4-BE49-F238E27FC236}">
                <a16:creationId xmlns="" xmlns:a16="http://schemas.microsoft.com/office/drawing/2014/main" id="{0AFFA3A6-282C-49B9-9609-7E3CF5CDA632}"/>
              </a:ext>
            </a:extLst>
          </p:cNvPr>
          <p:cNvSpPr>
            <a:spLocks noGrp="1"/>
          </p:cNvSpPr>
          <p:nvPr>
            <p:ph idx="1"/>
          </p:nvPr>
        </p:nvSpPr>
        <p:spPr>
          <a:xfrm>
            <a:off x="838200" y="1198881"/>
            <a:ext cx="10515600" cy="4978082"/>
          </a:xfrm>
        </p:spPr>
        <p:txBody>
          <a:bodyPr>
            <a:noAutofit/>
          </a:bodyPr>
          <a:lstStyle/>
          <a:p>
            <a:pPr marL="0" indent="0" algn="just">
              <a:buNone/>
            </a:pPr>
            <a:r>
              <a:rPr lang="en-IN" sz="2000" dirty="0">
                <a:latin typeface="Times New Roman" panose="02020603050405020304" pitchFamily="18" charset="0"/>
                <a:cs typeface="Times New Roman" panose="02020603050405020304" pitchFamily="18" charset="0"/>
              </a:rPr>
              <a:t>11. Lin Y, Huang L, </a:t>
            </a:r>
            <a:r>
              <a:rPr lang="en-IN" sz="2000" dirty="0" err="1">
                <a:latin typeface="Times New Roman" panose="02020603050405020304" pitchFamily="18" charset="0"/>
                <a:cs typeface="Times New Roman" panose="02020603050405020304" pitchFamily="18" charset="0"/>
              </a:rPr>
              <a:t>Nie</a:t>
            </a:r>
            <a:r>
              <a:rPr lang="en-IN" sz="2000" dirty="0">
                <a:latin typeface="Times New Roman" panose="02020603050405020304" pitchFamily="18" charset="0"/>
                <a:cs typeface="Times New Roman" panose="02020603050405020304" pitchFamily="18" charset="0"/>
              </a:rPr>
              <a:t> S, Liu Z, Yu H, Yan W, et al. Knowledge, attitudes and practices (KAP) related to the pandemic (H1N1) 2009 among Chinese general population: A telephone survey. BMC Infect Dis 2011;11:128. 12. </a:t>
            </a:r>
            <a:r>
              <a:rPr lang="en-IN" sz="2000" dirty="0" err="1">
                <a:latin typeface="Times New Roman" panose="02020603050405020304" pitchFamily="18" charset="0"/>
                <a:cs typeface="Times New Roman" panose="02020603050405020304" pitchFamily="18" charset="0"/>
              </a:rPr>
              <a:t>BholaNath</a:t>
            </a:r>
            <a:r>
              <a:rPr lang="en-IN" sz="2000" dirty="0">
                <a:latin typeface="Times New Roman" panose="02020603050405020304" pitchFamily="18" charset="0"/>
                <a:cs typeface="Times New Roman" panose="02020603050405020304" pitchFamily="18" charset="0"/>
              </a:rPr>
              <a:t>, </a:t>
            </a:r>
            <a:r>
              <a:rPr lang="en-IN" sz="2000" dirty="0" err="1">
                <a:latin typeface="Times New Roman" panose="02020603050405020304" pitchFamily="18" charset="0"/>
                <a:cs typeface="Times New Roman" panose="02020603050405020304" pitchFamily="18" charset="0"/>
              </a:rPr>
              <a:t>TanuMidha</a:t>
            </a:r>
            <a:r>
              <a:rPr lang="en-IN" sz="2000" dirty="0">
                <a:latin typeface="Times New Roman" panose="02020603050405020304" pitchFamily="18" charset="0"/>
                <a:cs typeface="Times New Roman" panose="02020603050405020304" pitchFamily="18" charset="0"/>
              </a:rPr>
              <a:t>, </a:t>
            </a:r>
            <a:r>
              <a:rPr lang="en-IN" sz="2000" dirty="0" err="1">
                <a:latin typeface="Times New Roman" panose="02020603050405020304" pitchFamily="18" charset="0"/>
                <a:cs typeface="Times New Roman" panose="02020603050405020304" pitchFamily="18" charset="0"/>
              </a:rPr>
              <a:t>RanjeetaKumari</a:t>
            </a:r>
            <a:r>
              <a:rPr lang="en-IN" sz="2000" dirty="0">
                <a:latin typeface="Times New Roman" panose="02020603050405020304" pitchFamily="18" charset="0"/>
                <a:cs typeface="Times New Roman" panose="02020603050405020304" pitchFamily="18" charset="0"/>
              </a:rPr>
              <a:t>, Sanjay Gupta. Knowledge, Attitude and Practice regarding Influenza A (H1N1) among senior secondary school students of Kanpur city in north India. Ind J Comm Health 2014;26(3): 303-307 </a:t>
            </a:r>
          </a:p>
          <a:p>
            <a:pPr marL="0" indent="0" algn="just">
              <a:buNone/>
            </a:pPr>
            <a:r>
              <a:rPr lang="en-IN" sz="2000" dirty="0">
                <a:latin typeface="Times New Roman" panose="02020603050405020304" pitchFamily="18" charset="0"/>
                <a:cs typeface="Times New Roman" panose="02020603050405020304" pitchFamily="18" charset="0"/>
              </a:rPr>
              <a:t>13. </a:t>
            </a:r>
            <a:r>
              <a:rPr lang="en-IN" sz="2000" dirty="0" err="1">
                <a:latin typeface="Times New Roman" panose="02020603050405020304" pitchFamily="18" charset="0"/>
                <a:cs typeface="Times New Roman" panose="02020603050405020304" pitchFamily="18" charset="0"/>
              </a:rPr>
              <a:t>Kamate</a:t>
            </a:r>
            <a:r>
              <a:rPr lang="en-IN" sz="2000" dirty="0">
                <a:latin typeface="Times New Roman" panose="02020603050405020304" pitchFamily="18" charset="0"/>
                <a:cs typeface="Times New Roman" panose="02020603050405020304" pitchFamily="18" charset="0"/>
              </a:rPr>
              <a:t> SK, Agrawal A, Chaudhary H, Singh K, Mishra P, </a:t>
            </a:r>
            <a:r>
              <a:rPr lang="en-IN" sz="2000" dirty="0" err="1">
                <a:latin typeface="Times New Roman" panose="02020603050405020304" pitchFamily="18" charset="0"/>
                <a:cs typeface="Times New Roman" panose="02020603050405020304" pitchFamily="18" charset="0"/>
              </a:rPr>
              <a:t>Asawa</a:t>
            </a:r>
            <a:r>
              <a:rPr lang="en-IN" sz="2000" dirty="0">
                <a:latin typeface="Times New Roman" panose="02020603050405020304" pitchFamily="18" charset="0"/>
                <a:cs typeface="Times New Roman" panose="02020603050405020304" pitchFamily="18" charset="0"/>
              </a:rPr>
              <a:t> K. Public knowledge, attitude and behavioural changes in an Indian population during the Influenza A (H1N1) outbreak. J Infect </a:t>
            </a:r>
            <a:r>
              <a:rPr lang="en-IN" sz="2000" dirty="0" err="1">
                <a:latin typeface="Times New Roman" panose="02020603050405020304" pitchFamily="18" charset="0"/>
                <a:cs typeface="Times New Roman" panose="02020603050405020304" pitchFamily="18" charset="0"/>
              </a:rPr>
              <a:t>DevCtries</a:t>
            </a:r>
            <a:r>
              <a:rPr lang="en-IN" sz="2000" dirty="0">
                <a:latin typeface="Times New Roman" panose="02020603050405020304" pitchFamily="18" charset="0"/>
                <a:cs typeface="Times New Roman" panose="02020603050405020304" pitchFamily="18" charset="0"/>
              </a:rPr>
              <a:t>. 2009 Nov 30;4(1):7-14.  </a:t>
            </a:r>
          </a:p>
          <a:p>
            <a:pPr marL="0" indent="0" algn="just">
              <a:buNone/>
            </a:pPr>
            <a:r>
              <a:rPr lang="en-IN" sz="2000" dirty="0">
                <a:latin typeface="Times New Roman" panose="02020603050405020304" pitchFamily="18" charset="0"/>
                <a:cs typeface="Times New Roman" panose="02020603050405020304" pitchFamily="18" charset="0"/>
              </a:rPr>
              <a:t>14. </a:t>
            </a:r>
            <a:r>
              <a:rPr lang="en-IN" sz="2000" dirty="0" err="1">
                <a:latin typeface="Times New Roman" panose="02020603050405020304" pitchFamily="18" charset="0"/>
                <a:cs typeface="Times New Roman" panose="02020603050405020304" pitchFamily="18" charset="0"/>
              </a:rPr>
              <a:t>Balkhy</a:t>
            </a:r>
            <a:r>
              <a:rPr lang="en-IN" sz="2000" dirty="0">
                <a:latin typeface="Times New Roman" panose="02020603050405020304" pitchFamily="18" charset="0"/>
                <a:cs typeface="Times New Roman" panose="02020603050405020304" pitchFamily="18" charset="0"/>
              </a:rPr>
              <a:t> HH, </a:t>
            </a:r>
            <a:r>
              <a:rPr lang="en-IN" sz="2000" dirty="0" err="1">
                <a:latin typeface="Times New Roman" panose="02020603050405020304" pitchFamily="18" charset="0"/>
                <a:cs typeface="Times New Roman" panose="02020603050405020304" pitchFamily="18" charset="0"/>
              </a:rPr>
              <a:t>Abolfotouh</a:t>
            </a:r>
            <a:r>
              <a:rPr lang="en-IN" sz="2000" dirty="0">
                <a:latin typeface="Times New Roman" panose="02020603050405020304" pitchFamily="18" charset="0"/>
                <a:cs typeface="Times New Roman" panose="02020603050405020304" pitchFamily="18" charset="0"/>
              </a:rPr>
              <a:t> MA, Al-</a:t>
            </a:r>
            <a:r>
              <a:rPr lang="en-IN" sz="2000" dirty="0" err="1">
                <a:latin typeface="Times New Roman" panose="02020603050405020304" pitchFamily="18" charset="0"/>
                <a:cs typeface="Times New Roman" panose="02020603050405020304" pitchFamily="18" charset="0"/>
              </a:rPr>
              <a:t>Hathlool</a:t>
            </a:r>
            <a:r>
              <a:rPr lang="en-IN" sz="2000" dirty="0">
                <a:latin typeface="Times New Roman" panose="02020603050405020304" pitchFamily="18" charset="0"/>
                <a:cs typeface="Times New Roman" panose="02020603050405020304" pitchFamily="18" charset="0"/>
              </a:rPr>
              <a:t> RH, Al-</a:t>
            </a:r>
            <a:r>
              <a:rPr lang="en-IN" sz="2000" dirty="0" err="1">
                <a:latin typeface="Times New Roman" panose="02020603050405020304" pitchFamily="18" charset="0"/>
                <a:cs typeface="Times New Roman" panose="02020603050405020304" pitchFamily="18" charset="0"/>
              </a:rPr>
              <a:t>Jumah</a:t>
            </a:r>
            <a:r>
              <a:rPr lang="en-IN" sz="2000" dirty="0">
                <a:latin typeface="Times New Roman" panose="02020603050405020304" pitchFamily="18" charset="0"/>
                <a:cs typeface="Times New Roman" panose="02020603050405020304" pitchFamily="18" charset="0"/>
              </a:rPr>
              <a:t> MA. Awareness, attitudes, and practices related to the swine influenza pandemic among the Saudi public. BMC Infect Dis 2010;10:42. </a:t>
            </a:r>
          </a:p>
          <a:p>
            <a:pPr marL="0" indent="0" algn="just">
              <a:buNone/>
            </a:pPr>
            <a:r>
              <a:rPr lang="en-IN" sz="2000" dirty="0">
                <a:latin typeface="Times New Roman" panose="02020603050405020304" pitchFamily="18" charset="0"/>
                <a:cs typeface="Times New Roman" panose="02020603050405020304" pitchFamily="18" charset="0"/>
              </a:rPr>
              <a:t>15. Akan H, </a:t>
            </a:r>
            <a:r>
              <a:rPr lang="en-IN" sz="2000" dirty="0" err="1">
                <a:latin typeface="Times New Roman" panose="02020603050405020304" pitchFamily="18" charset="0"/>
                <a:cs typeface="Times New Roman" panose="02020603050405020304" pitchFamily="18" charset="0"/>
              </a:rPr>
              <a:t>Gurol</a:t>
            </a:r>
            <a:r>
              <a:rPr lang="en-IN" sz="2000" dirty="0">
                <a:latin typeface="Times New Roman" panose="02020603050405020304" pitchFamily="18" charset="0"/>
                <a:cs typeface="Times New Roman" panose="02020603050405020304" pitchFamily="18" charset="0"/>
              </a:rPr>
              <a:t> Y, </a:t>
            </a:r>
            <a:r>
              <a:rPr lang="en-IN" sz="2000" dirty="0" err="1">
                <a:latin typeface="Times New Roman" panose="02020603050405020304" pitchFamily="18" charset="0"/>
                <a:cs typeface="Times New Roman" panose="02020603050405020304" pitchFamily="18" charset="0"/>
              </a:rPr>
              <a:t>Izbirak</a:t>
            </a:r>
            <a:r>
              <a:rPr lang="en-IN" sz="2000" dirty="0">
                <a:latin typeface="Times New Roman" panose="02020603050405020304" pitchFamily="18" charset="0"/>
                <a:cs typeface="Times New Roman" panose="02020603050405020304" pitchFamily="18" charset="0"/>
              </a:rPr>
              <a:t> G, </a:t>
            </a:r>
            <a:r>
              <a:rPr lang="en-IN" sz="2000" dirty="0" err="1">
                <a:latin typeface="Times New Roman" panose="02020603050405020304" pitchFamily="18" charset="0"/>
                <a:cs typeface="Times New Roman" panose="02020603050405020304" pitchFamily="18" charset="0"/>
              </a:rPr>
              <a:t>Ozdatli</a:t>
            </a:r>
            <a:r>
              <a:rPr lang="en-IN" sz="2000" dirty="0">
                <a:latin typeface="Times New Roman" panose="02020603050405020304" pitchFamily="18" charset="0"/>
                <a:cs typeface="Times New Roman" panose="02020603050405020304" pitchFamily="18" charset="0"/>
              </a:rPr>
              <a:t> S, Yilmaz G, </a:t>
            </a:r>
            <a:r>
              <a:rPr lang="en-IN" sz="2000" dirty="0" err="1">
                <a:latin typeface="Times New Roman" panose="02020603050405020304" pitchFamily="18" charset="0"/>
                <a:cs typeface="Times New Roman" panose="02020603050405020304" pitchFamily="18" charset="0"/>
              </a:rPr>
              <a:t>Vitrinel</a:t>
            </a:r>
            <a:r>
              <a:rPr lang="en-IN" sz="2000" dirty="0">
                <a:latin typeface="Times New Roman" panose="02020603050405020304" pitchFamily="18" charset="0"/>
                <a:cs typeface="Times New Roman" panose="02020603050405020304" pitchFamily="18" charset="0"/>
              </a:rPr>
              <a:t> A, </a:t>
            </a:r>
            <a:r>
              <a:rPr lang="en-IN" sz="2000" dirty="0" err="1">
                <a:latin typeface="Times New Roman" panose="02020603050405020304" pitchFamily="18" charset="0"/>
                <a:cs typeface="Times New Roman" panose="02020603050405020304" pitchFamily="18" charset="0"/>
              </a:rPr>
              <a:t>Hayran</a:t>
            </a:r>
            <a:r>
              <a:rPr lang="en-IN" sz="2000" dirty="0">
                <a:latin typeface="Times New Roman" panose="02020603050405020304" pitchFamily="18" charset="0"/>
                <a:cs typeface="Times New Roman" panose="02020603050405020304" pitchFamily="18" charset="0"/>
              </a:rPr>
              <a:t> O. Knowledge and attitudes of university students toward pandemic influenza: a cross-sectional study from Turkey. BMC Public Health. 2010 Jul 13;10:413. </a:t>
            </a:r>
            <a:r>
              <a:rPr lang="en-IN" sz="2000" dirty="0" err="1">
                <a:latin typeface="Times New Roman" panose="02020603050405020304" pitchFamily="18" charset="0"/>
                <a:cs typeface="Times New Roman" panose="02020603050405020304" pitchFamily="18" charset="0"/>
              </a:rPr>
              <a:t>doi</a:t>
            </a:r>
            <a:r>
              <a:rPr lang="en-IN" sz="2000" dirty="0">
                <a:latin typeface="Times New Roman" panose="02020603050405020304" pitchFamily="18" charset="0"/>
                <a:cs typeface="Times New Roman" panose="02020603050405020304" pitchFamily="18" charset="0"/>
              </a:rPr>
              <a:t>: 10.1186/1471-2458-10-413. PubMed PMID: 20626872; PubMed Central PMCID: PMC2918554. [PubMed]  </a:t>
            </a:r>
          </a:p>
          <a:p>
            <a:pPr marL="0" indent="0" algn="just">
              <a:buNone/>
            </a:pPr>
            <a:r>
              <a:rPr lang="en-IN" sz="2000" dirty="0">
                <a:latin typeface="Times New Roman" panose="02020603050405020304" pitchFamily="18" charset="0"/>
                <a:cs typeface="Times New Roman" panose="02020603050405020304" pitchFamily="18" charset="0"/>
              </a:rPr>
              <a:t>16. </a:t>
            </a:r>
            <a:r>
              <a:rPr lang="en-IN" sz="2000" dirty="0" err="1">
                <a:latin typeface="Times New Roman" panose="02020603050405020304" pitchFamily="18" charset="0"/>
                <a:cs typeface="Times New Roman" panose="02020603050405020304" pitchFamily="18" charset="0"/>
              </a:rPr>
              <a:t>Farahat</a:t>
            </a:r>
            <a:r>
              <a:rPr lang="en-IN" sz="2000" dirty="0">
                <a:latin typeface="Times New Roman" panose="02020603050405020304" pitchFamily="18" charset="0"/>
                <a:cs typeface="Times New Roman" panose="02020603050405020304" pitchFamily="18" charset="0"/>
              </a:rPr>
              <a:t> T, Al-</a:t>
            </a:r>
            <a:r>
              <a:rPr lang="en-IN" sz="2000" dirty="0" err="1">
                <a:latin typeface="Times New Roman" panose="02020603050405020304" pitchFamily="18" charset="0"/>
                <a:cs typeface="Times New Roman" panose="02020603050405020304" pitchFamily="18" charset="0"/>
              </a:rPr>
              <a:t>Kot</a:t>
            </a:r>
            <a:r>
              <a:rPr lang="en-IN" sz="2000" dirty="0">
                <a:latin typeface="Times New Roman" panose="02020603050405020304" pitchFamily="18" charset="0"/>
                <a:cs typeface="Times New Roman" panose="02020603050405020304" pitchFamily="18" charset="0"/>
              </a:rPr>
              <a:t> M, Al-</a:t>
            </a:r>
            <a:r>
              <a:rPr lang="en-IN" sz="2000" dirty="0" err="1">
                <a:latin typeface="Times New Roman" panose="02020603050405020304" pitchFamily="18" charset="0"/>
                <a:cs typeface="Times New Roman" panose="02020603050405020304" pitchFamily="18" charset="0"/>
              </a:rPr>
              <a:t>Fath</a:t>
            </a:r>
            <a:r>
              <a:rPr lang="en-IN" sz="2000" dirty="0">
                <a:latin typeface="Times New Roman" panose="02020603050405020304" pitchFamily="18" charset="0"/>
                <a:cs typeface="Times New Roman" panose="02020603050405020304" pitchFamily="18" charset="0"/>
              </a:rPr>
              <a:t> AO, Noh A, Diab N. Promotion of knowledge, attitude and practice towards swine flu A/H1N1; (An intervention study on secondary school children of </a:t>
            </a:r>
            <a:r>
              <a:rPr lang="en-IN" sz="2000" dirty="0" err="1">
                <a:latin typeface="Times New Roman" panose="02020603050405020304" pitchFamily="18" charset="0"/>
                <a:cs typeface="Times New Roman" panose="02020603050405020304" pitchFamily="18" charset="0"/>
              </a:rPr>
              <a:t>Menofia</a:t>
            </a:r>
            <a:r>
              <a:rPr lang="en-IN" sz="2000" dirty="0">
                <a:latin typeface="Times New Roman" panose="02020603050405020304" pitchFamily="18" charset="0"/>
                <a:cs typeface="Times New Roman" panose="02020603050405020304" pitchFamily="18" charset="0"/>
              </a:rPr>
              <a:t> Governorate, Egypt. </a:t>
            </a:r>
            <a:r>
              <a:rPr lang="en-IN" sz="2000" dirty="0" err="1">
                <a:latin typeface="Times New Roman" panose="02020603050405020304" pitchFamily="18" charset="0"/>
                <a:cs typeface="Times New Roman" panose="02020603050405020304" pitchFamily="18" charset="0"/>
              </a:rPr>
              <a:t>Menofia</a:t>
            </a:r>
            <a:r>
              <a:rPr lang="en-IN" sz="2000" dirty="0">
                <a:latin typeface="Times New Roman" panose="02020603050405020304" pitchFamily="18" charset="0"/>
                <a:cs typeface="Times New Roman" panose="02020603050405020304" pitchFamily="18" charset="0"/>
              </a:rPr>
              <a:t> Med J 2010;23:83-94. </a:t>
            </a:r>
          </a:p>
          <a:p>
            <a:pPr marL="0" indent="0" algn="just">
              <a:buNone/>
            </a:pPr>
            <a:r>
              <a:rPr lang="en-IN"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xmlns="" val="430876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EA55E8-15BE-41A5-A8F6-2283F39C53DF}"/>
              </a:ext>
            </a:extLst>
          </p:cNvPr>
          <p:cNvSpPr>
            <a:spLocks noGrp="1"/>
          </p:cNvSpPr>
          <p:nvPr>
            <p:ph type="title"/>
          </p:nvPr>
        </p:nvSpPr>
        <p:spPr/>
        <p:txBody>
          <a:bodyPr/>
          <a:lstStyle/>
          <a:p>
            <a:r>
              <a:rPr lang="en-US" b="1" dirty="0">
                <a:latin typeface="Times New Roman" panose="02020603050405020304" pitchFamily="18" charset="0"/>
                <a:cs typeface="Times New Roman" pitchFamily="18" charset="0"/>
              </a:rPr>
              <a:t>Background of the study:</a:t>
            </a: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14049EA9-64B1-4925-9B93-259C06F4A1BC}"/>
              </a:ext>
            </a:extLst>
          </p:cNvPr>
          <p:cNvSpPr>
            <a:spLocks noGrp="1"/>
          </p:cNvSpPr>
          <p:nvPr>
            <p:ph idx="1"/>
          </p:nvPr>
        </p:nvSpPr>
        <p:spPr>
          <a:xfrm>
            <a:off x="838200" y="1614196"/>
            <a:ext cx="10515600" cy="4562767"/>
          </a:xfrm>
        </p:spPr>
        <p:txBody>
          <a:bodyPr>
            <a:normAutofit/>
          </a:bodyPr>
          <a:lstStyle/>
          <a:p>
            <a:pPr marL="0" indent="0" algn="just">
              <a:buNone/>
            </a:pPr>
            <a:r>
              <a:rPr lang="en-IN" sz="4000" dirty="0">
                <a:latin typeface="Times New Roman" panose="02020603050405020304" pitchFamily="18" charset="0"/>
                <a:cs typeface="Times New Roman" panose="02020603050405020304" pitchFamily="18" charset="0"/>
              </a:rPr>
              <a:t>Knowledge of causative agent, symptoms, mode of transmission and its prevention of Influenza A is necessary to know for individual protection as well as to control the spread of the disease in community.</a:t>
            </a:r>
          </a:p>
          <a:p>
            <a:pPr marL="0" indent="0" algn="just">
              <a:buNone/>
            </a:pPr>
            <a:endParaRPr lang="en-IN"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06507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DB0F29-23D9-43FC-96CF-8FA9EF106E5D}"/>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 xmlns:a16="http://schemas.microsoft.com/office/drawing/2014/main" id="{798086A5-1AD3-433C-AC9D-8BF73C3C1367}"/>
              </a:ext>
            </a:extLst>
          </p:cNvPr>
          <p:cNvSpPr>
            <a:spLocks noGrp="1"/>
          </p:cNvSpPr>
          <p:nvPr>
            <p:ph idx="1"/>
          </p:nvPr>
        </p:nvSpPr>
        <p:spPr>
          <a:xfrm>
            <a:off x="838199" y="1548882"/>
            <a:ext cx="10787743" cy="4943993"/>
          </a:xfrm>
        </p:spPr>
        <p:txBody>
          <a:bodyPr>
            <a:normAutofit/>
          </a:bodyPr>
          <a:lstStyle/>
          <a:p>
            <a:pPr marL="0" indent="0" algn="just">
              <a:buNone/>
            </a:pPr>
            <a:r>
              <a:rPr lang="en-IN" dirty="0">
                <a:latin typeface="Times New Roman" panose="02020603050405020304" pitchFamily="18" charset="0"/>
                <a:cs typeface="Times New Roman" panose="02020603050405020304" pitchFamily="18" charset="0"/>
              </a:rPr>
              <a:t>Influenza occurs in all countries and affects millions of people every year</a:t>
            </a:r>
            <a:r>
              <a:rPr lang="en-IN" baseline="30000" dirty="0"/>
              <a:t>1</a:t>
            </a:r>
            <a:r>
              <a:rPr lang="en-IN" dirty="0">
                <a:latin typeface="Times New Roman" panose="02020603050405020304" pitchFamily="18" charset="0"/>
                <a:cs typeface="Times New Roman" panose="02020603050405020304" pitchFamily="18" charset="0"/>
              </a:rPr>
              <a:t>. The Influenza A (H1N1) viral strain implicated in the 2009 flu pandemic in humans was earlier referred to as ‘swine flu’ because initial testing showed many of the genes in the viruses normally occurring in North American swine</a:t>
            </a:r>
            <a:r>
              <a:rPr lang="en-IN" baseline="30000" dirty="0">
                <a:latin typeface="Times New Roman" panose="02020603050405020304" pitchFamily="18" charset="0"/>
                <a:cs typeface="Times New Roman" panose="02020603050405020304" pitchFamily="18" charset="0"/>
              </a:rPr>
              <a:t> 2,</a:t>
            </a:r>
            <a:r>
              <a:rPr lang="en-IN" baseline="30000" dirty="0"/>
              <a:t> 3</a:t>
            </a:r>
            <a:r>
              <a:rPr lang="en-IN" dirty="0" smtClean="0">
                <a:latin typeface="Times New Roman" panose="02020603050405020304" pitchFamily="18" charset="0"/>
                <a:cs typeface="Times New Roman" panose="02020603050405020304" pitchFamily="18" charset="0"/>
              </a:rPr>
              <a:t>. Swine </a:t>
            </a:r>
            <a:r>
              <a:rPr lang="en-IN" dirty="0">
                <a:latin typeface="Times New Roman" panose="02020603050405020304" pitchFamily="18" charset="0"/>
                <a:cs typeface="Times New Roman" panose="02020603050405020304" pitchFamily="18" charset="0"/>
              </a:rPr>
              <a:t>flu is a disease caused by virus that infects people, birds, pigs and other animals such as ferrets</a:t>
            </a:r>
            <a:r>
              <a:rPr lang="en-IN" baseline="30000" dirty="0">
                <a:latin typeface="Times New Roman" panose="02020603050405020304" pitchFamily="18" charset="0"/>
                <a:cs typeface="Times New Roman" panose="02020603050405020304" pitchFamily="18" charset="0"/>
              </a:rPr>
              <a:t> 4</a:t>
            </a:r>
            <a:r>
              <a:rPr lang="en-IN" dirty="0">
                <a:latin typeface="Times New Roman" panose="02020603050405020304" pitchFamily="18" charset="0"/>
                <a:cs typeface="Times New Roman" panose="02020603050405020304" pitchFamily="18" charset="0"/>
              </a:rPr>
              <a:t>. When an H1N1 virus affected person coughs and sneezes, the virus get sprayed out as tiny drops into the air. The other human gets contact with those tiny drops, when close to the affected individual. By touching the surface used by affected person (e.g. door knobs) chances are indeed heavy to catch H1N1 infection immediately.   Symptoms of swine flu are fever, cough, sore throat, body aches, headache, chills and fatigue.</a:t>
            </a:r>
          </a:p>
        </p:txBody>
      </p:sp>
    </p:spTree>
    <p:extLst>
      <p:ext uri="{BB962C8B-B14F-4D97-AF65-F5344CB8AC3E}">
        <p14:creationId xmlns:p14="http://schemas.microsoft.com/office/powerpoint/2010/main" xmlns="" val="3173745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29757B-B42F-4163-92AD-563D3C1878D4}"/>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Introduction:</a:t>
            </a:r>
            <a:endParaRPr lang="en-IN" b="1" dirty="0"/>
          </a:p>
        </p:txBody>
      </p:sp>
      <p:sp>
        <p:nvSpPr>
          <p:cNvPr id="3" name="Content Placeholder 2">
            <a:extLst>
              <a:ext uri="{FF2B5EF4-FFF2-40B4-BE49-F238E27FC236}">
                <a16:creationId xmlns="" xmlns:a16="http://schemas.microsoft.com/office/drawing/2014/main" id="{DDECD256-7F5F-4EF5-B369-B279916A6E97}"/>
              </a:ext>
            </a:extLst>
          </p:cNvPr>
          <p:cNvSpPr>
            <a:spLocks noGrp="1"/>
          </p:cNvSpPr>
          <p:nvPr>
            <p:ph idx="1"/>
          </p:nvPr>
        </p:nvSpPr>
        <p:spPr>
          <a:xfrm>
            <a:off x="838200" y="1502229"/>
            <a:ext cx="10515600" cy="4674734"/>
          </a:xfrm>
        </p:spPr>
        <p:txBody>
          <a:bodyPr/>
          <a:lstStyle/>
          <a:p>
            <a:pPr marL="0" indent="0" algn="just">
              <a:buNone/>
            </a:pPr>
            <a:r>
              <a:rPr lang="en-IN" dirty="0">
                <a:latin typeface="Times New Roman" panose="02020603050405020304" pitchFamily="18" charset="0"/>
                <a:cs typeface="Times New Roman" panose="02020603050405020304" pitchFamily="18" charset="0"/>
              </a:rPr>
              <a:t>Indian swine flu outbreak of 2015 referred to the </a:t>
            </a:r>
            <a:r>
              <a:rPr lang="en-IN" dirty="0" smtClean="0">
                <a:latin typeface="Times New Roman" panose="02020603050405020304" pitchFamily="18" charset="0"/>
                <a:cs typeface="Times New Roman" panose="02020603050405020304" pitchFamily="18" charset="0"/>
              </a:rPr>
              <a:t>outbreak of the </a:t>
            </a:r>
            <a:r>
              <a:rPr lang="en-IN" dirty="0">
                <a:latin typeface="Times New Roman" panose="02020603050405020304" pitchFamily="18" charset="0"/>
                <a:cs typeface="Times New Roman" panose="02020603050405020304" pitchFamily="18" charset="0"/>
              </a:rPr>
              <a:t>2009 pandemic H1N1 virus in India. The states of Gujrat and Rajasthan were the worst affected. By 20</a:t>
            </a:r>
            <a:r>
              <a:rPr lang="en-IN" baseline="30000" dirty="0">
                <a:latin typeface="Times New Roman" panose="02020603050405020304" pitchFamily="18" charset="0"/>
                <a:cs typeface="Times New Roman" panose="02020603050405020304" pitchFamily="18" charset="0"/>
              </a:rPr>
              <a:t>th</a:t>
            </a:r>
            <a:r>
              <a:rPr lang="en-IN" dirty="0">
                <a:latin typeface="Times New Roman" panose="02020603050405020304" pitchFamily="18" charset="0"/>
                <a:cs typeface="Times New Roman" panose="02020603050405020304" pitchFamily="18" charset="0"/>
              </a:rPr>
              <a:t> March 2015, according to the data released by the Health Ministry, 31,974 cases had been reported and</a:t>
            </a:r>
            <a:r>
              <a:rPr lang="en-IN" dirty="0" smtClean="0">
                <a:latin typeface="Times New Roman" panose="02020603050405020304" pitchFamily="18" charset="0"/>
                <a:cs typeface="Times New Roman" panose="02020603050405020304" pitchFamily="18" charset="0"/>
              </a:rPr>
              <a:t>, 895 </a:t>
            </a:r>
            <a:r>
              <a:rPr lang="en-IN" dirty="0">
                <a:latin typeface="Times New Roman" panose="02020603050405020304" pitchFamily="18" charset="0"/>
                <a:cs typeface="Times New Roman" panose="02020603050405020304" pitchFamily="18" charset="0"/>
              </a:rPr>
              <a:t>had died to the disease. Of these 6495 cases and 428 deaths occurred in Gujrat</a:t>
            </a:r>
            <a:r>
              <a:rPr lang="en-IN" baseline="30000" dirty="0">
                <a:latin typeface="Times New Roman" panose="02020603050405020304" pitchFamily="18" charset="0"/>
                <a:cs typeface="Times New Roman" panose="02020603050405020304" pitchFamily="18" charset="0"/>
              </a:rPr>
              <a:t>5</a:t>
            </a:r>
            <a:r>
              <a:rPr lang="en-IN" dirty="0">
                <a:latin typeface="Times New Roman" panose="02020603050405020304" pitchFamily="18" charset="0"/>
                <a:cs typeface="Times New Roman" panose="02020603050405020304" pitchFamily="18" charset="0"/>
              </a:rPr>
              <a:t>. While Kutch district had reported 274 cases and 27 deaths</a:t>
            </a:r>
            <a:r>
              <a:rPr lang="en-IN" baseline="30000" dirty="0">
                <a:latin typeface="Times New Roman" panose="02020603050405020304" pitchFamily="18" charset="0"/>
                <a:cs typeface="Times New Roman" panose="02020603050405020304" pitchFamily="18" charset="0"/>
              </a:rPr>
              <a:t>6</a:t>
            </a:r>
            <a:r>
              <a:rPr lang="en-IN" baseline="30000" dirty="0"/>
              <a:t>.</a:t>
            </a:r>
            <a:r>
              <a:rPr lang="en-IN" dirty="0">
                <a:latin typeface="Times New Roman" panose="02020603050405020304" pitchFamily="18" charset="0"/>
                <a:cs typeface="Times New Roman" panose="02020603050405020304" pitchFamily="18" charset="0"/>
              </a:rPr>
              <a:t> These initiated series of media reports and articles on measures to prevent swine flu in the newspapers. The best thing to prevent the spread of swine flu is to have knowledge of it. Keeping all this thing in mind, the study was designed to assess the knowledge, awareness and practices regarding swine flu.</a:t>
            </a:r>
          </a:p>
        </p:txBody>
      </p:sp>
    </p:spTree>
    <p:extLst>
      <p:ext uri="{BB962C8B-B14F-4D97-AF65-F5344CB8AC3E}">
        <p14:creationId xmlns:p14="http://schemas.microsoft.com/office/powerpoint/2010/main" xmlns="" val="1724254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B0C48B-2AC8-4CFC-88D2-680E72401D4D}"/>
              </a:ext>
            </a:extLst>
          </p:cNvPr>
          <p:cNvSpPr>
            <a:spLocks noGrp="1"/>
          </p:cNvSpPr>
          <p:nvPr>
            <p:ph type="title"/>
          </p:nvPr>
        </p:nvSpPr>
        <p:spPr/>
        <p:txBody>
          <a:bodyPr>
            <a:normAutofit/>
          </a:bodyPr>
          <a:lstStyle/>
          <a:p>
            <a:r>
              <a:rPr lang="en-US" sz="5400" b="1" dirty="0">
                <a:latin typeface="Times New Roman" panose="02020603050405020304" pitchFamily="18" charset="0"/>
                <a:cs typeface="Times New Roman" panose="02020603050405020304" pitchFamily="18" charset="0"/>
              </a:rPr>
              <a:t>Objective of the study:</a:t>
            </a:r>
            <a:endParaRPr lang="en-IN" sz="5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3DF0E64A-2A3F-4984-ABED-5706C05E1D4E}"/>
              </a:ext>
            </a:extLst>
          </p:cNvPr>
          <p:cNvSpPr>
            <a:spLocks noGrp="1"/>
          </p:cNvSpPr>
          <p:nvPr>
            <p:ph idx="1"/>
          </p:nvPr>
        </p:nvSpPr>
        <p:spPr/>
        <p:txBody>
          <a:bodyPr>
            <a:normAutofit/>
          </a:bodyPr>
          <a:lstStyle/>
          <a:p>
            <a:pPr marL="0" indent="0" algn="just">
              <a:buNone/>
            </a:pPr>
            <a:r>
              <a:rPr lang="en-IN" sz="4400" dirty="0">
                <a:latin typeface="Times New Roman" panose="02020603050405020304" pitchFamily="18" charset="0"/>
                <a:cs typeface="Times New Roman" panose="02020603050405020304" pitchFamily="18" charset="0"/>
              </a:rPr>
              <a:t>To assess the awareness, attitude and practice regarding H1N1 Influenza A among the people accompanying patients of GKGH, Bhuj.</a:t>
            </a:r>
          </a:p>
        </p:txBody>
      </p:sp>
    </p:spTree>
    <p:extLst>
      <p:ext uri="{BB962C8B-B14F-4D97-AF65-F5344CB8AC3E}">
        <p14:creationId xmlns:p14="http://schemas.microsoft.com/office/powerpoint/2010/main" xmlns="" val="1756247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8DA0AE-A715-4559-AB52-B5550B2C75E3}"/>
              </a:ext>
            </a:extLst>
          </p:cNvPr>
          <p:cNvSpPr>
            <a:spLocks noGrp="1"/>
          </p:cNvSpPr>
          <p:nvPr>
            <p:ph type="title"/>
          </p:nvPr>
        </p:nvSpPr>
        <p:spPr/>
        <p:txBody>
          <a:bodyPr/>
          <a:lstStyle/>
          <a:p>
            <a:r>
              <a:rPr lang="en-US" b="1" dirty="0">
                <a:latin typeface="Times New Roman" pitchFamily="18" charset="0"/>
                <a:cs typeface="Times New Roman" pitchFamily="18" charset="0"/>
              </a:rPr>
              <a:t>RESEARCH METHODOLOGY:</a:t>
            </a:r>
            <a:endParaRPr lang="en-IN" b="1" dirty="0"/>
          </a:p>
        </p:txBody>
      </p:sp>
      <p:sp>
        <p:nvSpPr>
          <p:cNvPr id="3" name="Content Placeholder 2">
            <a:extLst>
              <a:ext uri="{FF2B5EF4-FFF2-40B4-BE49-F238E27FC236}">
                <a16:creationId xmlns="" xmlns:a16="http://schemas.microsoft.com/office/drawing/2014/main" id="{B26E5D35-F08C-44F7-9780-878CE5AEB44E}"/>
              </a:ext>
            </a:extLst>
          </p:cNvPr>
          <p:cNvSpPr>
            <a:spLocks noGrp="1"/>
          </p:cNvSpPr>
          <p:nvPr>
            <p:ph idx="1"/>
          </p:nvPr>
        </p:nvSpPr>
        <p:spPr>
          <a:xfrm>
            <a:off x="838200" y="1825625"/>
            <a:ext cx="10515600" cy="4667250"/>
          </a:xfrm>
        </p:spPr>
        <p:txBody>
          <a:bodyPr>
            <a:normAutofit/>
          </a:bodyPr>
          <a:lstStyle/>
          <a:p>
            <a:pPr algn="just">
              <a:buFont typeface="Wingdings" panose="05000000000000000000" pitchFamily="2" charset="2"/>
              <a:buChar char="q"/>
            </a:pPr>
            <a:r>
              <a:rPr lang="en-US" b="1" u="sng" dirty="0">
                <a:latin typeface="Times New Roman" pitchFamily="18" charset="0"/>
                <a:cs typeface="Times New Roman" pitchFamily="18" charset="0"/>
              </a:rPr>
              <a:t>Research Approach</a:t>
            </a:r>
            <a:r>
              <a:rPr lang="en-US" dirty="0">
                <a:latin typeface="Times New Roman" pitchFamily="18" charset="0"/>
                <a:cs typeface="Times New Roman" pitchFamily="18" charset="0"/>
              </a:rPr>
              <a:t>: Quantitative approach.</a:t>
            </a:r>
          </a:p>
          <a:p>
            <a:pPr algn="just">
              <a:buFont typeface="Wingdings" panose="05000000000000000000" pitchFamily="2" charset="2"/>
              <a:buChar char="q"/>
            </a:pPr>
            <a:endParaRPr lang="en-US" b="1" u="sng" dirty="0">
              <a:latin typeface="Times New Roman" pitchFamily="18" charset="0"/>
              <a:cs typeface="Times New Roman" pitchFamily="18" charset="0"/>
            </a:endParaRPr>
          </a:p>
          <a:p>
            <a:pPr algn="just">
              <a:buFont typeface="Wingdings" panose="05000000000000000000" pitchFamily="2" charset="2"/>
              <a:buChar char="q"/>
            </a:pPr>
            <a:r>
              <a:rPr lang="en-US" b="1" u="sng" dirty="0">
                <a:latin typeface="Times New Roman" pitchFamily="18" charset="0"/>
                <a:cs typeface="Times New Roman" pitchFamily="18" charset="0"/>
              </a:rPr>
              <a:t>Research Design</a:t>
            </a:r>
            <a:r>
              <a:rPr lang="en-US" dirty="0">
                <a:latin typeface="Times New Roman" pitchFamily="18" charset="0"/>
                <a:cs typeface="Times New Roman" pitchFamily="18" charset="0"/>
              </a:rPr>
              <a:t>: Cross-sectional research design.</a:t>
            </a:r>
          </a:p>
          <a:p>
            <a:pPr algn="just">
              <a:buFont typeface="Wingdings" panose="05000000000000000000" pitchFamily="2" charset="2"/>
              <a:buChar char="q"/>
            </a:pPr>
            <a:endParaRPr lang="en-US" b="1" u="sng" dirty="0">
              <a:latin typeface="Times New Roman" pitchFamily="18" charset="0"/>
              <a:cs typeface="Times New Roman" pitchFamily="18" charset="0"/>
            </a:endParaRPr>
          </a:p>
          <a:p>
            <a:pPr algn="just">
              <a:buFont typeface="Wingdings" panose="05000000000000000000" pitchFamily="2" charset="2"/>
              <a:buChar char="q"/>
            </a:pPr>
            <a:r>
              <a:rPr lang="en-US" b="1" u="sng" dirty="0">
                <a:latin typeface="Times New Roman" pitchFamily="18" charset="0"/>
                <a:cs typeface="Times New Roman" pitchFamily="18" charset="0"/>
              </a:rPr>
              <a:t>Study Setting :</a:t>
            </a:r>
            <a:r>
              <a:rPr lang="en-US" dirty="0">
                <a:latin typeface="Times New Roman" pitchFamily="18" charset="0"/>
                <a:cs typeface="Times New Roman" pitchFamily="18" charset="0"/>
              </a:rPr>
              <a:t> Tertiary Health care Centre (GKGH), Bhuj.</a:t>
            </a:r>
          </a:p>
          <a:p>
            <a:pPr marL="0" indent="0" algn="just">
              <a:buNone/>
            </a:pPr>
            <a:endParaRPr lang="en-US" b="1" u="sng" dirty="0">
              <a:latin typeface="Times New Roman" pitchFamily="18" charset="0"/>
              <a:cs typeface="Times New Roman" pitchFamily="18" charset="0"/>
            </a:endParaRPr>
          </a:p>
          <a:p>
            <a:pPr algn="just">
              <a:buFont typeface="Wingdings" panose="05000000000000000000" pitchFamily="2" charset="2"/>
              <a:buChar char="q"/>
            </a:pPr>
            <a:r>
              <a:rPr lang="en-US" b="1" u="sng" dirty="0">
                <a:latin typeface="Times New Roman" pitchFamily="18" charset="0"/>
                <a:cs typeface="Times New Roman" pitchFamily="18" charset="0"/>
              </a:rPr>
              <a:t>Population: </a:t>
            </a:r>
            <a:r>
              <a:rPr lang="en-US" dirty="0">
                <a:latin typeface="Times New Roman" pitchFamily="18" charset="0"/>
                <a:cs typeface="Times New Roman" pitchFamily="18" charset="0"/>
              </a:rPr>
              <a:t>Patients visiting the General Hospital after the epidemic situation.</a:t>
            </a:r>
          </a:p>
          <a:p>
            <a:pPr algn="just">
              <a:buFont typeface="Wingdings" panose="05000000000000000000" pitchFamily="2" charset="2"/>
              <a:buChar char="q"/>
            </a:pPr>
            <a:r>
              <a:rPr lang="en-US" b="1" u="sng" dirty="0">
                <a:latin typeface="Times New Roman" pitchFamily="18" charset="0"/>
                <a:cs typeface="Times New Roman" pitchFamily="18" charset="0"/>
              </a:rPr>
              <a:t>Sample Size</a:t>
            </a:r>
            <a:r>
              <a:rPr lang="en-US" dirty="0">
                <a:latin typeface="Times New Roman" pitchFamily="18" charset="0"/>
                <a:cs typeface="Times New Roman" pitchFamily="18" charset="0"/>
              </a:rPr>
              <a:t>: 227 </a:t>
            </a:r>
          </a:p>
          <a:p>
            <a:pPr algn="just">
              <a:buFont typeface="Wingdings" panose="05000000000000000000" pitchFamily="2" charset="2"/>
              <a:buChar char="q"/>
            </a:pPr>
            <a:endParaRPr lang="en-US" dirty="0">
              <a:latin typeface="Times New Roman" pitchFamily="18" charset="0"/>
              <a:cs typeface="Times New Roman" pitchFamily="18" charset="0"/>
            </a:endParaRPr>
          </a:p>
          <a:p>
            <a:endParaRPr lang="en-US" dirty="0"/>
          </a:p>
          <a:p>
            <a:endParaRPr lang="en-IN" dirty="0"/>
          </a:p>
        </p:txBody>
      </p:sp>
    </p:spTree>
    <p:extLst>
      <p:ext uri="{BB962C8B-B14F-4D97-AF65-F5344CB8AC3E}">
        <p14:creationId xmlns:p14="http://schemas.microsoft.com/office/powerpoint/2010/main" xmlns="" val="1546379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C3AC3E-BA0D-4378-A585-197B9ABD8411}"/>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Tools Used For The Study:</a:t>
            </a:r>
            <a:endParaRPr lang="en-IN"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90697FAD-3B36-49C8-A42F-84A38E65EDFA}"/>
              </a:ext>
            </a:extLst>
          </p:cNvPr>
          <p:cNvSpPr>
            <a:spLocks noGrp="1"/>
          </p:cNvSpPr>
          <p:nvPr>
            <p:ph idx="1"/>
          </p:nvPr>
        </p:nvSpPr>
        <p:spPr/>
        <p:txBody>
          <a:bodyPr/>
          <a:lstStyle/>
          <a:p>
            <a:pPr algn="just">
              <a:buFont typeface="Wingdings" panose="05000000000000000000" pitchFamily="2" charset="2"/>
              <a:buChar char="q"/>
            </a:pPr>
            <a:r>
              <a:rPr lang="en-US" dirty="0">
                <a:latin typeface="Times New Roman" pitchFamily="18" charset="0"/>
                <a:cs typeface="Times New Roman" pitchFamily="18" charset="0"/>
              </a:rPr>
              <a:t>Socio demographic data sheet.</a:t>
            </a:r>
          </a:p>
          <a:p>
            <a:pPr algn="just">
              <a:buFont typeface="Wingdings" panose="05000000000000000000" pitchFamily="2" charset="2"/>
              <a:buChar char="q"/>
            </a:pPr>
            <a:r>
              <a:rPr lang="en-US" dirty="0"/>
              <a:t> </a:t>
            </a:r>
            <a:r>
              <a:rPr lang="en-US" dirty="0">
                <a:latin typeface="Times New Roman" panose="02020603050405020304" pitchFamily="18" charset="0"/>
                <a:cs typeface="Times New Roman" panose="02020603050405020304" pitchFamily="18" charset="0"/>
              </a:rPr>
              <a:t>Pre-designed questionnaire</a:t>
            </a:r>
            <a:r>
              <a:rPr lang="en-US" dirty="0"/>
              <a:t>.</a:t>
            </a:r>
            <a:endParaRPr lang="en-US" dirty="0">
              <a:latin typeface="Times New Roman" pitchFamily="18" charset="0"/>
              <a:cs typeface="Times New Roman" pitchFamily="18" charset="0"/>
            </a:endParaRPr>
          </a:p>
          <a:p>
            <a:pPr marL="566928" indent="-457200" algn="just">
              <a:buFont typeface="Wingdings" panose="05000000000000000000" pitchFamily="2" charset="2"/>
              <a:buChar char="q"/>
            </a:pPr>
            <a:endParaRPr lang="en-IN" dirty="0"/>
          </a:p>
          <a:p>
            <a:r>
              <a:rPr lang="en-IN" sz="4000" b="1" dirty="0">
                <a:latin typeface="Times New Roman" panose="02020603050405020304" pitchFamily="18" charset="0"/>
                <a:cs typeface="Times New Roman" panose="02020603050405020304" pitchFamily="18" charset="0"/>
              </a:rPr>
              <a:t>Inclusion Criteria:</a:t>
            </a:r>
          </a:p>
          <a:p>
            <a:r>
              <a:rPr lang="en-IN" dirty="0">
                <a:latin typeface="Times New Roman" panose="02020603050405020304" pitchFamily="18" charset="0"/>
                <a:cs typeface="Times New Roman" panose="02020603050405020304" pitchFamily="18" charset="0"/>
              </a:rPr>
              <a:t>Who </a:t>
            </a:r>
            <a:r>
              <a:rPr lang="en-IN" dirty="0" smtClean="0">
                <a:latin typeface="Times New Roman" panose="02020603050405020304" pitchFamily="18" charset="0"/>
                <a:cs typeface="Times New Roman" panose="02020603050405020304" pitchFamily="18" charset="0"/>
              </a:rPr>
              <a:t>were &gt;</a:t>
            </a:r>
            <a:r>
              <a:rPr lang="en-IN" dirty="0">
                <a:latin typeface="Times New Roman" panose="02020603050405020304" pitchFamily="18" charset="0"/>
                <a:cs typeface="Times New Roman" panose="02020603050405020304" pitchFamily="18" charset="0"/>
              </a:rPr>
              <a:t>15 years of age</a:t>
            </a:r>
          </a:p>
          <a:p>
            <a:endParaRPr lang="en-IN" dirty="0"/>
          </a:p>
        </p:txBody>
      </p:sp>
    </p:spTree>
    <p:extLst>
      <p:ext uri="{BB962C8B-B14F-4D97-AF65-F5344CB8AC3E}">
        <p14:creationId xmlns:p14="http://schemas.microsoft.com/office/powerpoint/2010/main" xmlns="" val="36527541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B3DD91-B5A4-4A8D-98A8-676E07BA54ED}"/>
              </a:ext>
            </a:extLst>
          </p:cNvPr>
          <p:cNvSpPr>
            <a:spLocks noGrp="1"/>
          </p:cNvSpPr>
          <p:nvPr>
            <p:ph type="title"/>
          </p:nvPr>
        </p:nvSpPr>
        <p:spPr>
          <a:xfrm>
            <a:off x="1097281" y="1"/>
            <a:ext cx="7178039" cy="858838"/>
          </a:xfrm>
        </p:spPr>
        <p:txBody>
          <a:bodyPr>
            <a:normAutofit fontScale="90000"/>
          </a:bodyPr>
          <a:lstStyle/>
          <a:p>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4900" b="1" dirty="0" smtClean="0">
                <a:latin typeface="Times New Roman" pitchFamily="18" charset="0"/>
                <a:cs typeface="Times New Roman" pitchFamily="18" charset="0"/>
              </a:rPr>
              <a:t>RESULT:</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Table </a:t>
            </a:r>
            <a:r>
              <a:rPr lang="en-US" sz="2400" b="1" dirty="0">
                <a:latin typeface="Times New Roman" pitchFamily="18" charset="0"/>
                <a:cs typeface="Times New Roman" pitchFamily="18" charset="0"/>
              </a:rPr>
              <a:t>1. Socio-demographic Characteristics of </a:t>
            </a:r>
            <a:r>
              <a:rPr lang="en-US" sz="2400" b="1" dirty="0" smtClean="0">
                <a:latin typeface="Times New Roman" pitchFamily="18" charset="0"/>
                <a:cs typeface="Times New Roman" pitchFamily="18" charset="0"/>
              </a:rPr>
              <a:t>participants (n=227</a:t>
            </a:r>
            <a:r>
              <a:rPr lang="en-US" sz="2400" b="1" dirty="0">
                <a:latin typeface="Times New Roman" pitchFamily="18" charset="0"/>
                <a:cs typeface="Times New Roman" pitchFamily="18" charset="0"/>
              </a:rPr>
              <a:t>) </a:t>
            </a:r>
            <a:endParaRPr lang="en-IN" sz="2400" b="1" dirty="0"/>
          </a:p>
        </p:txBody>
      </p:sp>
      <p:graphicFrame>
        <p:nvGraphicFramePr>
          <p:cNvPr id="5" name="Content Placeholder 4">
            <a:extLst>
              <a:ext uri="{FF2B5EF4-FFF2-40B4-BE49-F238E27FC236}">
                <a16:creationId xmlns="" xmlns:a16="http://schemas.microsoft.com/office/drawing/2014/main" id="{73482D70-6D49-4B9F-BB05-2B1BCAB0760E}"/>
              </a:ext>
            </a:extLst>
          </p:cNvPr>
          <p:cNvGraphicFramePr>
            <a:graphicFrameLocks noGrp="1"/>
          </p:cNvGraphicFramePr>
          <p:nvPr>
            <p:ph idx="1"/>
            <p:extLst>
              <p:ext uri="{D42A27DB-BD31-4B8C-83A1-F6EECF244321}">
                <p14:modId xmlns:p14="http://schemas.microsoft.com/office/powerpoint/2010/main" xmlns="" val="3554819168"/>
              </p:ext>
            </p:extLst>
          </p:nvPr>
        </p:nvGraphicFramePr>
        <p:xfrm>
          <a:off x="1212981" y="1551170"/>
          <a:ext cx="7263508" cy="5120640"/>
        </p:xfrm>
        <a:graphic>
          <a:graphicData uri="http://schemas.openxmlformats.org/drawingml/2006/table">
            <a:tbl>
              <a:tblPr firstRow="1" bandRow="1">
                <a:tableStyleId>{5C22544A-7EE6-4342-B048-85BDC9FD1C3A}</a:tableStyleId>
              </a:tblPr>
              <a:tblGrid>
                <a:gridCol w="3595409">
                  <a:extLst>
                    <a:ext uri="{9D8B030D-6E8A-4147-A177-3AD203B41FA5}">
                      <a16:colId xmlns="" xmlns:a16="http://schemas.microsoft.com/office/drawing/2014/main" val="2131491311"/>
                    </a:ext>
                  </a:extLst>
                </a:gridCol>
                <a:gridCol w="3668099">
                  <a:extLst>
                    <a:ext uri="{9D8B030D-6E8A-4147-A177-3AD203B41FA5}">
                      <a16:colId xmlns="" xmlns:a16="http://schemas.microsoft.com/office/drawing/2014/main" val="1862491776"/>
                    </a:ext>
                  </a:extLst>
                </a:gridCol>
              </a:tblGrid>
              <a:tr h="307080">
                <a:tc>
                  <a:txBody>
                    <a:bodyPr/>
                    <a:lstStyle/>
                    <a:p>
                      <a:pPr algn="l"/>
                      <a:r>
                        <a:rPr lang="en-IN" dirty="0">
                          <a:latin typeface="Times New Roman" panose="02020603050405020304" pitchFamily="18" charset="0"/>
                          <a:cs typeface="Times New Roman" panose="02020603050405020304" pitchFamily="18" charset="0"/>
                        </a:rPr>
                        <a:t>Socio-demographic characteristics </a:t>
                      </a:r>
                    </a:p>
                  </a:txBody>
                  <a:tcPr/>
                </a:tc>
                <a:tc>
                  <a:txBody>
                    <a:bodyPr/>
                    <a:lstStyle/>
                    <a:p>
                      <a:pPr algn="l"/>
                      <a:r>
                        <a:rPr lang="en-IN" dirty="0">
                          <a:latin typeface="Times New Roman" panose="02020603050405020304" pitchFamily="18" charset="0"/>
                          <a:cs typeface="Times New Roman" panose="02020603050405020304" pitchFamily="18" charset="0"/>
                        </a:rPr>
                        <a:t>Cases (%)</a:t>
                      </a:r>
                    </a:p>
                  </a:txBody>
                  <a:tcPr/>
                </a:tc>
                <a:extLst>
                  <a:ext uri="{0D108BD9-81ED-4DB2-BD59-A6C34878D82A}">
                    <a16:rowId xmlns="" xmlns:a16="http://schemas.microsoft.com/office/drawing/2014/main" val="3333750915"/>
                  </a:ext>
                </a:extLst>
              </a:tr>
              <a:tr h="1438652">
                <a:tc>
                  <a:txBody>
                    <a:bodyPr/>
                    <a:lstStyle/>
                    <a:p>
                      <a:pPr algn="l"/>
                      <a:r>
                        <a:rPr lang="en-IN" b="1" dirty="0">
                          <a:latin typeface="Times New Roman" panose="02020603050405020304" pitchFamily="18" charset="0"/>
                          <a:cs typeface="Times New Roman" panose="02020603050405020304" pitchFamily="18" charset="0"/>
                        </a:rPr>
                        <a:t>Age group (years)</a:t>
                      </a:r>
                    </a:p>
                    <a:p>
                      <a:pPr algn="l"/>
                      <a:r>
                        <a:rPr lang="en-IN" dirty="0">
                          <a:latin typeface="Times New Roman" panose="02020603050405020304" pitchFamily="18" charset="0"/>
                          <a:cs typeface="Times New Roman" panose="02020603050405020304" pitchFamily="18" charset="0"/>
                        </a:rPr>
                        <a:t>   15-25</a:t>
                      </a:r>
                    </a:p>
                    <a:p>
                      <a:pPr algn="l"/>
                      <a:r>
                        <a:rPr lang="en-IN" dirty="0">
                          <a:latin typeface="Times New Roman" panose="02020603050405020304" pitchFamily="18" charset="0"/>
                          <a:cs typeface="Times New Roman" panose="02020603050405020304" pitchFamily="18" charset="0"/>
                        </a:rPr>
                        <a:t>   25-35</a:t>
                      </a:r>
                    </a:p>
                    <a:p>
                      <a:pPr algn="l"/>
                      <a:r>
                        <a:rPr lang="en-IN"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35-45</a:t>
                      </a:r>
                    </a:p>
                    <a:p>
                      <a:pPr algn="l"/>
                      <a:r>
                        <a:rPr lang="en-IN" dirty="0">
                          <a:latin typeface="Times New Roman" panose="02020603050405020304" pitchFamily="18" charset="0"/>
                          <a:cs typeface="Times New Roman" panose="02020603050405020304" pitchFamily="18" charset="0"/>
                        </a:rPr>
                        <a:t>   45-55</a:t>
                      </a:r>
                    </a:p>
                    <a:p>
                      <a:pPr algn="l"/>
                      <a:r>
                        <a:rPr lang="en-IN" dirty="0">
                          <a:latin typeface="Times New Roman" panose="02020603050405020304" pitchFamily="18" charset="0"/>
                          <a:cs typeface="Times New Roman" panose="02020603050405020304" pitchFamily="18" charset="0"/>
                        </a:rPr>
                        <a:t>    &gt;55</a:t>
                      </a:r>
                    </a:p>
                  </a:txBody>
                  <a:tcPr/>
                </a:tc>
                <a:tc>
                  <a:txBody>
                    <a:bodyPr/>
                    <a:lstStyle/>
                    <a:p>
                      <a:pPr algn="l"/>
                      <a:endParaRPr lang="en-IN" dirty="0">
                        <a:latin typeface="Times New Roman" panose="02020603050405020304" pitchFamily="18" charset="0"/>
                        <a:cs typeface="Times New Roman" panose="02020603050405020304" pitchFamily="18" charset="0"/>
                      </a:endParaRPr>
                    </a:p>
                    <a:p>
                      <a:pPr algn="l"/>
                      <a:r>
                        <a:rPr lang="en-IN" dirty="0">
                          <a:latin typeface="Times New Roman" panose="02020603050405020304" pitchFamily="18" charset="0"/>
                          <a:cs typeface="Times New Roman" panose="02020603050405020304" pitchFamily="18" charset="0"/>
                        </a:rPr>
                        <a:t>8 (3.5)</a:t>
                      </a:r>
                    </a:p>
                    <a:p>
                      <a:pPr algn="l"/>
                      <a:r>
                        <a:rPr lang="en-IN" dirty="0">
                          <a:latin typeface="Times New Roman" panose="02020603050405020304" pitchFamily="18" charset="0"/>
                          <a:cs typeface="Times New Roman" panose="02020603050405020304" pitchFamily="18" charset="0"/>
                        </a:rPr>
                        <a:t>48 (21.2)</a:t>
                      </a:r>
                    </a:p>
                    <a:p>
                      <a:pPr algn="l"/>
                      <a:r>
                        <a:rPr lang="en-IN" b="1" dirty="0">
                          <a:latin typeface="Times New Roman" panose="02020603050405020304" pitchFamily="18" charset="0"/>
                          <a:cs typeface="Times New Roman" panose="02020603050405020304" pitchFamily="18" charset="0"/>
                        </a:rPr>
                        <a:t>139 (61.2) </a:t>
                      </a:r>
                    </a:p>
                    <a:p>
                      <a:pPr algn="l"/>
                      <a:r>
                        <a:rPr lang="en-IN" dirty="0">
                          <a:latin typeface="Times New Roman" panose="02020603050405020304" pitchFamily="18" charset="0"/>
                          <a:cs typeface="Times New Roman" panose="02020603050405020304" pitchFamily="18" charset="0"/>
                        </a:rPr>
                        <a:t>26 (11.4)</a:t>
                      </a:r>
                    </a:p>
                    <a:p>
                      <a:pPr algn="l"/>
                      <a:r>
                        <a:rPr lang="en-IN" dirty="0">
                          <a:latin typeface="Times New Roman" panose="02020603050405020304" pitchFamily="18" charset="0"/>
                          <a:cs typeface="Times New Roman" panose="02020603050405020304" pitchFamily="18" charset="0"/>
                        </a:rPr>
                        <a:t>6 (2.7)</a:t>
                      </a:r>
                    </a:p>
                  </a:txBody>
                  <a:tcPr/>
                </a:tc>
                <a:extLst>
                  <a:ext uri="{0D108BD9-81ED-4DB2-BD59-A6C34878D82A}">
                    <a16:rowId xmlns="" xmlns:a16="http://schemas.microsoft.com/office/drawing/2014/main" val="2795735155"/>
                  </a:ext>
                </a:extLst>
              </a:tr>
              <a:tr h="757185">
                <a:tc>
                  <a:txBody>
                    <a:bodyPr/>
                    <a:lstStyle/>
                    <a:p>
                      <a:pPr algn="l"/>
                      <a:r>
                        <a:rPr lang="en-IN" b="1" dirty="0">
                          <a:latin typeface="Times New Roman" panose="02020603050405020304" pitchFamily="18" charset="0"/>
                          <a:cs typeface="Times New Roman" panose="02020603050405020304" pitchFamily="18" charset="0"/>
                        </a:rPr>
                        <a:t>Gender</a:t>
                      </a:r>
                    </a:p>
                    <a:p>
                      <a:pPr algn="l"/>
                      <a:r>
                        <a:rPr lang="en-IN"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Male</a:t>
                      </a:r>
                    </a:p>
                    <a:p>
                      <a:pPr algn="l"/>
                      <a:r>
                        <a:rPr lang="en-IN" dirty="0">
                          <a:latin typeface="Times New Roman" panose="02020603050405020304" pitchFamily="18" charset="0"/>
                          <a:cs typeface="Times New Roman" panose="02020603050405020304" pitchFamily="18" charset="0"/>
                        </a:rPr>
                        <a:t>   Female</a:t>
                      </a:r>
                    </a:p>
                  </a:txBody>
                  <a:tcPr/>
                </a:tc>
                <a:tc>
                  <a:txBody>
                    <a:bodyPr/>
                    <a:lstStyle/>
                    <a:p>
                      <a:pPr algn="l"/>
                      <a:endParaRPr lang="en-IN" dirty="0"/>
                    </a:p>
                    <a:p>
                      <a:pPr algn="l"/>
                      <a:r>
                        <a:rPr lang="en-IN" b="1" dirty="0">
                          <a:latin typeface="Times New Roman" panose="02020603050405020304" pitchFamily="18" charset="0"/>
                          <a:cs typeface="Times New Roman" panose="02020603050405020304" pitchFamily="18" charset="0"/>
                        </a:rPr>
                        <a:t>122 (</a:t>
                      </a:r>
                      <a:r>
                        <a:rPr lang="en-IN" b="1" dirty="0" smtClean="0">
                          <a:latin typeface="Times New Roman" panose="02020603050405020304" pitchFamily="18" charset="0"/>
                          <a:cs typeface="Times New Roman" panose="02020603050405020304" pitchFamily="18" charset="0"/>
                        </a:rPr>
                        <a:t>53.7)</a:t>
                      </a:r>
                      <a:endParaRPr lang="en-IN" b="1" dirty="0">
                        <a:latin typeface="Times New Roman" panose="02020603050405020304" pitchFamily="18" charset="0"/>
                        <a:cs typeface="Times New Roman" panose="02020603050405020304" pitchFamily="18" charset="0"/>
                      </a:endParaRPr>
                    </a:p>
                    <a:p>
                      <a:pPr algn="l"/>
                      <a:r>
                        <a:rPr lang="en-IN" dirty="0">
                          <a:latin typeface="Times New Roman" panose="02020603050405020304" pitchFamily="18" charset="0"/>
                          <a:cs typeface="Times New Roman" panose="02020603050405020304" pitchFamily="18" charset="0"/>
                        </a:rPr>
                        <a:t>105 (</a:t>
                      </a:r>
                      <a:r>
                        <a:rPr lang="en-IN" dirty="0" smtClean="0">
                          <a:latin typeface="Times New Roman" panose="02020603050405020304" pitchFamily="18" charset="0"/>
                          <a:cs typeface="Times New Roman" panose="02020603050405020304" pitchFamily="18" charset="0"/>
                        </a:rPr>
                        <a:t>46.3)</a:t>
                      </a:r>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173686407"/>
                  </a:ext>
                </a:extLst>
              </a:tr>
              <a:tr h="1438652">
                <a:tc>
                  <a:txBody>
                    <a:bodyPr/>
                    <a:lstStyle/>
                    <a:p>
                      <a:pPr algn="l"/>
                      <a:r>
                        <a:rPr lang="en-IN" b="1" dirty="0">
                          <a:latin typeface="Times New Roman" panose="02020603050405020304" pitchFamily="18" charset="0"/>
                          <a:cs typeface="Times New Roman" panose="02020603050405020304" pitchFamily="18" charset="0"/>
                        </a:rPr>
                        <a:t>Educational Status</a:t>
                      </a:r>
                    </a:p>
                    <a:p>
                      <a:pPr algn="l"/>
                      <a:r>
                        <a:rPr lang="en-IN" b="1" dirty="0">
                          <a:latin typeface="Times New Roman" panose="02020603050405020304" pitchFamily="18" charset="0"/>
                          <a:cs typeface="Times New Roman" panose="02020603050405020304" pitchFamily="18" charset="0"/>
                        </a:rPr>
                        <a:t>   Illiterate</a:t>
                      </a:r>
                    </a:p>
                    <a:p>
                      <a:pPr algn="l"/>
                      <a:r>
                        <a:rPr lang="en-IN" b="0" dirty="0">
                          <a:latin typeface="Times New Roman" panose="02020603050405020304" pitchFamily="18" charset="0"/>
                          <a:cs typeface="Times New Roman" panose="02020603050405020304" pitchFamily="18" charset="0"/>
                        </a:rPr>
                        <a:t>   Primary</a:t>
                      </a:r>
                    </a:p>
                    <a:p>
                      <a:pPr algn="l"/>
                      <a:r>
                        <a:rPr lang="en-IN" b="0" dirty="0">
                          <a:latin typeface="Times New Roman" panose="02020603050405020304" pitchFamily="18" charset="0"/>
                          <a:cs typeface="Times New Roman" panose="02020603050405020304" pitchFamily="18" charset="0"/>
                        </a:rPr>
                        <a:t>   Secondary</a:t>
                      </a:r>
                    </a:p>
                    <a:p>
                      <a:pPr algn="l"/>
                      <a:r>
                        <a:rPr lang="en-IN" b="0" dirty="0">
                          <a:latin typeface="Times New Roman" panose="02020603050405020304" pitchFamily="18" charset="0"/>
                          <a:cs typeface="Times New Roman" panose="02020603050405020304" pitchFamily="18" charset="0"/>
                        </a:rPr>
                        <a:t>   Higher Secondary</a:t>
                      </a:r>
                    </a:p>
                    <a:p>
                      <a:pPr algn="l"/>
                      <a:r>
                        <a:rPr lang="en-IN" b="0" dirty="0">
                          <a:latin typeface="Times New Roman" panose="02020603050405020304" pitchFamily="18" charset="0"/>
                          <a:cs typeface="Times New Roman" panose="02020603050405020304" pitchFamily="18" charset="0"/>
                        </a:rPr>
                        <a:t>   Graduate &amp; above</a:t>
                      </a:r>
                      <a:endParaRPr lang="en-IN" b="1" dirty="0">
                        <a:latin typeface="Times New Roman" panose="02020603050405020304" pitchFamily="18" charset="0"/>
                        <a:cs typeface="Times New Roman" panose="02020603050405020304" pitchFamily="18" charset="0"/>
                      </a:endParaRPr>
                    </a:p>
                  </a:txBody>
                  <a:tcPr/>
                </a:tc>
                <a:tc>
                  <a:txBody>
                    <a:bodyPr/>
                    <a:lstStyle/>
                    <a:p>
                      <a:pPr algn="l"/>
                      <a:endParaRPr lang="en-IN" dirty="0"/>
                    </a:p>
                    <a:p>
                      <a:pPr algn="l"/>
                      <a:r>
                        <a:rPr lang="en-IN" b="1" dirty="0">
                          <a:latin typeface="Times New Roman" panose="02020603050405020304" pitchFamily="18" charset="0"/>
                          <a:cs typeface="Times New Roman" panose="02020603050405020304" pitchFamily="18" charset="0"/>
                        </a:rPr>
                        <a:t>63 (27.7)</a:t>
                      </a:r>
                    </a:p>
                    <a:p>
                      <a:pPr algn="l"/>
                      <a:r>
                        <a:rPr lang="en-IN" dirty="0">
                          <a:latin typeface="Times New Roman" panose="02020603050405020304" pitchFamily="18" charset="0"/>
                          <a:cs typeface="Times New Roman" panose="02020603050405020304" pitchFamily="18" charset="0"/>
                        </a:rPr>
                        <a:t>52 (22.9)</a:t>
                      </a:r>
                    </a:p>
                    <a:p>
                      <a:pPr algn="l"/>
                      <a:r>
                        <a:rPr lang="en-IN" dirty="0">
                          <a:latin typeface="Times New Roman" panose="02020603050405020304" pitchFamily="18" charset="0"/>
                          <a:cs typeface="Times New Roman" panose="02020603050405020304" pitchFamily="18" charset="0"/>
                        </a:rPr>
                        <a:t>43 (18.9)</a:t>
                      </a:r>
                    </a:p>
                    <a:p>
                      <a:pPr algn="l"/>
                      <a:r>
                        <a:rPr lang="en-IN" dirty="0">
                          <a:latin typeface="Times New Roman" panose="02020603050405020304" pitchFamily="18" charset="0"/>
                          <a:cs typeface="Times New Roman" panose="02020603050405020304" pitchFamily="18" charset="0"/>
                        </a:rPr>
                        <a:t>21 (9.3)</a:t>
                      </a:r>
                    </a:p>
                    <a:p>
                      <a:pPr algn="l"/>
                      <a:r>
                        <a:rPr lang="en-IN" dirty="0">
                          <a:latin typeface="Times New Roman" panose="02020603050405020304" pitchFamily="18" charset="0"/>
                          <a:cs typeface="Times New Roman" panose="02020603050405020304" pitchFamily="18" charset="0"/>
                        </a:rPr>
                        <a:t>48 (21.2)</a:t>
                      </a:r>
                    </a:p>
                  </a:txBody>
                  <a:tcPr/>
                </a:tc>
                <a:extLst>
                  <a:ext uri="{0D108BD9-81ED-4DB2-BD59-A6C34878D82A}">
                    <a16:rowId xmlns="" xmlns:a16="http://schemas.microsoft.com/office/drawing/2014/main" val="2730500958"/>
                  </a:ext>
                </a:extLst>
              </a:tr>
              <a:tr h="307080">
                <a:tc>
                  <a:txBody>
                    <a:bodyPr/>
                    <a:lstStyle/>
                    <a:p>
                      <a:pPr algn="l"/>
                      <a:endParaRPr lang="en-IN" dirty="0"/>
                    </a:p>
                  </a:txBody>
                  <a:tcPr/>
                </a:tc>
                <a:tc>
                  <a:txBody>
                    <a:bodyPr/>
                    <a:lstStyle/>
                    <a:p>
                      <a:pPr algn="l"/>
                      <a:endParaRPr lang="en-IN" dirty="0"/>
                    </a:p>
                  </a:txBody>
                  <a:tcPr/>
                </a:tc>
                <a:extLst>
                  <a:ext uri="{0D108BD9-81ED-4DB2-BD59-A6C34878D82A}">
                    <a16:rowId xmlns="" xmlns:a16="http://schemas.microsoft.com/office/drawing/2014/main" val="1792122326"/>
                  </a:ext>
                </a:extLst>
              </a:tr>
            </a:tbl>
          </a:graphicData>
        </a:graphic>
      </p:graphicFrame>
    </p:spTree>
    <p:extLst>
      <p:ext uri="{BB962C8B-B14F-4D97-AF65-F5344CB8AC3E}">
        <p14:creationId xmlns:p14="http://schemas.microsoft.com/office/powerpoint/2010/main" xmlns="" val="2488597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236</TotalTime>
  <Words>1981</Words>
  <Application>Microsoft Office PowerPoint</Application>
  <PresentationFormat>Custom</PresentationFormat>
  <Paragraphs>257</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JOURNAL CLUB                     PRESENTATION</vt:lpstr>
      <vt:lpstr>Knowledge, Attitude and Practice Regarding swine flu (H1N1) among People Accompanying Patients of a Tertiary Health care Center, Bhuj</vt:lpstr>
      <vt:lpstr>Background of the study:</vt:lpstr>
      <vt:lpstr>Introduction:</vt:lpstr>
      <vt:lpstr>Introduction:</vt:lpstr>
      <vt:lpstr>Objective of the study:</vt:lpstr>
      <vt:lpstr>RESEARCH METHODOLOGY:</vt:lpstr>
      <vt:lpstr>Tools Used For The Study:</vt:lpstr>
      <vt:lpstr>  RESULT:  Table 1. Socio-demographic Characteristics of participants (n=227) </vt:lpstr>
      <vt:lpstr>Slide 10</vt:lpstr>
      <vt:lpstr>Table 2. Source of information regarding H1N1 *</vt:lpstr>
      <vt:lpstr>Table 3 Knowledge of participants regarding Influenza A (H1N1) (n=205)</vt:lpstr>
      <vt:lpstr>Table 4. Knowledge of participants regarding symptoms and reason of scaring of Influenza A (H1N1)*(n=205)</vt:lpstr>
      <vt:lpstr>Table 5. Attitude and practices of participants regarding prevention of Influenza A (H1N1) * (n=205)</vt:lpstr>
      <vt:lpstr>Discussion</vt:lpstr>
      <vt:lpstr>CONCLUSION</vt:lpstr>
      <vt:lpstr>Critique of the study-</vt:lpstr>
      <vt:lpstr>Critique of the study-</vt:lpstr>
      <vt:lpstr>Critique of the study-</vt:lpstr>
      <vt:lpstr>REFERENCES</vt:lpstr>
      <vt:lpstr>REFERENCES</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geetanjli rawat</dc:creator>
  <cp:lastModifiedBy>hp</cp:lastModifiedBy>
  <cp:revision>177</cp:revision>
  <dcterms:created xsi:type="dcterms:W3CDTF">2019-03-24T06:33:29Z</dcterms:created>
  <dcterms:modified xsi:type="dcterms:W3CDTF">2020-04-21T07:11:04Z</dcterms:modified>
</cp:coreProperties>
</file>