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5" r:id="rId5"/>
    <p:sldId id="266" r:id="rId6"/>
    <p:sldId id="263" r:id="rId7"/>
    <p:sldId id="264" r:id="rId8"/>
    <p:sldId id="267" r:id="rId9"/>
    <p:sldId id="268" r:id="rId10"/>
    <p:sldId id="269" r:id="rId11"/>
    <p:sldId id="271" r:id="rId12"/>
    <p:sldId id="272" r:id="rId13"/>
    <p:sldId id="273" r:id="rId14"/>
    <p:sldId id="276" r:id="rId15"/>
    <p:sldId id="277" r:id="rId16"/>
    <p:sldId id="278" r:id="rId17"/>
    <p:sldId id="280" r:id="rId18"/>
    <p:sldId id="281" r:id="rId19"/>
    <p:sldId id="282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97" autoAdjust="0"/>
    <p:restoredTop sz="94660"/>
  </p:normalViewPr>
  <p:slideViewPr>
    <p:cSldViewPr>
      <p:cViewPr>
        <p:scale>
          <a:sx n="69" d="100"/>
          <a:sy n="69" d="100"/>
        </p:scale>
        <p:origin x="-14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CA91F-F351-4034-A36A-43EC90B19A5A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9E7D9-CECC-414F-8E80-ACCFE1B77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D4B0-D497-4C88-BCD1-5E8862DF66FC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39B9-CAF7-4F85-BAB3-EFDAB6BE59ED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E3DC-CF46-4C04-AD04-5931BC200C41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ED54-7151-476C-9CA6-8EDFE3EF6103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8A72-CA22-4B9C-914E-D8A8F6BEBD6B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727E-EA97-4273-8332-6DC38B8B943D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4902-6CD3-463F-A43A-54878D343DDE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D559-F368-4913-8BAA-23FC9ABE514C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7A20-8BE0-471F-BD9D-ACD84D093BA2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7D41-F3B0-45F2-A997-43671E715BD1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56AE-8C87-4BF4-AD1F-8E09D173E2D0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540A4-67E0-4FAE-8D1E-6B346A898FB5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7A4D5-3F94-4DBB-B378-852C8B0765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696200" cy="1371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JOURNAL CLUB PRESENTATION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620000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PRESENTER  –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INDU </a:t>
            </a:r>
          </a:p>
          <a:p>
            <a:pPr algn="l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MSC(N)2NDYEAR</a:t>
            </a:r>
          </a:p>
          <a:p>
            <a:pPr algn="l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BS18MHNS006</a:t>
            </a:r>
          </a:p>
          <a:p>
            <a:pPr algn="l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DEPARTMENT  -  MENTAL HEALTH     NURSING </a:t>
            </a:r>
          </a:p>
          <a:p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639A-FAF1-416B-8B74-0137D11CBCC9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Table – 1 </a:t>
            </a:r>
            <a:br>
              <a:rPr lang="en-US" sz="2400" b="1" dirty="0" smtClean="0"/>
            </a:br>
            <a:r>
              <a:rPr lang="en-US" sz="2400" b="1" dirty="0" smtClean="0"/>
              <a:t>Frequency </a:t>
            </a:r>
            <a:r>
              <a:rPr lang="en-US" sz="2400" b="1" dirty="0"/>
              <a:t>and Percentage </a:t>
            </a:r>
            <a:r>
              <a:rPr lang="en-US" sz="2400" b="1" dirty="0" smtClean="0"/>
              <a:t>Distribution </a:t>
            </a:r>
            <a:r>
              <a:rPr lang="en-US" sz="2400" b="1" dirty="0"/>
              <a:t>of Demographic</a:t>
            </a:r>
            <a:br>
              <a:rPr lang="en-US" sz="2400" b="1" dirty="0"/>
            </a:br>
            <a:r>
              <a:rPr lang="en-US" sz="2400" b="1" dirty="0"/>
              <a:t>Variables among the Nursing </a:t>
            </a:r>
            <a:r>
              <a:rPr lang="en-US" sz="2400" b="1" dirty="0" smtClean="0"/>
              <a:t>Students                                            </a:t>
            </a:r>
            <a:br>
              <a:rPr lang="en-US" sz="2400" b="1" dirty="0" smtClean="0"/>
            </a:br>
            <a:r>
              <a:rPr lang="en-US" sz="2400" b="1" dirty="0"/>
              <a:t> </a:t>
            </a:r>
            <a:r>
              <a:rPr lang="en-US" sz="2400" b="1" dirty="0" smtClean="0"/>
              <a:t>                                                                                                               </a:t>
            </a:r>
            <a:r>
              <a:rPr lang="en-US" sz="2400" b="1" dirty="0"/>
              <a:t>N= 60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49579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7200" b="1" dirty="0"/>
              <a:t>Demographic </a:t>
            </a:r>
            <a:r>
              <a:rPr lang="en-US" sz="7200" b="1" dirty="0" smtClean="0"/>
              <a:t>variables                   </a:t>
            </a:r>
            <a:r>
              <a:rPr lang="en-US" sz="8000" b="1" dirty="0" smtClean="0"/>
              <a:t>Frequency                                             Percentage</a:t>
            </a:r>
            <a:endParaRPr lang="en-US" sz="8000" dirty="0"/>
          </a:p>
          <a:p>
            <a:pPr>
              <a:buNone/>
            </a:pPr>
            <a:r>
              <a:rPr lang="en-US" sz="8000" b="1" dirty="0"/>
              <a:t>Age ( Years)</a:t>
            </a:r>
            <a:endParaRPr lang="en-US" sz="8000" dirty="0"/>
          </a:p>
          <a:p>
            <a:r>
              <a:rPr lang="en-US" sz="8000" dirty="0"/>
              <a:t>17 – </a:t>
            </a:r>
            <a:r>
              <a:rPr lang="en-US" sz="8000" dirty="0" smtClean="0"/>
              <a:t>18                                              48                                                         86.6</a:t>
            </a:r>
            <a:endParaRPr lang="en-US" sz="8000" dirty="0"/>
          </a:p>
          <a:p>
            <a:r>
              <a:rPr lang="en-US" sz="8000" dirty="0"/>
              <a:t>Above </a:t>
            </a:r>
            <a:r>
              <a:rPr lang="en-US" sz="8000" dirty="0" smtClean="0"/>
              <a:t>18                                          12                                                         13.4</a:t>
            </a:r>
            <a:endParaRPr lang="en-US" sz="8000" dirty="0"/>
          </a:p>
          <a:p>
            <a:pPr>
              <a:buNone/>
            </a:pPr>
            <a:r>
              <a:rPr lang="en-US" sz="8000" b="1" dirty="0"/>
              <a:t>Sex</a:t>
            </a:r>
            <a:endParaRPr lang="en-US" sz="8000" dirty="0"/>
          </a:p>
          <a:p>
            <a:r>
              <a:rPr lang="en-US" sz="8000" dirty="0" smtClean="0"/>
              <a:t>Male                                                  10                                                        16.6</a:t>
            </a:r>
            <a:endParaRPr lang="en-US" sz="8000" dirty="0"/>
          </a:p>
          <a:p>
            <a:r>
              <a:rPr lang="en-US" sz="8000" dirty="0" smtClean="0"/>
              <a:t>Female                                               50                                                        83.3</a:t>
            </a:r>
            <a:endParaRPr lang="en-US" sz="8000" dirty="0"/>
          </a:p>
          <a:p>
            <a:pPr>
              <a:buNone/>
            </a:pPr>
            <a:r>
              <a:rPr lang="en-US" sz="8000" b="1" dirty="0"/>
              <a:t>Residence</a:t>
            </a:r>
            <a:endParaRPr lang="en-US" sz="8000" dirty="0"/>
          </a:p>
          <a:p>
            <a:r>
              <a:rPr lang="en-US" sz="8000" dirty="0" smtClean="0"/>
              <a:t>Rural                                                  04                                                          06.6</a:t>
            </a:r>
            <a:endParaRPr lang="en-US" sz="8000" dirty="0"/>
          </a:p>
          <a:p>
            <a:r>
              <a:rPr lang="en-US" sz="8000" dirty="0" smtClean="0"/>
              <a:t>Urban                                                56                                                          93.3</a:t>
            </a:r>
            <a:endParaRPr lang="en-US" sz="8000" dirty="0"/>
          </a:p>
          <a:p>
            <a:pPr>
              <a:buNone/>
            </a:pPr>
            <a:r>
              <a:rPr lang="en-US" sz="8000" b="1" dirty="0"/>
              <a:t>Father’s Education</a:t>
            </a:r>
            <a:endParaRPr lang="en-US" sz="8000" dirty="0"/>
          </a:p>
          <a:p>
            <a:r>
              <a:rPr lang="en-US" sz="8000" dirty="0" smtClean="0"/>
              <a:t>School                                              39                                                           65.0</a:t>
            </a:r>
            <a:endParaRPr lang="en-US" sz="8000" dirty="0"/>
          </a:p>
          <a:p>
            <a:r>
              <a:rPr lang="en-US" sz="8000" dirty="0" smtClean="0"/>
              <a:t>College                                             17                                                           28.3</a:t>
            </a:r>
            <a:endParaRPr lang="en-US" sz="8000" dirty="0"/>
          </a:p>
          <a:p>
            <a:r>
              <a:rPr lang="en-US" sz="8000" dirty="0" smtClean="0"/>
              <a:t>Illiterate                                           04                                                           06.6</a:t>
            </a:r>
            <a:endParaRPr lang="en-US" sz="80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600200"/>
          <a:ext cx="8229600" cy="46482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229600"/>
              </a:tblGrid>
              <a:tr h="464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990600" y="38862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495800" y="3962400"/>
            <a:ext cx="472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2819400"/>
            <a:ext cx="830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3400" y="40386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08E0-32B3-4ABB-A5FA-FB2AC8F16B82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Demographic variables               Frequency                                Percentage                                              </a:t>
            </a:r>
            <a:endParaRPr lang="en-US" sz="2000" b="1" dirty="0"/>
          </a:p>
          <a:p>
            <a:pPr>
              <a:buNone/>
            </a:pPr>
            <a:r>
              <a:rPr lang="en-US" sz="1600" b="1" dirty="0" smtClean="0"/>
              <a:t>Mother’s Education</a:t>
            </a:r>
          </a:p>
          <a:p>
            <a:r>
              <a:rPr lang="en-US" sz="1600" dirty="0" smtClean="0"/>
              <a:t>School                                                                   38</a:t>
            </a:r>
            <a:r>
              <a:rPr lang="en-US" sz="1600" dirty="0"/>
              <a:t> </a:t>
            </a:r>
            <a:r>
              <a:rPr lang="en-US" sz="1600" dirty="0" smtClean="0"/>
              <a:t>                                                 63.3</a:t>
            </a:r>
          </a:p>
          <a:p>
            <a:r>
              <a:rPr lang="en-US" sz="1600" dirty="0" smtClean="0"/>
              <a:t>College                                                                  15</a:t>
            </a:r>
            <a:r>
              <a:rPr lang="en-US" sz="1600" dirty="0"/>
              <a:t> </a:t>
            </a:r>
            <a:r>
              <a:rPr lang="en-US" sz="1600" dirty="0" smtClean="0"/>
              <a:t>                                                 25.0</a:t>
            </a:r>
          </a:p>
          <a:p>
            <a:r>
              <a:rPr lang="en-US" sz="1600" dirty="0" smtClean="0"/>
              <a:t>Illiterate                                                                  7                                                  11.6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/>
              <a:t>Father’s occupation</a:t>
            </a:r>
            <a:endParaRPr lang="en-US" sz="1600" dirty="0" smtClean="0"/>
          </a:p>
          <a:p>
            <a:r>
              <a:rPr lang="en-US" sz="1600" dirty="0" smtClean="0"/>
              <a:t>On Job                                                                   52                                                 86.6</a:t>
            </a:r>
          </a:p>
          <a:p>
            <a:r>
              <a:rPr lang="en-US" sz="1600" dirty="0" smtClean="0"/>
              <a:t>Not on Job                                                            08                                                13.4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/>
              <a:t>Mother’s occupation</a:t>
            </a:r>
            <a:endParaRPr lang="en-US" sz="1600" dirty="0" smtClean="0"/>
          </a:p>
          <a:p>
            <a:r>
              <a:rPr lang="en-US" sz="1600" dirty="0" smtClean="0"/>
              <a:t>On Job                                                                    20                                                33.4</a:t>
            </a:r>
          </a:p>
          <a:p>
            <a:r>
              <a:rPr lang="en-US" sz="1600" dirty="0" smtClean="0"/>
              <a:t>House                                                                      40                                               66.6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48006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/>
              </a:tblGrid>
              <a:tr h="8382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Data presented in Table 1 shows that 86.6% of students were in the age group of 17 – 18 years, 83.3% were  females, 93.3% were from rural area.</a:t>
                      </a:r>
                    </a:p>
                    <a:p>
                      <a:pPr algn="just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381000"/>
          <a:ext cx="7897091" cy="4191000"/>
        </p:xfrm>
        <a:graphic>
          <a:graphicData uri="http://schemas.openxmlformats.org/drawingml/2006/table">
            <a:tbl>
              <a:tblPr/>
              <a:tblGrid>
                <a:gridCol w="7897091"/>
              </a:tblGrid>
              <a:tr h="419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81000" y="762000"/>
            <a:ext cx="792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028700" y="2476500"/>
            <a:ext cx="419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924300" y="2476500"/>
            <a:ext cx="419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" y="2133600"/>
            <a:ext cx="7924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" y="3276600"/>
            <a:ext cx="792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C44B-E055-4CFA-9A1E-165306CDCB89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>
            <a:noAutofit/>
          </a:bodyPr>
          <a:lstStyle/>
          <a:p>
            <a:r>
              <a:rPr lang="en-US" sz="2400" b="1" dirty="0"/>
              <a:t>Frequency and Percentage </a:t>
            </a:r>
            <a:r>
              <a:rPr lang="en-US" sz="2400" b="1" dirty="0" smtClean="0"/>
              <a:t>Distribution </a:t>
            </a:r>
            <a:r>
              <a:rPr lang="en-US" sz="2400" b="1" dirty="0"/>
              <a:t>of Sleep Quality among</a:t>
            </a:r>
            <a:br>
              <a:rPr lang="en-US" sz="2400" b="1" dirty="0"/>
            </a:br>
            <a:r>
              <a:rPr lang="en-US" sz="2400" b="1" dirty="0"/>
              <a:t>Nursing </a:t>
            </a:r>
            <a:r>
              <a:rPr lang="en-US" sz="2400" b="1" dirty="0" smtClean="0"/>
              <a:t>Students</a:t>
            </a:r>
            <a:br>
              <a:rPr lang="en-US" sz="2400" b="1" dirty="0" smtClean="0"/>
            </a:br>
            <a:r>
              <a:rPr lang="en-US" sz="2400" b="1" dirty="0" smtClean="0"/>
              <a:t>                                                                                                           </a:t>
            </a:r>
            <a:r>
              <a:rPr lang="en-US" sz="2000" b="1" dirty="0" smtClean="0"/>
              <a:t>N = 60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Sleep </a:t>
            </a:r>
            <a:r>
              <a:rPr lang="en-US" sz="2400" b="1" dirty="0" smtClean="0"/>
              <a:t>Quality                   Frequency(n=60)                 Percentage</a:t>
            </a:r>
            <a:endParaRPr lang="en-US" sz="2400" dirty="0"/>
          </a:p>
          <a:p>
            <a:r>
              <a:rPr lang="en-US" sz="2400" dirty="0" smtClean="0"/>
              <a:t>Poor                                     17                                         28.33</a:t>
            </a:r>
            <a:endParaRPr lang="en-US" sz="2400" dirty="0"/>
          </a:p>
          <a:p>
            <a:r>
              <a:rPr lang="en-US" sz="2400" dirty="0" smtClean="0"/>
              <a:t>Moderate                            23                                        38.33</a:t>
            </a:r>
            <a:endParaRPr lang="en-US" sz="2400" dirty="0"/>
          </a:p>
          <a:p>
            <a:r>
              <a:rPr lang="en-US" sz="2400" dirty="0" smtClean="0"/>
              <a:t>Good                                    20                                        33.33</a:t>
            </a:r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4724400"/>
          <a:ext cx="7848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600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The findings in Table 2 show, 17(28.33%) students had poor quality of sleep and 23(38.33%) students had moderate sleep quality.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68036" y="2064327"/>
          <a:ext cx="7716982" cy="2279073"/>
        </p:xfrm>
        <a:graphic>
          <a:graphicData uri="http://schemas.openxmlformats.org/drawingml/2006/table">
            <a:tbl>
              <a:tblPr/>
              <a:tblGrid>
                <a:gridCol w="7716982"/>
              </a:tblGrid>
              <a:tr h="22790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1828800" y="32004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105400" y="32004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" y="2438400"/>
            <a:ext cx="769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C424C-78D1-44F8-ADB2-47D813772008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0"/>
          </a:xfrm>
        </p:spPr>
        <p:txBody>
          <a:bodyPr>
            <a:noAutofit/>
          </a:bodyPr>
          <a:lstStyle/>
          <a:p>
            <a:r>
              <a:rPr lang="en-US" sz="2400" b="1" i="1" dirty="0" smtClean="0"/>
              <a:t>Table -3 </a:t>
            </a:r>
            <a:br>
              <a:rPr lang="en-US" sz="2400" b="1" i="1" dirty="0" smtClean="0"/>
            </a:br>
            <a:r>
              <a:rPr lang="en-US" sz="2400" b="1" dirty="0" smtClean="0"/>
              <a:t>Mean </a:t>
            </a:r>
            <a:r>
              <a:rPr lang="en-US" sz="2400" b="1" dirty="0"/>
              <a:t>and Standard </a:t>
            </a:r>
            <a:r>
              <a:rPr lang="en-US" sz="2400" b="1" dirty="0" smtClean="0"/>
              <a:t>Deviation </a:t>
            </a:r>
            <a:r>
              <a:rPr lang="en-US" sz="2400" b="1" dirty="0"/>
              <a:t>of Knowledge and </a:t>
            </a:r>
            <a:r>
              <a:rPr lang="en-US" sz="2400" b="1" dirty="0" smtClean="0"/>
              <a:t>Practice </a:t>
            </a:r>
            <a:r>
              <a:rPr lang="en-US" sz="2400" b="1" dirty="0"/>
              <a:t>on</a:t>
            </a:r>
            <a:br>
              <a:rPr lang="en-US" sz="2400" b="1" dirty="0"/>
            </a:br>
            <a:r>
              <a:rPr lang="en-US" sz="2400" b="1" dirty="0"/>
              <a:t>Sleep Hygiene among Nursing Students</a:t>
            </a:r>
            <a:r>
              <a:rPr lang="en-US" sz="2400" b="1" dirty="0" smtClean="0"/>
              <a:t>.</a:t>
            </a:r>
            <a:br>
              <a:rPr lang="en-US" sz="2400" b="1" dirty="0" smtClean="0"/>
            </a:br>
            <a:r>
              <a:rPr lang="en-US" sz="2400" b="1" dirty="0" smtClean="0"/>
              <a:t>                                                                                                   N= 60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286000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77205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Mean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± </a:t>
                      </a:r>
                      <a:r>
                        <a:rPr lang="en-US" dirty="0" smtClean="0"/>
                        <a:t> S.D</a:t>
                      </a:r>
                    </a:p>
                    <a:p>
                      <a:r>
                        <a:rPr lang="en-US" baseline="0" dirty="0" smtClean="0"/>
                        <a:t>            </a:t>
                      </a:r>
                      <a:endParaRPr lang="en-US" dirty="0"/>
                    </a:p>
                  </a:txBody>
                  <a:tcPr/>
                </a:tc>
              </a:tr>
              <a:tr h="1251595">
                <a:tc>
                  <a:txBody>
                    <a:bodyPr/>
                    <a:lstStyle/>
                    <a:p>
                      <a:r>
                        <a:rPr lang="en-US" dirty="0" smtClean="0"/>
                        <a:t>Knowledge </a:t>
                      </a:r>
                    </a:p>
                    <a:p>
                      <a:r>
                        <a:rPr lang="en-US" dirty="0" smtClean="0"/>
                        <a:t>Practice 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 ± 1.5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 ± 1.3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5029200"/>
          <a:ext cx="75438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0"/>
              </a:tblGrid>
              <a:tr h="1143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data in Table 3 shows that nursing students had average knowledge with the mean score of 5.8(SD =1.5), and the practice was inadequate with the mean score of 3.1(SD = 1.3) </a:t>
                      </a:r>
                    </a:p>
                    <a:p>
                      <a:pPr algn="just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DF9-1759-4007-AA4A-7563934258C7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2400" b="1" i="1" dirty="0" smtClean="0"/>
              <a:t>Table - 4 </a:t>
            </a:r>
            <a:br>
              <a:rPr lang="en-US" sz="2400" b="1" i="1" dirty="0" smtClean="0"/>
            </a:br>
            <a:r>
              <a:rPr lang="en-US" sz="2400" b="1" i="1" dirty="0" smtClean="0"/>
              <a:t>Correlation </a:t>
            </a:r>
            <a:r>
              <a:rPr lang="en-US" sz="2400" b="1" i="1" dirty="0"/>
              <a:t>between Sleep Quality, Sleep Hygiene Knowledge,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i="1" dirty="0"/>
              <a:t>and </a:t>
            </a:r>
            <a:r>
              <a:rPr lang="en-US" sz="2400" b="1" i="1" dirty="0" smtClean="0"/>
              <a:t>Practice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                                                                                                      </a:t>
            </a:r>
            <a:r>
              <a:rPr lang="en-US" sz="2400" b="1" i="1" dirty="0" smtClean="0"/>
              <a:t>N</a:t>
            </a:r>
            <a:r>
              <a:rPr lang="en-US" sz="2400" b="1" dirty="0"/>
              <a:t>= 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b="1" dirty="0" smtClean="0"/>
              <a:t>Variables                             Sleep Hygiene                                                         Practice </a:t>
            </a:r>
            <a:r>
              <a:rPr lang="en-US" sz="1600" b="1" dirty="0"/>
              <a:t>of Sleep</a:t>
            </a:r>
            <a:endParaRPr lang="en-US" sz="1600" dirty="0"/>
          </a:p>
          <a:p>
            <a:pPr>
              <a:buNone/>
            </a:pPr>
            <a:r>
              <a:rPr lang="en-US" sz="1600" b="1" dirty="0" smtClean="0"/>
              <a:t>                                                  knowledge                                                               hygiene</a:t>
            </a:r>
          </a:p>
          <a:p>
            <a:r>
              <a:rPr lang="pt-BR" sz="1600" dirty="0"/>
              <a:t>Sleep </a:t>
            </a:r>
            <a:r>
              <a:rPr lang="pt-BR" sz="1600" dirty="0" smtClean="0"/>
              <a:t>Quality                      </a:t>
            </a:r>
            <a:r>
              <a:rPr lang="pt-BR" sz="1600" i="1" dirty="0" smtClean="0"/>
              <a:t>r</a:t>
            </a:r>
            <a:r>
              <a:rPr lang="pt-BR" sz="1600" dirty="0"/>
              <a:t>=.</a:t>
            </a:r>
            <a:r>
              <a:rPr lang="pt-BR" sz="1600" dirty="0" smtClean="0"/>
              <a:t>2391                                                                   </a:t>
            </a:r>
            <a:r>
              <a:rPr lang="pt-BR" sz="1600" i="1" dirty="0" smtClean="0"/>
              <a:t>r</a:t>
            </a:r>
            <a:r>
              <a:rPr lang="pt-BR" sz="1600" dirty="0"/>
              <a:t>=.0466</a:t>
            </a:r>
          </a:p>
          <a:p>
            <a:r>
              <a:rPr lang="pt-BR" sz="1600" i="1" dirty="0"/>
              <a:t>p</a:t>
            </a:r>
            <a:r>
              <a:rPr lang="pt-BR" sz="1600" dirty="0"/>
              <a:t>&lt;.005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962400"/>
          <a:ext cx="73914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/>
              </a:tblGrid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The data in Table 4 suggest, the correlation between knowledge and practice of sleep hygiene showed a positive trend (</a:t>
                      </a:r>
                      <a:r>
                        <a:rPr lang="en-US" sz="1800" i="1" dirty="0" smtClean="0"/>
                        <a:t>r </a:t>
                      </a:r>
                      <a:r>
                        <a:rPr lang="en-US" sz="1800" dirty="0" smtClean="0"/>
                        <a:t>= .0466). There was also a positive correlation seen between practice of sleep hygiene and sleep quality (</a:t>
                      </a:r>
                      <a:r>
                        <a:rPr lang="en-US" sz="1800" i="1" dirty="0" smtClean="0"/>
                        <a:t>r </a:t>
                      </a:r>
                      <a:r>
                        <a:rPr lang="en-US" sz="1800" dirty="0" smtClean="0"/>
                        <a:t>= .2391 at </a:t>
                      </a:r>
                      <a:r>
                        <a:rPr lang="en-US" sz="1800" i="1" dirty="0" smtClean="0"/>
                        <a:t>p </a:t>
                      </a:r>
                      <a:r>
                        <a:rPr lang="en-US" sz="1800" dirty="0" smtClean="0"/>
                        <a:t>&lt; .005). There was no correlation seen between knowledge and sleep quality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371600"/>
          <a:ext cx="7543800" cy="1295399"/>
        </p:xfrm>
        <a:graphic>
          <a:graphicData uri="http://schemas.openxmlformats.org/drawingml/2006/table">
            <a:tbl>
              <a:tblPr/>
              <a:tblGrid>
                <a:gridCol w="7543800"/>
              </a:tblGrid>
              <a:tr h="12953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 rot="5400000">
            <a:off x="1714500" y="20193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38700" y="20193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7E27-AD8D-4D0D-8E22-8F15F2FC4F31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DISCUSSION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3300" dirty="0"/>
              <a:t>Education plays a major role in </a:t>
            </a:r>
            <a:r>
              <a:rPr lang="en-US" sz="3300" dirty="0" smtClean="0"/>
              <a:t>behavior </a:t>
            </a:r>
            <a:r>
              <a:rPr lang="en-US" sz="3300" dirty="0"/>
              <a:t>change </a:t>
            </a:r>
            <a:r>
              <a:rPr lang="en-US" sz="3300" dirty="0" smtClean="0"/>
              <a:t>of the </a:t>
            </a:r>
            <a:r>
              <a:rPr lang="en-US" sz="3300" dirty="0"/>
              <a:t>student. Nurses need to be adequately </a:t>
            </a:r>
            <a:r>
              <a:rPr lang="en-US" sz="3300" dirty="0" smtClean="0"/>
              <a:t>prepared to </a:t>
            </a:r>
            <a:r>
              <a:rPr lang="en-US" sz="3300" dirty="0"/>
              <a:t>educate the patients about the importance of </a:t>
            </a:r>
            <a:r>
              <a:rPr lang="en-US" sz="3300" dirty="0" smtClean="0"/>
              <a:t>good quality </a:t>
            </a:r>
            <a:r>
              <a:rPr lang="en-US" sz="3300" dirty="0"/>
              <a:t>sleep. Providing a calm and quite </a:t>
            </a:r>
            <a:r>
              <a:rPr lang="en-US" sz="3300" dirty="0" smtClean="0"/>
              <a:t>environment in </a:t>
            </a:r>
            <a:r>
              <a:rPr lang="en-US" sz="3300" dirty="0"/>
              <a:t>the ward will promote sleep. Education on </a:t>
            </a:r>
            <a:r>
              <a:rPr lang="en-US" sz="3300" dirty="0" smtClean="0"/>
              <a:t>sleep hygiene </a:t>
            </a:r>
            <a:r>
              <a:rPr lang="en-US" sz="3300" dirty="0"/>
              <a:t>practices and pamphlet can be given to all </a:t>
            </a:r>
            <a:r>
              <a:rPr lang="en-US" sz="3300" dirty="0" smtClean="0"/>
              <a:t>the students</a:t>
            </a:r>
            <a:r>
              <a:rPr lang="en-US" sz="3300" dirty="0"/>
              <a:t>. Student nurses can be specially trained on </a:t>
            </a:r>
            <a:r>
              <a:rPr lang="en-US" sz="3300" dirty="0" smtClean="0"/>
              <a:t>the sleep </a:t>
            </a:r>
            <a:r>
              <a:rPr lang="en-US" sz="3300" dirty="0"/>
              <a:t>education. In service education on sleep, </a:t>
            </a:r>
            <a:r>
              <a:rPr lang="en-US" sz="3300" dirty="0" smtClean="0"/>
              <a:t>hygiene practices </a:t>
            </a:r>
            <a:r>
              <a:rPr lang="en-US" sz="3300" dirty="0"/>
              <a:t>can be of benefit to the patients with </a:t>
            </a:r>
            <a:r>
              <a:rPr lang="en-US" sz="3300" dirty="0" smtClean="0"/>
              <a:t>sleep problems</a:t>
            </a:r>
            <a:r>
              <a:rPr lang="en-US" sz="3300" dirty="0"/>
              <a:t>. It is essential to motivate nurses to work </a:t>
            </a:r>
            <a:r>
              <a:rPr lang="en-US" sz="3300" dirty="0" smtClean="0"/>
              <a:t>in the </a:t>
            </a:r>
            <a:r>
              <a:rPr lang="en-US" sz="3300" dirty="0"/>
              <a:t>sleep lab. Family members can also be involved </a:t>
            </a:r>
            <a:r>
              <a:rPr lang="en-US" sz="3300" dirty="0" smtClean="0"/>
              <a:t>in promoting </a:t>
            </a:r>
            <a:r>
              <a:rPr lang="en-US" sz="3300" dirty="0"/>
              <a:t>the sleep of the patients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414-4286-465C-B5ED-22626E9A55F8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CONCLUSION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000" dirty="0"/>
              <a:t>This current study implies that the students </a:t>
            </a:r>
            <a:r>
              <a:rPr lang="en-US" sz="3000" dirty="0" smtClean="0"/>
              <a:t>although have </a:t>
            </a:r>
            <a:r>
              <a:rPr lang="en-US" sz="3000" dirty="0"/>
              <a:t>knowledge on sleep yet they do not have </a:t>
            </a:r>
            <a:r>
              <a:rPr lang="en-US" sz="3000" dirty="0" smtClean="0"/>
              <a:t>good sleep</a:t>
            </a:r>
            <a:r>
              <a:rPr lang="en-US" sz="3000" dirty="0"/>
              <a:t>. The students who practiced sleep </a:t>
            </a:r>
            <a:r>
              <a:rPr lang="en-US" sz="3000" dirty="0" smtClean="0"/>
              <a:t>hygiene had </a:t>
            </a:r>
            <a:r>
              <a:rPr lang="en-US" sz="3000" dirty="0"/>
              <a:t>better sleep</a:t>
            </a:r>
            <a:r>
              <a:rPr lang="en-US" sz="3000" b="1" dirty="0"/>
              <a:t>. </a:t>
            </a:r>
            <a:r>
              <a:rPr lang="en-US" sz="3000" dirty="0"/>
              <a:t>Nurse educators have a role in </a:t>
            </a:r>
            <a:r>
              <a:rPr lang="en-US" sz="3000" dirty="0" smtClean="0"/>
              <a:t>the identification </a:t>
            </a:r>
            <a:r>
              <a:rPr lang="en-US" sz="3000" dirty="0"/>
              <a:t>of sleep disturbances among </a:t>
            </a:r>
            <a:r>
              <a:rPr lang="en-US" sz="3000" dirty="0" smtClean="0"/>
              <a:t>nursing students </a:t>
            </a:r>
            <a:r>
              <a:rPr lang="en-US" sz="3000" dirty="0"/>
              <a:t>and their daytime activities in the class. </a:t>
            </a:r>
            <a:r>
              <a:rPr lang="en-US" sz="3000" dirty="0" smtClean="0"/>
              <a:t>The students </a:t>
            </a:r>
            <a:r>
              <a:rPr lang="en-US" sz="3000" dirty="0"/>
              <a:t>need to be prepared to form a healthy </a:t>
            </a:r>
            <a:r>
              <a:rPr lang="en-US" sz="3000" dirty="0" smtClean="0"/>
              <a:t>sleep habits</a:t>
            </a:r>
            <a:r>
              <a:rPr lang="en-US" sz="3000" dirty="0"/>
              <a:t>. Hence, it is necessary to educate the students </a:t>
            </a:r>
            <a:r>
              <a:rPr lang="en-US" sz="3000" dirty="0" smtClean="0"/>
              <a:t>on sleep </a:t>
            </a:r>
            <a:r>
              <a:rPr lang="en-US" sz="3000" dirty="0"/>
              <a:t>hygiene </a:t>
            </a:r>
            <a:r>
              <a:rPr lang="en-US" sz="3000" dirty="0" smtClean="0"/>
              <a:t>practices.</a:t>
            </a:r>
            <a:endParaRPr lang="en-US" sz="30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E398-B1E8-4848-A3F8-5AB07F756EC4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RESEARCH CRITIQUE</a:t>
            </a:r>
            <a:endParaRPr lang="en-US" sz="32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80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123035">
                <a:tc>
                  <a:txBody>
                    <a:bodyPr/>
                    <a:lstStyle/>
                    <a:p>
                      <a:r>
                        <a:rPr lang="en-US" dirty="0" smtClean="0"/>
                        <a:t>Title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 points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points </a:t>
                      </a:r>
                      <a:endParaRPr lang="en-US" dirty="0"/>
                    </a:p>
                  </a:txBody>
                  <a:tcPr/>
                </a:tc>
              </a:tr>
              <a:tr h="1123035">
                <a:tc>
                  <a:txBody>
                    <a:bodyPr/>
                    <a:lstStyle/>
                    <a:p>
                      <a:r>
                        <a:rPr lang="en-US" dirty="0" smtClean="0"/>
                        <a:t>1 Title of the study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Setting of the study is not explained</a:t>
                      </a:r>
                      <a:r>
                        <a:rPr lang="en-US" baseline="0" dirty="0" smtClean="0"/>
                        <a:t>  in the title.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Title of the study, variables and population</a:t>
                      </a:r>
                      <a:r>
                        <a:rPr lang="en-IN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are clearly explained .</a:t>
                      </a:r>
                      <a:endParaRPr lang="en-IN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1868730">
                <a:tc>
                  <a:txBody>
                    <a:bodyPr/>
                    <a:lstStyle/>
                    <a:p>
                      <a:r>
                        <a:rPr lang="en-US" dirty="0" smtClean="0"/>
                        <a:t>2 Abstract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abstract, Background of the study, objectives,  methods ,results, and key words is clearly explained</a:t>
                      </a:r>
                      <a:r>
                        <a:rPr lang="en-US" dirty="0" smtClean="0"/>
                        <a:t>.</a:t>
                      </a:r>
                    </a:p>
                    <a:p>
                      <a:endParaRPr lang="en-IN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6769-0A0A-4EB1-A674-C6E44EDF93E6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30481"/>
          <a:ext cx="76962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/>
                <a:gridCol w="2565400"/>
                <a:gridCol w="2565400"/>
              </a:tblGrid>
              <a:tr h="346553"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 points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points</a:t>
                      </a:r>
                      <a:endParaRPr lang="en-US" dirty="0"/>
                    </a:p>
                  </a:txBody>
                  <a:tcPr/>
                </a:tc>
              </a:tr>
              <a:tr h="1386213">
                <a:tc>
                  <a:txBody>
                    <a:bodyPr/>
                    <a:lstStyle/>
                    <a:p>
                      <a:r>
                        <a:rPr lang="en-US" dirty="0" smtClean="0"/>
                        <a:t>3 Introduction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article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introduction of the study is written clearly.</a:t>
                      </a:r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2165959">
                <a:tc>
                  <a:txBody>
                    <a:bodyPr/>
                    <a:lstStyle/>
                    <a:p>
                      <a:r>
                        <a:rPr lang="en-US" dirty="0" smtClean="0"/>
                        <a:t>4 Objectives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There was a possibility to find</a:t>
                      </a:r>
                      <a:r>
                        <a:rPr lang="en-US" baseline="0" dirty="0" smtClean="0"/>
                        <a:t> out </a:t>
                      </a:r>
                      <a:r>
                        <a:rPr lang="en-US" dirty="0" smtClean="0"/>
                        <a:t> the association between the  practice of sleep hygiene and  knowledge</a:t>
                      </a:r>
                      <a:r>
                        <a:rPr lang="en-US" baseline="0" dirty="0" smtClean="0"/>
                        <a:t> of sleep quality with selected socio-demographic variables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 of the study is clearly explained.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2362199">
                <a:tc>
                  <a:txBody>
                    <a:bodyPr/>
                    <a:lstStyle/>
                    <a:p>
                      <a:r>
                        <a:rPr lang="en-US" dirty="0" smtClean="0"/>
                        <a:t>5 Methods 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</a:t>
                      </a:r>
                      <a:r>
                        <a:rPr lang="en-US" baseline="0" dirty="0" smtClean="0"/>
                        <a:t> Conceptual Framework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Inclusion and  Exclusion criteria was not mentioned in the study.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relationships  among concepts within the model was not described.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Main</a:t>
                      </a:r>
                      <a:r>
                        <a:rPr lang="en-US" baseline="0" dirty="0" smtClean="0"/>
                        <a:t> concepts of the models identified and defined 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B1C3-09A0-45A4-95E9-7B214E894A16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609600"/>
          <a:ext cx="7848600" cy="491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/>
                <a:gridCol w="2616200"/>
                <a:gridCol w="2616200"/>
              </a:tblGrid>
              <a:tr h="1207780">
                <a:tc>
                  <a:txBody>
                    <a:bodyPr/>
                    <a:lstStyle/>
                    <a:p>
                      <a:r>
                        <a:rPr lang="en-US" dirty="0" smtClean="0"/>
                        <a:t>Title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r>
                        <a:rPr lang="en-US" baseline="0" dirty="0" smtClean="0"/>
                        <a:t>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points </a:t>
                      </a:r>
                      <a:endParaRPr lang="en-US" dirty="0"/>
                    </a:p>
                  </a:txBody>
                  <a:tcPr/>
                </a:tc>
              </a:tr>
              <a:tr h="1559824">
                <a:tc>
                  <a:txBody>
                    <a:bodyPr/>
                    <a:lstStyle/>
                    <a:p>
                      <a:r>
                        <a:rPr lang="en-US" dirty="0" smtClean="0"/>
                        <a:t>7  Results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en-US" dirty="0" smtClean="0"/>
                        <a:t>Tables are</a:t>
                      </a:r>
                      <a:r>
                        <a:rPr lang="en-US" baseline="0" dirty="0" smtClean="0"/>
                        <a:t> clearly labeled .</a:t>
                      </a: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en-US" baseline="0" dirty="0" smtClean="0"/>
                        <a:t>Adequate information were presented related to statistical test used . </a:t>
                      </a:r>
                      <a:endParaRPr lang="en-US" dirty="0"/>
                    </a:p>
                  </a:txBody>
                  <a:tcPr/>
                </a:tc>
              </a:tr>
              <a:tr h="2144757">
                <a:tc>
                  <a:txBody>
                    <a:bodyPr/>
                    <a:lstStyle/>
                    <a:p>
                      <a:r>
                        <a:rPr lang="en-US" dirty="0" smtClean="0"/>
                        <a:t>8 Discussion 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9 References 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 the study were not discussed  clearly 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dirty="0" smtClean="0"/>
                    </a:p>
                    <a:p>
                      <a:pPr algn="just"/>
                      <a:endParaRPr lang="en-US" dirty="0" smtClean="0"/>
                    </a:p>
                    <a:p>
                      <a:pPr algn="just"/>
                      <a:endParaRPr lang="en-US" dirty="0" smtClean="0"/>
                    </a:p>
                    <a:p>
                      <a:pPr algn="just"/>
                      <a:endParaRPr lang="en-US" dirty="0" smtClean="0"/>
                    </a:p>
                    <a:p>
                      <a:pPr algn="just"/>
                      <a:r>
                        <a:rPr lang="en-US" dirty="0" smtClean="0"/>
                        <a:t>References are relevant and follow</a:t>
                      </a:r>
                      <a:r>
                        <a:rPr lang="en-US" baseline="0" dirty="0" smtClean="0"/>
                        <a:t> the recommended style 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697D-7E69-4A70-A28C-50AFA6B0F6AD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Title  of the study : </a:t>
            </a:r>
            <a:r>
              <a:rPr lang="en-US" dirty="0" smtClean="0"/>
              <a:t>A study to assess the  correlation </a:t>
            </a:r>
            <a:r>
              <a:rPr lang="en-US" dirty="0"/>
              <a:t>between knowledge and practice on </a:t>
            </a:r>
            <a:r>
              <a:rPr lang="en-US" dirty="0" smtClean="0"/>
              <a:t>sleep hygiene </a:t>
            </a:r>
            <a:r>
              <a:rPr lang="en-US" dirty="0"/>
              <a:t>and sleep quality among nursing </a:t>
            </a:r>
            <a:r>
              <a:rPr lang="en-US" dirty="0" smtClean="0"/>
              <a:t>students</a:t>
            </a:r>
          </a:p>
          <a:p>
            <a:pPr algn="just"/>
            <a:r>
              <a:rPr lang="en-US" b="1" dirty="0" smtClean="0"/>
              <a:t>Author Name  </a:t>
            </a:r>
            <a:r>
              <a:rPr lang="en-US" dirty="0" smtClean="0"/>
              <a:t>:</a:t>
            </a:r>
            <a:r>
              <a:rPr lang="pt-BR" b="1" dirty="0"/>
              <a:t> </a:t>
            </a:r>
            <a:r>
              <a:rPr lang="pt-BR" b="1" dirty="0" smtClean="0"/>
              <a:t> </a:t>
            </a:r>
            <a:r>
              <a:rPr lang="pt-BR" dirty="0" smtClean="0"/>
              <a:t>R Revathi, </a:t>
            </a:r>
            <a:r>
              <a:rPr lang="pt-BR" dirty="0"/>
              <a:t>A Manjula, E Sujitha</a:t>
            </a:r>
            <a:endParaRPr lang="en-US" dirty="0" smtClean="0"/>
          </a:p>
          <a:p>
            <a:pPr algn="just"/>
            <a:r>
              <a:rPr lang="en-US" b="1" dirty="0" smtClean="0"/>
              <a:t>Journal Name  </a:t>
            </a:r>
            <a:r>
              <a:rPr lang="en-US" dirty="0" smtClean="0"/>
              <a:t>:    Manipal Journal of Nursing and Health Sciences </a:t>
            </a:r>
          </a:p>
          <a:p>
            <a:pPr algn="just"/>
            <a:r>
              <a:rPr lang="en-US" b="1" dirty="0" smtClean="0"/>
              <a:t>Volume </a:t>
            </a:r>
            <a:r>
              <a:rPr lang="en-US" dirty="0" smtClean="0"/>
              <a:t>            :        2 </a:t>
            </a:r>
          </a:p>
          <a:p>
            <a:pPr algn="just"/>
            <a:r>
              <a:rPr lang="en-US" b="1" dirty="0" smtClean="0"/>
              <a:t>Year  </a:t>
            </a:r>
            <a:r>
              <a:rPr lang="en-US" dirty="0" smtClean="0"/>
              <a:t>                 :       July 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7FD8-CDE4-4335-84E5-C2E59688E47C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REFERENCES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/>
              <a:t>Arcos-Carmona, I. M., Castro-</a:t>
            </a:r>
            <a:r>
              <a:rPr lang="en-US" dirty="0" err="1"/>
              <a:t>Sánchez</a:t>
            </a:r>
            <a:r>
              <a:rPr lang="en-US" dirty="0"/>
              <a:t>, A. </a:t>
            </a:r>
            <a:r>
              <a:rPr lang="en-US" dirty="0" err="1"/>
              <a:t>M</a:t>
            </a:r>
            <a:r>
              <a:rPr lang="en-US" dirty="0" err="1" smtClean="0"/>
              <a:t>.,Matarán-Peñarrocha</a:t>
            </a:r>
            <a:r>
              <a:rPr lang="en-US" dirty="0"/>
              <a:t>, G. A., </a:t>
            </a:r>
            <a:r>
              <a:rPr lang="en-US" dirty="0" err="1"/>
              <a:t>Gutiérrez</a:t>
            </a:r>
            <a:r>
              <a:rPr lang="en-US" dirty="0"/>
              <a:t>-Rubio, </a:t>
            </a:r>
            <a:r>
              <a:rPr lang="en-US" dirty="0" smtClean="0"/>
              <a:t>A.B</a:t>
            </a:r>
            <a:r>
              <a:rPr lang="en-US" dirty="0"/>
              <a:t>., Ramos-</a:t>
            </a:r>
            <a:r>
              <a:rPr lang="en-US" dirty="0" err="1"/>
              <a:t>González</a:t>
            </a:r>
            <a:r>
              <a:rPr lang="en-US" dirty="0"/>
              <a:t>, E., &amp; Moreno-Lorenzo, C</a:t>
            </a:r>
            <a:r>
              <a:rPr lang="en-US" dirty="0" smtClean="0"/>
              <a:t>.(</a:t>
            </a:r>
            <a:r>
              <a:rPr lang="en-US" dirty="0"/>
              <a:t>2011). Effects of an aerobic exercise </a:t>
            </a:r>
            <a:r>
              <a:rPr lang="en-US" dirty="0" smtClean="0"/>
              <a:t>program and </a:t>
            </a:r>
            <a:r>
              <a:rPr lang="en-US" dirty="0"/>
              <a:t>relaxation techniques on anxiety, quality </a:t>
            </a:r>
            <a:r>
              <a:rPr lang="en-US" dirty="0" smtClean="0"/>
              <a:t>of sleep</a:t>
            </a:r>
            <a:r>
              <a:rPr lang="en-US" dirty="0"/>
              <a:t>, depression, and quality of life in </a:t>
            </a:r>
            <a:r>
              <a:rPr lang="en-US" dirty="0" smtClean="0"/>
              <a:t>patients with </a:t>
            </a:r>
            <a:r>
              <a:rPr lang="en-US" dirty="0"/>
              <a:t>fibromyalgia: a </a:t>
            </a:r>
            <a:r>
              <a:rPr lang="en-US" dirty="0" err="1"/>
              <a:t>randomised</a:t>
            </a:r>
            <a:r>
              <a:rPr lang="en-US" dirty="0"/>
              <a:t> controlled trial</a:t>
            </a:r>
            <a:r>
              <a:rPr lang="en-US" dirty="0" smtClean="0"/>
              <a:t>.</a:t>
            </a:r>
            <a:r>
              <a:rPr lang="en-US" i="1" dirty="0" smtClean="0"/>
              <a:t> </a:t>
            </a:r>
            <a:r>
              <a:rPr lang="en-US" i="1" dirty="0" err="1" smtClean="0"/>
              <a:t>Medicina</a:t>
            </a:r>
            <a:r>
              <a:rPr lang="en-US" i="1" dirty="0" smtClean="0"/>
              <a:t> </a:t>
            </a:r>
            <a:r>
              <a:rPr lang="en-US" i="1" dirty="0" err="1"/>
              <a:t>Clinica</a:t>
            </a:r>
            <a:r>
              <a:rPr lang="en-US" i="1" dirty="0"/>
              <a:t>( Barcelona), 137</a:t>
            </a:r>
            <a:r>
              <a:rPr lang="en-US" dirty="0"/>
              <a:t>(9), 398 - </a:t>
            </a:r>
            <a:r>
              <a:rPr lang="en-US" dirty="0" smtClean="0"/>
              <a:t>401.</a:t>
            </a:r>
          </a:p>
          <a:p>
            <a:pPr algn="just"/>
            <a:r>
              <a:rPr lang="en-US" dirty="0" err="1" smtClean="0"/>
              <a:t>Athrberg</a:t>
            </a:r>
            <a:r>
              <a:rPr lang="en-US" dirty="0"/>
              <a:t>, K., &amp; </a:t>
            </a:r>
            <a:r>
              <a:rPr lang="en-US" dirty="0" err="1"/>
              <a:t>Dresler</a:t>
            </a:r>
            <a:r>
              <a:rPr lang="en-US" dirty="0"/>
              <a:t> , M. (2012). The </a:t>
            </a:r>
            <a:r>
              <a:rPr lang="en-US" dirty="0" smtClean="0"/>
              <a:t>Interaction between </a:t>
            </a:r>
            <a:r>
              <a:rPr lang="en-US" dirty="0"/>
              <a:t>Sleep Quality and Academic </a:t>
            </a:r>
            <a:r>
              <a:rPr lang="en-US" dirty="0" err="1" smtClean="0"/>
              <a:t>Performance.</a:t>
            </a:r>
            <a:r>
              <a:rPr lang="en-US" i="1" dirty="0" err="1" smtClean="0"/>
              <a:t>Journal</a:t>
            </a:r>
            <a:r>
              <a:rPr lang="en-US" i="1" dirty="0" smtClean="0"/>
              <a:t> </a:t>
            </a:r>
            <a:r>
              <a:rPr lang="en-US" i="1" dirty="0"/>
              <a:t>of </a:t>
            </a:r>
            <a:r>
              <a:rPr lang="en-US" i="1" dirty="0" err="1"/>
              <a:t>Pscychiatric</a:t>
            </a:r>
            <a:r>
              <a:rPr lang="en-US" i="1" dirty="0"/>
              <a:t> Research, 46</a:t>
            </a:r>
            <a:r>
              <a:rPr lang="en-US" dirty="0"/>
              <a:t>(12), 1618-1622.</a:t>
            </a:r>
          </a:p>
          <a:p>
            <a:pPr algn="just"/>
            <a:r>
              <a:rPr lang="en-US" dirty="0" err="1"/>
              <a:t>Buysse</a:t>
            </a:r>
            <a:r>
              <a:rPr lang="en-US" dirty="0"/>
              <a:t>, D. J., Reynolds, C. F., Monk, T. H., Berman, </a:t>
            </a:r>
            <a:r>
              <a:rPr lang="en-US" dirty="0" smtClean="0"/>
              <a:t>S. R</a:t>
            </a:r>
            <a:r>
              <a:rPr lang="en-US" dirty="0"/>
              <a:t>., &amp; </a:t>
            </a:r>
            <a:r>
              <a:rPr lang="en-US" dirty="0" err="1"/>
              <a:t>Kupfer</a:t>
            </a:r>
            <a:r>
              <a:rPr lang="en-US" dirty="0"/>
              <a:t>, D. J. (1989). The Pittsburgh </a:t>
            </a:r>
            <a:r>
              <a:rPr lang="en-US" dirty="0" smtClean="0"/>
              <a:t>Sleep Quality </a:t>
            </a:r>
            <a:r>
              <a:rPr lang="en-US" dirty="0"/>
              <a:t>Index: a new instrument for </a:t>
            </a:r>
            <a:r>
              <a:rPr lang="en-US" dirty="0" smtClean="0"/>
              <a:t>psychiatric practice </a:t>
            </a:r>
            <a:r>
              <a:rPr lang="en-US" dirty="0"/>
              <a:t>and research. </a:t>
            </a:r>
            <a:r>
              <a:rPr lang="en-US" i="1" dirty="0"/>
              <a:t>Psychiatric Research, 28</a:t>
            </a:r>
            <a:r>
              <a:rPr lang="en-US" dirty="0"/>
              <a:t>(2), </a:t>
            </a:r>
            <a:r>
              <a:rPr lang="en-US" dirty="0" smtClean="0"/>
              <a:t>193- </a:t>
            </a:r>
            <a:r>
              <a:rPr lang="en-US" dirty="0"/>
              <a:t>213.</a:t>
            </a:r>
          </a:p>
          <a:p>
            <a:pPr algn="just"/>
            <a:r>
              <a:rPr lang="en-US" dirty="0"/>
              <a:t>Carpenter, J. S., &amp; </a:t>
            </a:r>
            <a:r>
              <a:rPr lang="en-US" dirty="0" err="1"/>
              <a:t>Andrykowski</a:t>
            </a:r>
            <a:r>
              <a:rPr lang="en-US" dirty="0"/>
              <a:t>, M. A. (1998</a:t>
            </a:r>
            <a:r>
              <a:rPr lang="en-US" dirty="0" smtClean="0"/>
              <a:t>).Psychometric </a:t>
            </a:r>
            <a:r>
              <a:rPr lang="en-US" dirty="0"/>
              <a:t>evaluation of the Pittsburgh </a:t>
            </a:r>
            <a:r>
              <a:rPr lang="en-US" dirty="0" smtClean="0"/>
              <a:t>Sleep Quality </a:t>
            </a:r>
            <a:r>
              <a:rPr lang="en-US" dirty="0"/>
              <a:t>Index. </a:t>
            </a:r>
            <a:r>
              <a:rPr lang="en-US" i="1" dirty="0"/>
              <a:t>Journal of Psychosomatic </a:t>
            </a:r>
            <a:r>
              <a:rPr lang="en-US" i="1" dirty="0" smtClean="0"/>
              <a:t>Research,45</a:t>
            </a:r>
            <a:r>
              <a:rPr lang="en-US" dirty="0" smtClean="0"/>
              <a:t>(1</a:t>
            </a:r>
            <a:r>
              <a:rPr lang="en-US" dirty="0"/>
              <a:t>), 5 - 13.</a:t>
            </a:r>
          </a:p>
          <a:p>
            <a:pPr algn="just"/>
            <a:r>
              <a:rPr lang="en-US" dirty="0"/>
              <a:t>Tan, E., Healey, D., Gray, A. R., &amp; </a:t>
            </a:r>
            <a:r>
              <a:rPr lang="en-US" dirty="0" err="1"/>
              <a:t>Galland</a:t>
            </a:r>
            <a:r>
              <a:rPr lang="en-US" dirty="0"/>
              <a:t>, B. C. (2012</a:t>
            </a:r>
            <a:r>
              <a:rPr lang="en-US" dirty="0" smtClean="0"/>
              <a:t>).Sleep </a:t>
            </a:r>
            <a:r>
              <a:rPr lang="en-US" dirty="0"/>
              <a:t>hygiene intervention for youth aged 10 to </a:t>
            </a:r>
            <a:r>
              <a:rPr lang="en-US" dirty="0" smtClean="0"/>
              <a:t>18 years </a:t>
            </a:r>
            <a:r>
              <a:rPr lang="en-US" dirty="0"/>
              <a:t>with problematic sleep: a before-after </a:t>
            </a:r>
            <a:r>
              <a:rPr lang="en-US" dirty="0" smtClean="0"/>
              <a:t>pilot study</a:t>
            </a:r>
            <a:r>
              <a:rPr lang="en-US" dirty="0"/>
              <a:t>. </a:t>
            </a:r>
            <a:r>
              <a:rPr lang="en-US" i="1" dirty="0"/>
              <a:t>BMC Pediatrics, 12</a:t>
            </a:r>
            <a:r>
              <a:rPr lang="en-US" dirty="0"/>
              <a:t>, 189.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DF13-8B8B-42C1-ADD2-F61AFDAEA665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 OF THE STUDY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Sleep is one of the basic needs of every individual. The need for sleep is not realized and is </a:t>
            </a:r>
            <a:r>
              <a:rPr lang="en-US" dirty="0" smtClean="0"/>
              <a:t>neglected by </a:t>
            </a:r>
            <a:r>
              <a:rPr lang="en-US" dirty="0"/>
              <a:t>most of the people due to various reasons and lack of knowledge about it. Sleep is essential for human well-being.</a:t>
            </a:r>
          </a:p>
          <a:p>
            <a:pPr algn="just"/>
            <a:r>
              <a:rPr lang="en-US" dirty="0"/>
              <a:t>During sleep, the rejuvenation of tissues that underwent wear and tear takes place. Sleep also gives rest to the organs.</a:t>
            </a:r>
          </a:p>
          <a:p>
            <a:pPr algn="just"/>
            <a:r>
              <a:rPr lang="en-US" dirty="0"/>
              <a:t>The most essential purpose of sleep is to conserve energy.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2796-B997-4F3D-9F1E-8EB3C9207775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Sleep disturbance is the reason for many of </a:t>
            </a:r>
            <a:r>
              <a:rPr lang="en-US" dirty="0" smtClean="0"/>
              <a:t>the psychiatric </a:t>
            </a:r>
            <a:r>
              <a:rPr lang="en-US" dirty="0"/>
              <a:t>problems (Abe, et al., 2012). As the </a:t>
            </a:r>
            <a:r>
              <a:rPr lang="en-US" dirty="0" smtClean="0"/>
              <a:t>first year </a:t>
            </a:r>
            <a:r>
              <a:rPr lang="en-US" dirty="0" err="1"/>
              <a:t>BSc</a:t>
            </a:r>
            <a:r>
              <a:rPr lang="en-US" dirty="0"/>
              <a:t> (Nursing) students enter the college for </a:t>
            </a:r>
            <a:r>
              <a:rPr lang="en-US" dirty="0" smtClean="0"/>
              <a:t>the first </a:t>
            </a:r>
            <a:r>
              <a:rPr lang="en-US" dirty="0"/>
              <a:t>time, they are anxious. Staying in hostel and </a:t>
            </a:r>
            <a:r>
              <a:rPr lang="en-US" dirty="0" smtClean="0"/>
              <a:t>being away </a:t>
            </a:r>
            <a:r>
              <a:rPr lang="en-US" dirty="0"/>
              <a:t>from parents cause a strange situation. The </a:t>
            </a:r>
            <a:r>
              <a:rPr lang="en-US" dirty="0" smtClean="0"/>
              <a:t>new environment </a:t>
            </a:r>
            <a:r>
              <a:rPr lang="en-US" dirty="0"/>
              <a:t>and college assignments may </a:t>
            </a:r>
            <a:r>
              <a:rPr lang="en-US" dirty="0" smtClean="0"/>
              <a:t>contribute to </a:t>
            </a:r>
            <a:r>
              <a:rPr lang="en-US" dirty="0"/>
              <a:t>sleep disturbance among the students and </a:t>
            </a:r>
            <a:r>
              <a:rPr lang="en-US" dirty="0" smtClean="0"/>
              <a:t>reduces the </a:t>
            </a:r>
            <a:r>
              <a:rPr lang="en-US" dirty="0"/>
              <a:t>number of hours of </a:t>
            </a:r>
            <a:r>
              <a:rPr lang="en-US" dirty="0" smtClean="0"/>
              <a:t>sleep.</a:t>
            </a:r>
          </a:p>
          <a:p>
            <a:pPr algn="just">
              <a:buNone/>
            </a:pPr>
            <a:r>
              <a:rPr lang="en-US" dirty="0" smtClean="0"/>
              <a:t>                                                  Continue……………..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241D-94A4-40F2-9897-4A8747F08582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 Sleep </a:t>
            </a:r>
            <a:r>
              <a:rPr lang="en-US" dirty="0"/>
              <a:t>hygiene education </a:t>
            </a:r>
            <a:r>
              <a:rPr lang="en-US" dirty="0" err="1"/>
              <a:t>programme</a:t>
            </a:r>
            <a:r>
              <a:rPr lang="en-US" dirty="0"/>
              <a:t> based on Food,</a:t>
            </a:r>
          </a:p>
          <a:p>
            <a:pPr algn="just">
              <a:buNone/>
            </a:pPr>
            <a:r>
              <a:rPr lang="en-US" dirty="0" smtClean="0"/>
              <a:t>     Emotions</a:t>
            </a:r>
            <a:r>
              <a:rPr lang="en-US" dirty="0"/>
              <a:t>, Routine, Relaxation, Environment </a:t>
            </a:r>
            <a:r>
              <a:rPr lang="en-US" dirty="0" smtClean="0"/>
              <a:t>and Timing </a:t>
            </a:r>
            <a:r>
              <a:rPr lang="en-US" dirty="0"/>
              <a:t>(FERRET) was found to be effective </a:t>
            </a:r>
            <a:r>
              <a:rPr lang="en-US" dirty="0" smtClean="0"/>
              <a:t>in improving </a:t>
            </a:r>
            <a:r>
              <a:rPr lang="en-US" dirty="0"/>
              <a:t>the sleep quality as measured </a:t>
            </a:r>
            <a:r>
              <a:rPr lang="en-US" dirty="0" smtClean="0"/>
              <a:t>among people </a:t>
            </a:r>
            <a:r>
              <a:rPr lang="en-US" dirty="0"/>
              <a:t>with disturbed sleep (Tan, Healey, Gray</a:t>
            </a:r>
            <a:r>
              <a:rPr lang="en-US" dirty="0" smtClean="0"/>
              <a:t>,&amp; </a:t>
            </a:r>
            <a:r>
              <a:rPr lang="en-US" dirty="0" err="1"/>
              <a:t>Galland</a:t>
            </a:r>
            <a:r>
              <a:rPr lang="en-US" dirty="0"/>
              <a:t>, 2012). Combination of exercise </a:t>
            </a:r>
            <a:r>
              <a:rPr lang="en-US" dirty="0" smtClean="0"/>
              <a:t>and progressive </a:t>
            </a:r>
            <a:r>
              <a:rPr lang="en-US" dirty="0"/>
              <a:t>relaxation contribute to improve night </a:t>
            </a:r>
            <a:r>
              <a:rPr lang="en-US" dirty="0" err="1" smtClean="0"/>
              <a:t>rest,anxiety</a:t>
            </a:r>
            <a:r>
              <a:rPr lang="en-US" dirty="0"/>
              <a:t>, and quality of life (Arcos-Carmona, </a:t>
            </a:r>
            <a:r>
              <a:rPr lang="en-US" dirty="0" smtClean="0"/>
              <a:t>Castro- </a:t>
            </a:r>
            <a:r>
              <a:rPr lang="en-US" dirty="0" err="1" smtClean="0"/>
              <a:t>Sánchez</a:t>
            </a:r>
            <a:r>
              <a:rPr lang="en-US" dirty="0"/>
              <a:t>, </a:t>
            </a:r>
            <a:r>
              <a:rPr lang="en-US" dirty="0" err="1"/>
              <a:t>Matarán-Peñarrocha</a:t>
            </a:r>
            <a:r>
              <a:rPr lang="en-US" dirty="0"/>
              <a:t>, </a:t>
            </a:r>
            <a:r>
              <a:rPr lang="en-US" dirty="0" err="1" smtClean="0"/>
              <a:t>Gutiérrez</a:t>
            </a:r>
            <a:r>
              <a:rPr lang="en-US" dirty="0" smtClean="0"/>
              <a:t>-Rubio, Ramos-</a:t>
            </a:r>
            <a:r>
              <a:rPr lang="en-US" dirty="0" err="1" smtClean="0"/>
              <a:t>González</a:t>
            </a:r>
            <a:r>
              <a:rPr lang="en-US" dirty="0"/>
              <a:t>, &amp; Moreno-Lorenzo, 2011). </a:t>
            </a:r>
            <a:r>
              <a:rPr lang="en-US" dirty="0" smtClean="0"/>
              <a:t>While the </a:t>
            </a:r>
            <a:r>
              <a:rPr lang="en-US" dirty="0"/>
              <a:t>researchers were interacting with the first </a:t>
            </a:r>
            <a:r>
              <a:rPr lang="en-US" dirty="0" smtClean="0"/>
              <a:t>year </a:t>
            </a:r>
            <a:r>
              <a:rPr lang="en-US" dirty="0" err="1" smtClean="0"/>
              <a:t>BSc</a:t>
            </a:r>
            <a:r>
              <a:rPr lang="en-US" dirty="0" smtClean="0"/>
              <a:t> </a:t>
            </a:r>
            <a:r>
              <a:rPr lang="en-US" dirty="0"/>
              <a:t>(Nursing) students, they expressed about </a:t>
            </a:r>
            <a:r>
              <a:rPr lang="en-US" dirty="0" smtClean="0"/>
              <a:t>their poor </a:t>
            </a:r>
            <a:r>
              <a:rPr lang="en-US" dirty="0"/>
              <a:t>sleep. With this background, the </a:t>
            </a:r>
            <a:r>
              <a:rPr lang="en-US" dirty="0" smtClean="0"/>
              <a:t>investigators attempted </a:t>
            </a:r>
            <a:r>
              <a:rPr lang="en-US" dirty="0"/>
              <a:t>to assess the sleep quality of </a:t>
            </a:r>
            <a:r>
              <a:rPr lang="en-US" dirty="0" smtClean="0"/>
              <a:t>students.</a:t>
            </a:r>
          </a:p>
          <a:p>
            <a:pPr algn="just">
              <a:buNone/>
            </a:pPr>
            <a:r>
              <a:rPr lang="en-US" dirty="0" smtClean="0"/>
              <a:t>                                                          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83EF4-D40F-4C20-9797-6885E5D83A14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OF THE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124200"/>
          </a:xfrm>
        </p:spPr>
        <p:txBody>
          <a:bodyPr>
            <a:normAutofit/>
          </a:bodyPr>
          <a:lstStyle/>
          <a:p>
            <a:pPr algn="just"/>
            <a:r>
              <a:rPr lang="en-US" sz="3500" dirty="0"/>
              <a:t>To assess the quality of sleep and knowledge </a:t>
            </a:r>
            <a:r>
              <a:rPr lang="en-US" sz="3500" dirty="0" smtClean="0"/>
              <a:t>on sleep </a:t>
            </a:r>
            <a:r>
              <a:rPr lang="en-US" sz="3500" dirty="0"/>
              <a:t>hygiene among nursing </a:t>
            </a:r>
            <a:r>
              <a:rPr lang="en-US" sz="3500" dirty="0" smtClean="0"/>
              <a:t>students.</a:t>
            </a:r>
            <a:endParaRPr lang="en-US" sz="3500" dirty="0"/>
          </a:p>
          <a:p>
            <a:pPr algn="just"/>
            <a:r>
              <a:rPr lang="en-US" sz="3500" dirty="0"/>
              <a:t>To correlate the knowledge with sleep quality </a:t>
            </a:r>
            <a:r>
              <a:rPr lang="en-US" sz="3500" dirty="0" smtClean="0"/>
              <a:t>and   practice.</a:t>
            </a:r>
            <a:endParaRPr lang="en-US" sz="35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766D-EE8E-474E-A3E9-BBA8A5C1AD6B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Research Approach </a:t>
            </a:r>
            <a:r>
              <a:rPr lang="en-US" dirty="0" smtClean="0"/>
              <a:t>– Quantitative research approach</a:t>
            </a:r>
          </a:p>
          <a:p>
            <a:pPr algn="just"/>
            <a:r>
              <a:rPr lang="en-US" b="1" dirty="0" smtClean="0"/>
              <a:t>Research Design </a:t>
            </a:r>
            <a:r>
              <a:rPr lang="en-US" dirty="0" smtClean="0"/>
              <a:t>– Descriptive research design</a:t>
            </a:r>
          </a:p>
          <a:p>
            <a:pPr algn="just"/>
            <a:r>
              <a:rPr lang="en-US" b="1" dirty="0" smtClean="0"/>
              <a:t>Study Setting </a:t>
            </a:r>
            <a:r>
              <a:rPr lang="en-US" dirty="0" smtClean="0"/>
              <a:t>-  Nursing college </a:t>
            </a:r>
          </a:p>
          <a:p>
            <a:pPr algn="just"/>
            <a:r>
              <a:rPr lang="en-US" b="1" dirty="0" smtClean="0"/>
              <a:t>Population</a:t>
            </a:r>
            <a:r>
              <a:rPr lang="en-US" dirty="0" smtClean="0"/>
              <a:t>:  First year </a:t>
            </a:r>
            <a:r>
              <a:rPr lang="en-US" dirty="0" err="1" smtClean="0"/>
              <a:t>bsc</a:t>
            </a:r>
            <a:r>
              <a:rPr lang="en-US" dirty="0" smtClean="0"/>
              <a:t> (n) students </a:t>
            </a:r>
          </a:p>
          <a:p>
            <a:pPr algn="just"/>
            <a:r>
              <a:rPr lang="en-US" b="1" dirty="0" smtClean="0"/>
              <a:t>Sample Size  </a:t>
            </a:r>
            <a:r>
              <a:rPr lang="en-US" dirty="0" smtClean="0"/>
              <a:t>- 60</a:t>
            </a:r>
          </a:p>
          <a:p>
            <a:pPr algn="just"/>
            <a:r>
              <a:rPr lang="en-US" b="1" dirty="0" smtClean="0"/>
              <a:t>Sampling Technique </a:t>
            </a:r>
            <a:r>
              <a:rPr lang="en-US" dirty="0" smtClean="0"/>
              <a:t>- </a:t>
            </a:r>
            <a:r>
              <a:rPr lang="fr-FR" dirty="0" smtClean="0"/>
              <a:t>Non-</a:t>
            </a:r>
            <a:r>
              <a:rPr lang="fr-FR" dirty="0" err="1" smtClean="0"/>
              <a:t>probability</a:t>
            </a:r>
            <a:r>
              <a:rPr lang="fr-FR" dirty="0" smtClean="0"/>
              <a:t> </a:t>
            </a:r>
            <a:r>
              <a:rPr lang="fr-FR" dirty="0" err="1"/>
              <a:t>convenience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sampling</a:t>
            </a:r>
            <a:r>
              <a:rPr lang="fr-FR" dirty="0" smtClean="0"/>
              <a:t> </a:t>
            </a:r>
            <a:r>
              <a:rPr lang="fr-FR" dirty="0"/>
              <a:t>technique </a:t>
            </a:r>
            <a:r>
              <a:rPr lang="fr-FR" dirty="0" smtClean="0"/>
              <a:t>.</a:t>
            </a:r>
            <a:endParaRPr lang="fr-FR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0FE-5CE6-43BD-91F1-4E25B385F632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</a:t>
            </a:r>
            <a:r>
              <a:rPr lang="en-US" b="1" dirty="0" smtClean="0"/>
              <a:t>TOOLS USED FOR THE STUDY </a:t>
            </a:r>
          </a:p>
          <a:p>
            <a:r>
              <a:rPr lang="en-US" dirty="0" smtClean="0"/>
              <a:t>Knowledge questionnaire</a:t>
            </a:r>
          </a:p>
          <a:p>
            <a:r>
              <a:rPr lang="en-US" dirty="0" smtClean="0"/>
              <a:t> </a:t>
            </a:r>
            <a:r>
              <a:rPr lang="en-US" dirty="0"/>
              <a:t>Practice </a:t>
            </a:r>
            <a:r>
              <a:rPr lang="en-US" dirty="0" smtClean="0"/>
              <a:t>checklist</a:t>
            </a:r>
          </a:p>
          <a:p>
            <a:r>
              <a:rPr lang="en-US" dirty="0" smtClean="0"/>
              <a:t> </a:t>
            </a:r>
            <a:r>
              <a:rPr lang="en-US" dirty="0"/>
              <a:t>Pittsburgh </a:t>
            </a:r>
            <a:r>
              <a:rPr lang="en-US" dirty="0" err="1" smtClean="0"/>
              <a:t>SleepQuality</a:t>
            </a:r>
            <a:r>
              <a:rPr lang="en-US" dirty="0" smtClean="0"/>
              <a:t> Index</a:t>
            </a:r>
          </a:p>
          <a:p>
            <a:r>
              <a:rPr lang="en-US" dirty="0" smtClean="0"/>
              <a:t> Semi </a:t>
            </a:r>
            <a:r>
              <a:rPr lang="en-US" dirty="0"/>
              <a:t>structured </a:t>
            </a:r>
            <a:r>
              <a:rPr lang="en-US" dirty="0" smtClean="0"/>
              <a:t>Interview schedule 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33F3-5263-43C6-A05D-E9F6B28E64EA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COLLECTION PROCEDURE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3400" dirty="0"/>
              <a:t>Data collection was done </a:t>
            </a:r>
            <a:r>
              <a:rPr lang="en-US" sz="3400" dirty="0" smtClean="0"/>
              <a:t>with prior </a:t>
            </a:r>
            <a:r>
              <a:rPr lang="en-US" sz="3400" dirty="0"/>
              <a:t>permission from Principal College of Nursing.</a:t>
            </a:r>
          </a:p>
          <a:p>
            <a:pPr algn="just"/>
            <a:r>
              <a:rPr lang="en-US" sz="3400" dirty="0"/>
              <a:t>Informed consent was obtained from </a:t>
            </a:r>
            <a:r>
              <a:rPr lang="en-US" sz="3400" dirty="0" smtClean="0"/>
              <a:t>students. After seeking the permission data was collected from the students .</a:t>
            </a:r>
            <a:endParaRPr lang="en-US" sz="3400" dirty="0"/>
          </a:p>
          <a:p>
            <a:pPr algn="just"/>
            <a:r>
              <a:rPr lang="en-US" sz="3400" dirty="0"/>
              <a:t>Data collection was done for three months. </a:t>
            </a:r>
            <a:r>
              <a:rPr lang="en-US" sz="3400" dirty="0" smtClean="0"/>
              <a:t>Each student </a:t>
            </a:r>
            <a:r>
              <a:rPr lang="en-US" sz="3400" dirty="0"/>
              <a:t>was given a knowledge questionnaire and </a:t>
            </a:r>
            <a:r>
              <a:rPr lang="en-US" sz="3400" dirty="0" smtClean="0"/>
              <a:t>they were </a:t>
            </a:r>
            <a:r>
              <a:rPr lang="en-US" sz="3400" dirty="0"/>
              <a:t>asked to answer. As a second step the </a:t>
            </a:r>
            <a:r>
              <a:rPr lang="en-US" sz="3400" dirty="0" smtClean="0"/>
              <a:t>practice checklist </a:t>
            </a:r>
            <a:r>
              <a:rPr lang="en-US" sz="3400" dirty="0"/>
              <a:t>was given and students were asked to </a:t>
            </a:r>
            <a:r>
              <a:rPr lang="en-US" sz="3400" dirty="0" smtClean="0"/>
              <a:t>fill it</a:t>
            </a:r>
            <a:r>
              <a:rPr lang="en-US" sz="3400" dirty="0"/>
              <a:t>. The third step was sleep quality assessment </a:t>
            </a:r>
            <a:r>
              <a:rPr lang="en-US" sz="3400" dirty="0" smtClean="0"/>
              <a:t>using Pittsburgh </a:t>
            </a:r>
            <a:r>
              <a:rPr lang="en-US" sz="3400" dirty="0"/>
              <a:t>Sleep Quality Index. Lastly, the </a:t>
            </a:r>
            <a:r>
              <a:rPr lang="en-US" sz="3400" dirty="0" smtClean="0"/>
              <a:t>students were </a:t>
            </a:r>
            <a:r>
              <a:rPr lang="en-US" sz="3400" dirty="0"/>
              <a:t>given a pamphlet on sleep hygiene practices </a:t>
            </a:r>
            <a:r>
              <a:rPr lang="en-US" sz="3400" dirty="0" smtClean="0"/>
              <a:t>for their reference .</a:t>
            </a:r>
            <a:endParaRPr lang="en-US" sz="3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8145-26E3-4501-A423-2CBB4507E598}" type="datetime1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A4D5-3F94-4DBB-B378-852C8B0765F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1512</Words>
  <Application>Microsoft Office PowerPoint</Application>
  <PresentationFormat>On-screen Show (4:3)</PresentationFormat>
  <Paragraphs>191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JOURNAL CLUB PRESENTATION </vt:lpstr>
      <vt:lpstr>Slide 2</vt:lpstr>
      <vt:lpstr>BACKGROUND OF THE STUDY </vt:lpstr>
      <vt:lpstr>Slide 4</vt:lpstr>
      <vt:lpstr>Slide 5</vt:lpstr>
      <vt:lpstr>OBJECTIVES OF THE STUDY</vt:lpstr>
      <vt:lpstr>RESEARCH METHODOLOGY</vt:lpstr>
      <vt:lpstr>Slide 8</vt:lpstr>
      <vt:lpstr>DATA COLLECTION PROCEDURE </vt:lpstr>
      <vt:lpstr>Table – 1  Frequency and Percentage Distribution of Demographic Variables among the Nursing Students                                                                                                                                                             N= 60 </vt:lpstr>
      <vt:lpstr>Slide 11</vt:lpstr>
      <vt:lpstr>Frequency and Percentage Distribution of Sleep Quality among Nursing Students                                                                                                            N = 60 </vt:lpstr>
      <vt:lpstr>Table -3  Mean and Standard Deviation of Knowledge and Practice on Sleep Hygiene among Nursing Students.                                                                                                    N= 60 </vt:lpstr>
      <vt:lpstr>Table - 4  Correlation between Sleep Quality, Sleep Hygiene Knowledge, and Practice                                                                                                       N= 60</vt:lpstr>
      <vt:lpstr>DISCUSSION </vt:lpstr>
      <vt:lpstr>CONCLUSION </vt:lpstr>
      <vt:lpstr>RESEARCH CRITIQUE</vt:lpstr>
      <vt:lpstr>Slide 18</vt:lpstr>
      <vt:lpstr>Slide 19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CLUB PRESENTATION</dc:title>
  <dc:creator>INDIAN</dc:creator>
  <cp:lastModifiedBy>hp</cp:lastModifiedBy>
  <cp:revision>78</cp:revision>
  <dcterms:created xsi:type="dcterms:W3CDTF">2019-12-11T08:22:01Z</dcterms:created>
  <dcterms:modified xsi:type="dcterms:W3CDTF">2020-04-21T07:19:16Z</dcterms:modified>
</cp:coreProperties>
</file>