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8" r:id="rId2"/>
    <p:sldId id="259" r:id="rId3"/>
    <p:sldId id="280" r:id="rId4"/>
    <p:sldId id="281" r:id="rId5"/>
    <p:sldId id="260" r:id="rId6"/>
    <p:sldId id="261" r:id="rId7"/>
    <p:sldId id="262" r:id="rId8"/>
    <p:sldId id="263" r:id="rId9"/>
    <p:sldId id="264" r:id="rId10"/>
    <p:sldId id="265" r:id="rId11"/>
    <p:sldId id="266" r:id="rId12"/>
    <p:sldId id="282" r:id="rId13"/>
    <p:sldId id="267" r:id="rId14"/>
    <p:sldId id="268" r:id="rId15"/>
    <p:sldId id="269" r:id="rId16"/>
    <p:sldId id="270" r:id="rId17"/>
    <p:sldId id="271" r:id="rId18"/>
    <p:sldId id="279" r:id="rId19"/>
    <p:sldId id="272" r:id="rId20"/>
    <p:sldId id="273" r:id="rId21"/>
    <p:sldId id="274" r:id="rId22"/>
    <p:sldId id="275" r:id="rId23"/>
    <p:sldId id="283" r:id="rId24"/>
    <p:sldId id="276"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476A57-3EF5-413A-91AD-6B733C403AA1}" type="datetimeFigureOut">
              <a:rPr lang="en-US" smtClean="0"/>
              <a:pPr/>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4DDECA-2007-45B6-8146-0ED227A3B45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4DDECA-2007-45B6-8146-0ED227A3B45B}"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4059F69-25FF-4CC6-A867-130C11CE0C26}" type="datetime1">
              <a:rPr lang="en-US" smtClean="0"/>
              <a:pPr/>
              <a:t>4/21/2020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18F4416-DB05-4509-8412-F3FEABE43D1C}"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D06465-1701-4F50-B4A1-D7D1EAD845FC}" type="datetime1">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F4416-DB05-4509-8412-F3FEABE43D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1B5F31-2D61-4C07-8AC1-77817E64F446}" type="datetime1">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F4416-DB05-4509-8412-F3FEABE43D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B23DD4A-1045-45E4-9773-F97F8D3450B1}" type="datetime1">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F4416-DB05-4509-8412-F3FEABE43D1C}"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25DA66D-DC03-4AF2-B201-3FFCB6175D2F}" type="datetime1">
              <a:rPr lang="en-US" smtClean="0"/>
              <a:pPr/>
              <a:t>4/21/2020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18F4416-DB05-4509-8412-F3FEABE43D1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1437872-9631-423F-9F3D-D76E9EF1D87D}" type="datetime1">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8F4416-DB05-4509-8412-F3FEABE43D1C}"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E73FD9D-4012-488F-ABDC-54A9419F49C7}" type="datetime1">
              <a:rPr lang="en-US" smtClean="0"/>
              <a:pPr/>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8F4416-DB05-4509-8412-F3FEABE43D1C}"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C4B1CB-B045-4026-9F05-29A87342D0CD}" type="datetime1">
              <a:rPr lang="en-US" smtClean="0"/>
              <a:pPr/>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8F4416-DB05-4509-8412-F3FEABE43D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DB0FE-9B9F-4822-98EA-34720A192791}" type="datetime1">
              <a:rPr lang="en-US" smtClean="0"/>
              <a:pPr/>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9C6CE10-5DA1-4708-9B2E-D6760177A72B}" type="datetime1">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8F4416-DB05-4509-8412-F3FEABE43D1C}"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BA137BE-D3D5-48C1-8B7C-47DFBB6B1336}" type="datetime1">
              <a:rPr lang="en-US" smtClean="0"/>
              <a:pPr/>
              <a:t>4/21/2020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18F4416-DB05-4509-8412-F3FEABE43D1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4E0F080-D9E9-4F69-8936-C633F117F1A4}" type="datetime1">
              <a:rPr lang="en-US" smtClean="0"/>
              <a:pPr/>
              <a:t>4/21/2020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18F4416-DB05-4509-8412-F3FEABE43D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r>
              <a:rPr lang="en-US" b="1" dirty="0" smtClean="0">
                <a:solidFill>
                  <a:schemeClr val="tx1"/>
                </a:solidFill>
                <a:latin typeface="Times New Roman" pitchFamily="18" charset="0"/>
                <a:cs typeface="Times New Roman" pitchFamily="18" charset="0"/>
              </a:rPr>
              <a:t>JOURNAL CLUB PRESENTATION </a:t>
            </a:r>
            <a:endParaRPr lang="en-US" b="1" dirty="0">
              <a:solidFill>
                <a:schemeClr val="tx1"/>
              </a:solidFill>
              <a:latin typeface="Times New Roman" pitchFamily="18" charset="0"/>
              <a:cs typeface="Times New Roman" pitchFamily="18" charset="0"/>
            </a:endParaRPr>
          </a:p>
        </p:txBody>
      </p:sp>
      <p:sp>
        <p:nvSpPr>
          <p:cNvPr id="5" name="Date Placeholder 4"/>
          <p:cNvSpPr>
            <a:spLocks noGrp="1"/>
          </p:cNvSpPr>
          <p:nvPr>
            <p:ph type="dt" sz="half" idx="10"/>
          </p:nvPr>
        </p:nvSpPr>
        <p:spPr/>
        <p:txBody>
          <a:bodyPr/>
          <a:lstStyle/>
          <a:p>
            <a:fld id="{FA1E5300-6E94-47CF-ABB9-33D3A6A60879}" type="datetime1">
              <a:rPr lang="en-US" smtClean="0"/>
              <a:pPr/>
              <a:t>4/21/2020</a:t>
            </a:fld>
            <a:endParaRPr lang="en-US"/>
          </a:p>
        </p:txBody>
      </p:sp>
      <p:sp>
        <p:nvSpPr>
          <p:cNvPr id="7" name="Slide Number Placeholder 6"/>
          <p:cNvSpPr>
            <a:spLocks noGrp="1"/>
          </p:cNvSpPr>
          <p:nvPr>
            <p:ph type="sldNum" sz="quarter" idx="12"/>
          </p:nvPr>
        </p:nvSpPr>
        <p:spPr/>
        <p:txBody>
          <a:bodyPr/>
          <a:lstStyle/>
          <a:p>
            <a:fld id="{336DC15D-DD73-484A-A65F-11EECAE51795}" type="slidenum">
              <a:rPr lang="en-US" smtClean="0"/>
              <a:pPr/>
              <a:t>1</a:t>
            </a:fld>
            <a:endParaRPr lang="en-US"/>
          </a:p>
        </p:txBody>
      </p:sp>
      <p:sp>
        <p:nvSpPr>
          <p:cNvPr id="3" name="Content Placeholder 2"/>
          <p:cNvSpPr>
            <a:spLocks noGrp="1"/>
          </p:cNvSpPr>
          <p:nvPr>
            <p:ph sz="quarter" idx="1"/>
          </p:nvPr>
        </p:nvSpPr>
        <p:spPr>
          <a:xfrm>
            <a:off x="1042416" y="3505200"/>
            <a:ext cx="3419856" cy="2667000"/>
          </a:xfrm>
          <a:prstGeom prst="rect">
            <a:avLst/>
          </a:prstGeom>
          <a:solidFill>
            <a:schemeClr val="accent1">
              <a:lumMod val="20000"/>
              <a:lumOff val="80000"/>
            </a:schemeClr>
          </a:solidFill>
        </p:spPr>
        <p:txBody>
          <a:bodyPr/>
          <a:lstStyle/>
          <a:p>
            <a:pPr marL="68580" indent="0">
              <a:buNone/>
            </a:pPr>
            <a:r>
              <a:rPr lang="en-US" b="1" dirty="0" smtClean="0">
                <a:solidFill>
                  <a:schemeClr val="tx1"/>
                </a:solidFill>
                <a:latin typeface="Times New Roman" pitchFamily="18" charset="0"/>
                <a:cs typeface="Times New Roman" pitchFamily="18" charset="0"/>
              </a:rPr>
              <a:t>PRESENTED ON </a:t>
            </a:r>
            <a:endParaRPr lang="en-US" b="1" dirty="0">
              <a:solidFill>
                <a:schemeClr val="tx1"/>
              </a:solidFill>
              <a:latin typeface="Times New Roman" pitchFamily="18" charset="0"/>
              <a:cs typeface="Times New Roman" pitchFamily="18" charset="0"/>
            </a:endParaRPr>
          </a:p>
        </p:txBody>
      </p:sp>
      <p:sp>
        <p:nvSpPr>
          <p:cNvPr id="4" name="Content Placeholder 3"/>
          <p:cNvSpPr>
            <a:spLocks noGrp="1"/>
          </p:cNvSpPr>
          <p:nvPr>
            <p:ph sz="quarter" idx="2"/>
          </p:nvPr>
        </p:nvSpPr>
        <p:spPr>
          <a:xfrm>
            <a:off x="4645152" y="3505199"/>
            <a:ext cx="3419856" cy="2743201"/>
          </a:xfrm>
          <a:prstGeom prst="rect">
            <a:avLst/>
          </a:prstGeom>
          <a:solidFill>
            <a:schemeClr val="accent1">
              <a:lumMod val="20000"/>
              <a:lumOff val="80000"/>
            </a:schemeClr>
          </a:solidFill>
        </p:spPr>
        <p:txBody>
          <a:bodyPr/>
          <a:lstStyle/>
          <a:p>
            <a:pPr marL="68580" indent="0">
              <a:buNone/>
            </a:pPr>
            <a:r>
              <a:rPr lang="en-US" b="1" dirty="0" smtClean="0">
                <a:solidFill>
                  <a:schemeClr val="tx1"/>
                </a:solidFill>
                <a:latin typeface="Times New Roman" pitchFamily="18" charset="0"/>
                <a:cs typeface="Times New Roman" pitchFamily="18" charset="0"/>
              </a:rPr>
              <a:t>PRESENTER</a:t>
            </a:r>
          </a:p>
          <a:p>
            <a:pPr marL="68580" indent="0">
              <a:buNone/>
            </a:pPr>
            <a:r>
              <a:rPr lang="en-US" sz="2400" dirty="0" err="1" smtClean="0">
                <a:solidFill>
                  <a:schemeClr val="tx1"/>
                </a:solidFill>
                <a:latin typeface="Times New Roman" pitchFamily="18" charset="0"/>
                <a:cs typeface="Times New Roman" pitchFamily="18" charset="0"/>
              </a:rPr>
              <a:t>Lovepreet</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Kaur</a:t>
            </a:r>
            <a:endParaRPr lang="en-US" sz="2400" dirty="0" smtClean="0">
              <a:solidFill>
                <a:schemeClr val="tx1"/>
              </a:solidFill>
              <a:latin typeface="Times New Roman" pitchFamily="18" charset="0"/>
              <a:cs typeface="Times New Roman" pitchFamily="18" charset="0"/>
            </a:endParaRPr>
          </a:p>
          <a:p>
            <a:pPr marL="68580" indent="0">
              <a:buNone/>
            </a:pPr>
            <a:r>
              <a:rPr lang="en-US" sz="2400" dirty="0" smtClean="0">
                <a:solidFill>
                  <a:schemeClr val="tx1"/>
                </a:solidFill>
                <a:latin typeface="Times New Roman" pitchFamily="18" charset="0"/>
                <a:cs typeface="Times New Roman" pitchFamily="18" charset="0"/>
              </a:rPr>
              <a:t>MSc(N) </a:t>
            </a:r>
            <a:r>
              <a:rPr lang="en-US" sz="2400" dirty="0" smtClean="0">
                <a:latin typeface="Times New Roman" pitchFamily="18" charset="0"/>
                <a:cs typeface="Times New Roman" pitchFamily="18" charset="0"/>
              </a:rPr>
              <a:t>2nd</a:t>
            </a:r>
            <a:r>
              <a:rPr lang="en-US" sz="2400" dirty="0" smtClean="0">
                <a:solidFill>
                  <a:schemeClr val="tx1"/>
                </a:solidFill>
                <a:latin typeface="Times New Roman" pitchFamily="18" charset="0"/>
                <a:cs typeface="Times New Roman" pitchFamily="18" charset="0"/>
              </a:rPr>
              <a:t> year</a:t>
            </a:r>
          </a:p>
          <a:p>
            <a:pPr marL="68580" indent="0">
              <a:buNone/>
            </a:pPr>
            <a:r>
              <a:rPr lang="en-US" sz="2400" dirty="0" smtClean="0">
                <a:solidFill>
                  <a:schemeClr val="tx1"/>
                </a:solidFill>
                <a:latin typeface="Times New Roman" pitchFamily="18" charset="0"/>
                <a:cs typeface="Times New Roman" pitchFamily="18" charset="0"/>
              </a:rPr>
              <a:t>BSMHNS007</a:t>
            </a:r>
          </a:p>
          <a:p>
            <a:pPr marL="68580" indent="0">
              <a:buNone/>
            </a:pPr>
            <a:r>
              <a:rPr lang="en-US" sz="2400" dirty="0" smtClean="0">
                <a:solidFill>
                  <a:schemeClr val="tx1"/>
                </a:solidFill>
                <a:latin typeface="Times New Roman" pitchFamily="18" charset="0"/>
                <a:cs typeface="Times New Roman" pitchFamily="18" charset="0"/>
              </a:rPr>
              <a:t>Medical Surgical Nursing </a:t>
            </a:r>
          </a:p>
          <a:p>
            <a:pPr marL="68580" indent="0">
              <a:buNone/>
            </a:pPr>
            <a:endParaRPr lang="en-US" dirty="0">
              <a:solidFill>
                <a:schemeClr val="tx1"/>
              </a:solidFill>
            </a:endParaRPr>
          </a:p>
        </p:txBody>
      </p:sp>
    </p:spTree>
    <p:extLst>
      <p:ext uri="{BB962C8B-B14F-4D97-AF65-F5344CB8AC3E}">
        <p14:creationId xmlns:p14="http://schemas.microsoft.com/office/powerpoint/2010/main" xmlns="" val="4285863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endParaRPr lang="en-US"/>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10</a:t>
            </a:fld>
            <a:endParaRPr lang="en-US"/>
          </a:p>
        </p:txBody>
      </p:sp>
      <p:sp>
        <p:nvSpPr>
          <p:cNvPr id="5" name="Content Placeholder 4"/>
          <p:cNvSpPr>
            <a:spLocks noGrp="1"/>
          </p:cNvSpPr>
          <p:nvPr>
            <p:ph sz="quarter" idx="1"/>
          </p:nvPr>
        </p:nvSpPr>
        <p:spPr/>
        <p:txBody>
          <a:bodyPr/>
          <a:lstStyle/>
          <a:p>
            <a:pPr>
              <a:buNone/>
            </a:pPr>
            <a:r>
              <a:rPr lang="en-US" b="1" dirty="0" smtClean="0">
                <a:latin typeface="Times New Roman" pitchFamily="18" charset="0"/>
                <a:cs typeface="Times New Roman" pitchFamily="18" charset="0"/>
              </a:rPr>
              <a:t>Exclusion criteria </a:t>
            </a:r>
          </a:p>
          <a:p>
            <a:pPr>
              <a:buNone/>
            </a:pP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The adult hospitalized patients of age group&lt;18yrs on mechanical ventilator </a:t>
            </a:r>
          </a:p>
          <a:p>
            <a:pPr>
              <a:buNone/>
            </a:pPr>
            <a:r>
              <a:rPr lang="en-US" dirty="0" smtClean="0">
                <a:latin typeface="Times New Roman" pitchFamily="18" charset="0"/>
                <a:cs typeface="Times New Roman" pitchFamily="18" charset="0"/>
              </a:rPr>
              <a:t> The patient who are not willing to participate in the study </a:t>
            </a:r>
          </a:p>
          <a:p>
            <a:pPr>
              <a:buNone/>
            </a:pPr>
            <a:r>
              <a:rPr lang="en-US" dirty="0" smtClean="0">
                <a:latin typeface="Times New Roman" pitchFamily="18" charset="0"/>
                <a:cs typeface="Times New Roman" pitchFamily="18" charset="0"/>
              </a:rPr>
              <a:t> The patient who doesn’t  speak Oriya, Hindi and English </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rmAutofit fontScale="90000"/>
          </a:bodyPr>
          <a:lstStyle/>
          <a:p>
            <a:r>
              <a:rPr lang="en-US" b="1" dirty="0" smtClean="0">
                <a:solidFill>
                  <a:schemeClr val="tx1"/>
                </a:solidFill>
                <a:latin typeface="Times New Roman" pitchFamily="18" charset="0"/>
                <a:cs typeface="Times New Roman" pitchFamily="18" charset="0"/>
              </a:rPr>
              <a:t>Description of data collection instruments </a:t>
            </a:r>
            <a:endParaRPr lang="en-US" b="1" dirty="0">
              <a:solidFill>
                <a:schemeClr val="tx1"/>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11</a:t>
            </a:fld>
            <a:endParaRPr lang="en-US"/>
          </a:p>
        </p:txBody>
      </p:sp>
      <p:sp>
        <p:nvSpPr>
          <p:cNvPr id="5" name="Content Placeholder 4"/>
          <p:cNvSpPr>
            <a:spLocks noGrp="1"/>
          </p:cNvSpPr>
          <p:nvPr>
            <p:ph sz="quarter" idx="1"/>
          </p:nvPr>
        </p:nvSpPr>
        <p:spPr/>
        <p:txBody>
          <a:bodyPr>
            <a:normAutofit fontScale="92500" lnSpcReduction="20000"/>
          </a:bodyPr>
          <a:lstStyle/>
          <a:p>
            <a:r>
              <a:rPr lang="en-US" b="1" dirty="0" smtClean="0">
                <a:latin typeface="Times New Roman" pitchFamily="18" charset="0"/>
                <a:cs typeface="Times New Roman" pitchFamily="18" charset="0"/>
              </a:rPr>
              <a:t>SECTION-A</a:t>
            </a:r>
            <a:r>
              <a:rPr lang="en-US" dirty="0" smtClean="0">
                <a:latin typeface="Times New Roman" pitchFamily="18" charset="0"/>
                <a:cs typeface="Times New Roman" pitchFamily="18" charset="0"/>
              </a:rPr>
              <a:t> (Socio-Demographic data) </a:t>
            </a:r>
          </a:p>
          <a:p>
            <a:pPr algn="just">
              <a:buNone/>
            </a:pPr>
            <a:r>
              <a:rPr lang="en-US" dirty="0" smtClean="0">
                <a:latin typeface="Times New Roman" pitchFamily="18" charset="0"/>
                <a:cs typeface="Times New Roman" pitchFamily="18" charset="0"/>
              </a:rPr>
              <a:t>   This section compromises of 9 items on socio-demographic profile that includes: age, sex, marital status, type of family, educational status, occupation, monthly income, area of resident, and duration of ventilatory support. </a:t>
            </a:r>
          </a:p>
          <a:p>
            <a:pPr>
              <a:buNone/>
            </a:pP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SECTION-B </a:t>
            </a:r>
            <a:r>
              <a:rPr lang="en-US" dirty="0" smtClean="0">
                <a:latin typeface="Times New Roman" pitchFamily="18" charset="0"/>
                <a:cs typeface="Times New Roman" pitchFamily="18" charset="0"/>
              </a:rPr>
              <a:t>(Self-Structured rating scale to assess communication pattern) </a:t>
            </a:r>
          </a:p>
          <a:p>
            <a:pPr algn="just">
              <a:buFont typeface="Wingdings" pitchFamily="2" charset="2"/>
              <a:buChar char="q"/>
            </a:pPr>
            <a:r>
              <a:rPr lang="en-US" dirty="0" smtClean="0">
                <a:latin typeface="Times New Roman" pitchFamily="18" charset="0"/>
                <a:cs typeface="Times New Roman" pitchFamily="18" charset="0"/>
              </a:rPr>
              <a:t> Deals with self structured questionnaire to assess the communication pattern of patients on ventilator that contains rating scale, each having 3 options.  </a:t>
            </a:r>
          </a:p>
          <a:p>
            <a:pPr algn="just">
              <a:buFont typeface="Wingdings" pitchFamily="2" charset="2"/>
              <a:buChar char="q"/>
            </a:pPr>
            <a:r>
              <a:rPr lang="en-US" dirty="0" smtClean="0">
                <a:latin typeface="Times New Roman" pitchFamily="18" charset="0"/>
                <a:cs typeface="Times New Roman" pitchFamily="18" charset="0"/>
              </a:rPr>
              <a:t>Responses which occurred always scored 3, responses which occurred sometime scored 2, and responses which occurred never scored 1. </a:t>
            </a:r>
          </a:p>
          <a:p>
            <a:pPr>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12</a:t>
            </a:fld>
            <a:endParaRPr lang="en-US"/>
          </a:p>
        </p:txBody>
      </p:sp>
      <p:sp>
        <p:nvSpPr>
          <p:cNvPr id="5" name="Content Placeholder 4"/>
          <p:cNvSpPr>
            <a:spLocks noGrp="1"/>
          </p:cNvSpPr>
          <p:nvPr>
            <p:ph sz="quarter" idx="1"/>
          </p:nvPr>
        </p:nvSpPr>
        <p:spPr/>
        <p:txBody>
          <a:bodyPr/>
          <a:lstStyle/>
          <a:p>
            <a:pPr algn="just"/>
            <a:r>
              <a:rPr lang="en-US" b="1" dirty="0" smtClean="0">
                <a:latin typeface="Times New Roman" pitchFamily="18" charset="0"/>
                <a:cs typeface="Times New Roman" pitchFamily="18" charset="0"/>
              </a:rPr>
              <a:t>SECTION-C</a:t>
            </a:r>
            <a:r>
              <a:rPr lang="en-US" dirty="0" smtClean="0">
                <a:latin typeface="Times New Roman" pitchFamily="18" charset="0"/>
                <a:cs typeface="Times New Roman" pitchFamily="18" charset="0"/>
              </a:rPr>
              <a:t> (Self-Structured rating scale to assess level of satisfaction) Deals with self structured questionnaire to assess the level of satisfaction of patients on ventilator that contains rating scale, each having 3 options.  Responses which occurred never scored 3, responses which occurred sometime scored 2, and responses which occurred often scored 1.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Times New Roman" pitchFamily="18" charset="0"/>
                <a:cs typeface="Times New Roman" pitchFamily="18" charset="0"/>
              </a:rPr>
              <a:t>Ethical considerations</a:t>
            </a:r>
            <a:endParaRPr lang="en-US" b="1" dirty="0">
              <a:solidFill>
                <a:schemeClr val="tx1"/>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13</a:t>
            </a:fld>
            <a:endParaRPr lang="en-US"/>
          </a:p>
        </p:txBody>
      </p:sp>
      <p:sp>
        <p:nvSpPr>
          <p:cNvPr id="5" name="Content Placeholder 4"/>
          <p:cNvSpPr>
            <a:spLocks noGrp="1"/>
          </p:cNvSpPr>
          <p:nvPr>
            <p:ph sz="quarter" idx="1"/>
          </p:nvPr>
        </p:nvSpPr>
        <p:spPr/>
        <p:txBody>
          <a:bodyPr/>
          <a:lstStyle/>
          <a:p>
            <a:pPr algn="just">
              <a:buNone/>
            </a:pPr>
            <a:r>
              <a:rPr lang="en-US" dirty="0" smtClean="0">
                <a:latin typeface="Times New Roman" pitchFamily="18" charset="0"/>
                <a:cs typeface="Times New Roman" pitchFamily="18" charset="0"/>
              </a:rPr>
              <a:t>   The research problem and objectives where approved by the research committee. Due permission from the authorities has been soughed and obtained. Informed written consent was obtained from all the patients who were on invasive ventilator support in the ICU of IMS and SUM Hospital, Bhubaneswar. Explanation was given regarding the purpose of the study and confidentiality and anonymity was ensured</a:t>
            </a:r>
          </a:p>
          <a:p>
            <a:pPr algn="just">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chemeClr val="tx1"/>
                </a:solidFill>
                <a:latin typeface="Times New Roman" pitchFamily="18" charset="0"/>
                <a:cs typeface="Times New Roman" pitchFamily="18" charset="0"/>
              </a:rPr>
              <a:t>TABLE-1: Description of patients on mechanical ventilator according to socio demographic variables</a:t>
            </a:r>
            <a:endParaRPr lang="en-US" sz="2800" b="1" dirty="0">
              <a:solidFill>
                <a:schemeClr val="tx1"/>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14</a:t>
            </a:fld>
            <a:endParaRPr lang="en-US"/>
          </a:p>
        </p:txBody>
      </p:sp>
      <p:graphicFrame>
        <p:nvGraphicFramePr>
          <p:cNvPr id="6" name="Content Placeholder 5"/>
          <p:cNvGraphicFramePr>
            <a:graphicFrameLocks noGrp="1"/>
          </p:cNvGraphicFramePr>
          <p:nvPr>
            <p:ph sz="quarter" idx="1"/>
          </p:nvPr>
        </p:nvGraphicFramePr>
        <p:xfrm>
          <a:off x="228600" y="1447800"/>
          <a:ext cx="8458200" cy="4577080"/>
        </p:xfrm>
        <a:graphic>
          <a:graphicData uri="http://schemas.openxmlformats.org/drawingml/2006/table">
            <a:tbl>
              <a:tblPr firstRow="1" bandRow="1">
                <a:tableStyleId>{5C22544A-7EE6-4342-B048-85BDC9FD1C3A}</a:tableStyleId>
              </a:tblPr>
              <a:tblGrid>
                <a:gridCol w="990600"/>
                <a:gridCol w="1981200"/>
                <a:gridCol w="2103120"/>
                <a:gridCol w="1691640"/>
                <a:gridCol w="1691640"/>
              </a:tblGrid>
              <a:tr h="370840">
                <a:tc>
                  <a:txBody>
                    <a:bodyPr/>
                    <a:lstStyle/>
                    <a:p>
                      <a:r>
                        <a:rPr lang="en-US" dirty="0" smtClean="0"/>
                        <a:t>Sl. No. </a:t>
                      </a:r>
                      <a:endParaRPr lang="en-US" dirty="0"/>
                    </a:p>
                  </a:txBody>
                  <a:tcPr/>
                </a:tc>
                <a:tc>
                  <a:txBody>
                    <a:bodyPr/>
                    <a:lstStyle/>
                    <a:p>
                      <a:r>
                        <a:rPr lang="en-US" dirty="0" smtClean="0"/>
                        <a:t>Sample</a:t>
                      </a:r>
                      <a:endParaRPr lang="en-US" dirty="0"/>
                    </a:p>
                  </a:txBody>
                  <a:tcPr/>
                </a:tc>
                <a:tc>
                  <a:txBody>
                    <a:bodyPr/>
                    <a:lstStyle/>
                    <a:p>
                      <a:r>
                        <a:rPr lang="en-US" dirty="0" smtClean="0"/>
                        <a:t>Characteristics</a:t>
                      </a:r>
                      <a:endParaRPr lang="en-US" dirty="0"/>
                    </a:p>
                  </a:txBody>
                  <a:tcPr/>
                </a:tc>
                <a:tc>
                  <a:txBody>
                    <a:bodyPr/>
                    <a:lstStyle/>
                    <a:p>
                      <a:r>
                        <a:rPr lang="en-US" dirty="0" smtClean="0"/>
                        <a:t>Frequency (f)</a:t>
                      </a:r>
                      <a:endParaRPr lang="en-US" dirty="0"/>
                    </a:p>
                  </a:txBody>
                  <a:tcPr/>
                </a:tc>
                <a:tc>
                  <a:txBody>
                    <a:bodyPr/>
                    <a:lstStyle/>
                    <a:p>
                      <a:r>
                        <a:rPr lang="en-US" dirty="0" smtClean="0"/>
                        <a:t>Percentage (%) </a:t>
                      </a:r>
                      <a:endParaRPr lang="en-US" dirty="0"/>
                    </a:p>
                  </a:txBody>
                  <a:tcPr/>
                </a:tc>
              </a:tr>
              <a:tr h="370840">
                <a:tc>
                  <a:txBody>
                    <a:bodyPr/>
                    <a:lstStyle/>
                    <a:p>
                      <a:r>
                        <a:rPr lang="en-US" dirty="0" smtClean="0"/>
                        <a:t>1.</a:t>
                      </a:r>
                      <a:endParaRPr lang="en-US" dirty="0"/>
                    </a:p>
                  </a:txBody>
                  <a:tcPr/>
                </a:tc>
                <a:tc>
                  <a:txBody>
                    <a:bodyPr/>
                    <a:lstStyle/>
                    <a:p>
                      <a:r>
                        <a:rPr lang="en-US" dirty="0" smtClean="0"/>
                        <a:t>Age</a:t>
                      </a:r>
                      <a:endParaRPr lang="en-US" dirty="0"/>
                    </a:p>
                  </a:txBody>
                  <a:tcPr/>
                </a:tc>
                <a:tc>
                  <a:txBody>
                    <a:bodyPr/>
                    <a:lstStyle/>
                    <a:p>
                      <a:r>
                        <a:rPr lang="en-US" dirty="0" smtClean="0"/>
                        <a:t>21-30</a:t>
                      </a:r>
                    </a:p>
                    <a:p>
                      <a:r>
                        <a:rPr lang="en-US" dirty="0" smtClean="0"/>
                        <a:t>31-40</a:t>
                      </a:r>
                    </a:p>
                    <a:p>
                      <a:r>
                        <a:rPr lang="en-US" dirty="0" smtClean="0"/>
                        <a:t>41-50</a:t>
                      </a:r>
                    </a:p>
                    <a:p>
                      <a:r>
                        <a:rPr lang="en-US" dirty="0" smtClean="0"/>
                        <a:t>&gt;50</a:t>
                      </a:r>
                      <a:endParaRPr lang="en-US" dirty="0"/>
                    </a:p>
                  </a:txBody>
                  <a:tcPr/>
                </a:tc>
                <a:tc>
                  <a:txBody>
                    <a:bodyPr/>
                    <a:lstStyle/>
                    <a:p>
                      <a:r>
                        <a:rPr lang="en-US" dirty="0" smtClean="0"/>
                        <a:t>18</a:t>
                      </a:r>
                    </a:p>
                    <a:p>
                      <a:r>
                        <a:rPr lang="en-US" dirty="0" smtClean="0"/>
                        <a:t>18</a:t>
                      </a:r>
                    </a:p>
                    <a:p>
                      <a:r>
                        <a:rPr lang="en-US" dirty="0" smtClean="0"/>
                        <a:t>15</a:t>
                      </a:r>
                    </a:p>
                    <a:p>
                      <a:r>
                        <a:rPr lang="en-US" dirty="0" smtClean="0"/>
                        <a:t>09</a:t>
                      </a:r>
                      <a:endParaRPr lang="en-US" dirty="0"/>
                    </a:p>
                  </a:txBody>
                  <a:tcPr/>
                </a:tc>
                <a:tc>
                  <a:txBody>
                    <a:bodyPr/>
                    <a:lstStyle/>
                    <a:p>
                      <a:r>
                        <a:rPr lang="en-US" dirty="0" smtClean="0"/>
                        <a:t>30</a:t>
                      </a:r>
                    </a:p>
                    <a:p>
                      <a:r>
                        <a:rPr lang="en-US" dirty="0" smtClean="0"/>
                        <a:t>30</a:t>
                      </a:r>
                    </a:p>
                    <a:p>
                      <a:r>
                        <a:rPr lang="en-US" dirty="0" smtClean="0"/>
                        <a:t>25</a:t>
                      </a:r>
                    </a:p>
                    <a:p>
                      <a:r>
                        <a:rPr lang="en-US" dirty="0" smtClean="0"/>
                        <a:t>15</a:t>
                      </a:r>
                      <a:endParaRPr lang="en-US" dirty="0"/>
                    </a:p>
                  </a:txBody>
                  <a:tcPr/>
                </a:tc>
              </a:tr>
              <a:tr h="370840">
                <a:tc>
                  <a:txBody>
                    <a:bodyPr/>
                    <a:lstStyle/>
                    <a:p>
                      <a:r>
                        <a:rPr lang="en-US" dirty="0" smtClean="0"/>
                        <a:t>2.</a:t>
                      </a:r>
                      <a:endParaRPr lang="en-US" dirty="0"/>
                    </a:p>
                  </a:txBody>
                  <a:tcPr/>
                </a:tc>
                <a:tc>
                  <a:txBody>
                    <a:bodyPr/>
                    <a:lstStyle/>
                    <a:p>
                      <a:r>
                        <a:rPr lang="en-US" dirty="0" smtClean="0"/>
                        <a:t>Gender </a:t>
                      </a:r>
                      <a:endParaRPr lang="en-US" dirty="0"/>
                    </a:p>
                  </a:txBody>
                  <a:tcPr/>
                </a:tc>
                <a:tc>
                  <a:txBody>
                    <a:bodyPr/>
                    <a:lstStyle/>
                    <a:p>
                      <a:r>
                        <a:rPr lang="en-US" dirty="0" smtClean="0"/>
                        <a:t>Male </a:t>
                      </a:r>
                    </a:p>
                    <a:p>
                      <a:r>
                        <a:rPr lang="en-US" dirty="0" smtClean="0"/>
                        <a:t>Female </a:t>
                      </a:r>
                      <a:endParaRPr lang="en-US" dirty="0"/>
                    </a:p>
                  </a:txBody>
                  <a:tcPr/>
                </a:tc>
                <a:tc>
                  <a:txBody>
                    <a:bodyPr/>
                    <a:lstStyle/>
                    <a:p>
                      <a:r>
                        <a:rPr lang="en-US" dirty="0" smtClean="0"/>
                        <a:t>37</a:t>
                      </a:r>
                    </a:p>
                    <a:p>
                      <a:r>
                        <a:rPr lang="en-US" dirty="0" smtClean="0"/>
                        <a:t>23</a:t>
                      </a:r>
                      <a:endParaRPr lang="en-US" dirty="0"/>
                    </a:p>
                  </a:txBody>
                  <a:tcPr/>
                </a:tc>
                <a:tc>
                  <a:txBody>
                    <a:bodyPr/>
                    <a:lstStyle/>
                    <a:p>
                      <a:r>
                        <a:rPr lang="en-US" dirty="0" smtClean="0"/>
                        <a:t>62</a:t>
                      </a:r>
                    </a:p>
                    <a:p>
                      <a:r>
                        <a:rPr lang="en-US" dirty="0" smtClean="0"/>
                        <a:t>38</a:t>
                      </a:r>
                      <a:endParaRPr lang="en-US" dirty="0"/>
                    </a:p>
                  </a:txBody>
                  <a:tcPr/>
                </a:tc>
              </a:tr>
              <a:tr h="370840">
                <a:tc>
                  <a:txBody>
                    <a:bodyPr/>
                    <a:lstStyle/>
                    <a:p>
                      <a:r>
                        <a:rPr lang="en-US" dirty="0" smtClean="0"/>
                        <a:t>3.</a:t>
                      </a:r>
                      <a:endParaRPr lang="en-US" dirty="0"/>
                    </a:p>
                  </a:txBody>
                  <a:tcPr/>
                </a:tc>
                <a:tc>
                  <a:txBody>
                    <a:bodyPr/>
                    <a:lstStyle/>
                    <a:p>
                      <a:r>
                        <a:rPr lang="en-US" dirty="0" smtClean="0"/>
                        <a:t>Marital status </a:t>
                      </a:r>
                      <a:endParaRPr lang="en-US" dirty="0"/>
                    </a:p>
                  </a:txBody>
                  <a:tcPr/>
                </a:tc>
                <a:tc>
                  <a:txBody>
                    <a:bodyPr/>
                    <a:lstStyle/>
                    <a:p>
                      <a:r>
                        <a:rPr lang="en-US" dirty="0" smtClean="0"/>
                        <a:t>Married </a:t>
                      </a:r>
                    </a:p>
                    <a:p>
                      <a:r>
                        <a:rPr lang="en-US" dirty="0" smtClean="0"/>
                        <a:t>Unmarried </a:t>
                      </a:r>
                    </a:p>
                    <a:p>
                      <a:r>
                        <a:rPr lang="en-US" dirty="0" smtClean="0"/>
                        <a:t>Divorce </a:t>
                      </a:r>
                    </a:p>
                    <a:p>
                      <a:r>
                        <a:rPr lang="en-US" dirty="0" smtClean="0"/>
                        <a:t>Widow </a:t>
                      </a:r>
                      <a:endParaRPr lang="en-US" dirty="0"/>
                    </a:p>
                  </a:txBody>
                  <a:tcPr/>
                </a:tc>
                <a:tc>
                  <a:txBody>
                    <a:bodyPr/>
                    <a:lstStyle/>
                    <a:p>
                      <a:r>
                        <a:rPr lang="en-US" dirty="0" smtClean="0"/>
                        <a:t>51</a:t>
                      </a:r>
                    </a:p>
                    <a:p>
                      <a:r>
                        <a:rPr lang="en-US" dirty="0" smtClean="0"/>
                        <a:t>09</a:t>
                      </a:r>
                    </a:p>
                    <a:p>
                      <a:r>
                        <a:rPr lang="en-US" dirty="0" smtClean="0"/>
                        <a:t>00</a:t>
                      </a:r>
                    </a:p>
                    <a:p>
                      <a:r>
                        <a:rPr lang="en-US" dirty="0" smtClean="0"/>
                        <a:t>00</a:t>
                      </a:r>
                      <a:endParaRPr lang="en-US" dirty="0"/>
                    </a:p>
                  </a:txBody>
                  <a:tcPr/>
                </a:tc>
                <a:tc>
                  <a:txBody>
                    <a:bodyPr/>
                    <a:lstStyle/>
                    <a:p>
                      <a:r>
                        <a:rPr lang="en-US" dirty="0" smtClean="0"/>
                        <a:t>85</a:t>
                      </a:r>
                    </a:p>
                    <a:p>
                      <a:r>
                        <a:rPr lang="en-US" dirty="0" smtClean="0"/>
                        <a:t>15</a:t>
                      </a:r>
                    </a:p>
                    <a:p>
                      <a:r>
                        <a:rPr lang="en-US" dirty="0" smtClean="0"/>
                        <a:t>00</a:t>
                      </a:r>
                    </a:p>
                    <a:p>
                      <a:r>
                        <a:rPr lang="en-US" dirty="0" smtClean="0"/>
                        <a:t>00</a:t>
                      </a:r>
                      <a:endParaRPr lang="en-US" dirty="0"/>
                    </a:p>
                  </a:txBody>
                  <a:tcPr/>
                </a:tc>
              </a:tr>
              <a:tr h="370840">
                <a:tc>
                  <a:txBody>
                    <a:bodyPr/>
                    <a:lstStyle/>
                    <a:p>
                      <a:r>
                        <a:rPr lang="en-US" dirty="0" smtClean="0"/>
                        <a:t>4.</a:t>
                      </a:r>
                      <a:endParaRPr lang="en-US" dirty="0"/>
                    </a:p>
                  </a:txBody>
                  <a:tcPr/>
                </a:tc>
                <a:tc>
                  <a:txBody>
                    <a:bodyPr/>
                    <a:lstStyle/>
                    <a:p>
                      <a:r>
                        <a:rPr lang="en-US" dirty="0" smtClean="0"/>
                        <a:t>Educational status </a:t>
                      </a:r>
                      <a:endParaRPr lang="en-US" dirty="0"/>
                    </a:p>
                  </a:txBody>
                  <a:tcPr/>
                </a:tc>
                <a:tc>
                  <a:txBody>
                    <a:bodyPr/>
                    <a:lstStyle/>
                    <a:p>
                      <a:r>
                        <a:rPr lang="en-US" dirty="0" smtClean="0"/>
                        <a:t>Illiterate</a:t>
                      </a:r>
                    </a:p>
                    <a:p>
                      <a:r>
                        <a:rPr lang="en-US" dirty="0" smtClean="0"/>
                        <a:t>Primary/high school</a:t>
                      </a:r>
                    </a:p>
                    <a:p>
                      <a:r>
                        <a:rPr lang="en-US" dirty="0" smtClean="0"/>
                        <a:t>Under graduate </a:t>
                      </a:r>
                    </a:p>
                    <a:p>
                      <a:r>
                        <a:rPr lang="en-US" dirty="0" smtClean="0"/>
                        <a:t>Graduate and above </a:t>
                      </a:r>
                      <a:endParaRPr lang="en-US" dirty="0"/>
                    </a:p>
                  </a:txBody>
                  <a:tcPr/>
                </a:tc>
                <a:tc>
                  <a:txBody>
                    <a:bodyPr/>
                    <a:lstStyle/>
                    <a:p>
                      <a:r>
                        <a:rPr lang="en-US" dirty="0" smtClean="0"/>
                        <a:t>00</a:t>
                      </a:r>
                    </a:p>
                    <a:p>
                      <a:r>
                        <a:rPr lang="en-US" dirty="0" smtClean="0"/>
                        <a:t>19</a:t>
                      </a:r>
                    </a:p>
                    <a:p>
                      <a:r>
                        <a:rPr lang="en-US" dirty="0" smtClean="0"/>
                        <a:t>26</a:t>
                      </a:r>
                    </a:p>
                    <a:p>
                      <a:r>
                        <a:rPr lang="en-US" dirty="0" smtClean="0"/>
                        <a:t>15</a:t>
                      </a:r>
                      <a:endParaRPr lang="en-US" dirty="0"/>
                    </a:p>
                  </a:txBody>
                  <a:tcPr/>
                </a:tc>
                <a:tc>
                  <a:txBody>
                    <a:bodyPr/>
                    <a:lstStyle/>
                    <a:p>
                      <a:r>
                        <a:rPr lang="en-US" dirty="0" smtClean="0"/>
                        <a:t>00</a:t>
                      </a:r>
                    </a:p>
                    <a:p>
                      <a:r>
                        <a:rPr lang="en-US" dirty="0" smtClean="0"/>
                        <a:t>32</a:t>
                      </a:r>
                    </a:p>
                    <a:p>
                      <a:r>
                        <a:rPr lang="en-US" dirty="0" smtClean="0"/>
                        <a:t>43</a:t>
                      </a:r>
                    </a:p>
                    <a:p>
                      <a:r>
                        <a:rPr lang="en-US" dirty="0" smtClean="0"/>
                        <a:t>25</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15</a:t>
            </a:fld>
            <a:endParaRPr lang="en-US"/>
          </a:p>
        </p:txBody>
      </p:sp>
      <p:graphicFrame>
        <p:nvGraphicFramePr>
          <p:cNvPr id="6" name="Content Placeholder 5"/>
          <p:cNvGraphicFramePr>
            <a:graphicFrameLocks noGrp="1"/>
          </p:cNvGraphicFramePr>
          <p:nvPr>
            <p:ph sz="quarter" idx="1"/>
          </p:nvPr>
        </p:nvGraphicFramePr>
        <p:xfrm>
          <a:off x="838200" y="152401"/>
          <a:ext cx="7772400" cy="6476998"/>
        </p:xfrm>
        <a:graphic>
          <a:graphicData uri="http://schemas.openxmlformats.org/drawingml/2006/table">
            <a:tbl>
              <a:tblPr firstRow="1" bandRow="1">
                <a:tableStyleId>{5C22544A-7EE6-4342-B048-85BDC9FD1C3A}</a:tableStyleId>
              </a:tblPr>
              <a:tblGrid>
                <a:gridCol w="685800"/>
                <a:gridCol w="2133600"/>
                <a:gridCol w="1844040"/>
                <a:gridCol w="1554480"/>
                <a:gridCol w="1554480"/>
              </a:tblGrid>
              <a:tr h="657087">
                <a:tc>
                  <a:txBody>
                    <a:bodyPr/>
                    <a:lstStyle/>
                    <a:p>
                      <a:r>
                        <a:rPr lang="en-US" dirty="0" err="1" smtClean="0"/>
                        <a:t>S.no</a:t>
                      </a:r>
                      <a:endParaRPr lang="en-US" dirty="0"/>
                    </a:p>
                  </a:txBody>
                  <a:tcPr/>
                </a:tc>
                <a:tc>
                  <a:txBody>
                    <a:bodyPr/>
                    <a:lstStyle/>
                    <a:p>
                      <a:r>
                        <a:rPr lang="en-US" dirty="0" smtClean="0"/>
                        <a:t>Sample </a:t>
                      </a:r>
                      <a:endParaRPr lang="en-US" dirty="0"/>
                    </a:p>
                  </a:txBody>
                  <a:tcPr/>
                </a:tc>
                <a:tc>
                  <a:txBody>
                    <a:bodyPr/>
                    <a:lstStyle/>
                    <a:p>
                      <a:r>
                        <a:rPr lang="en-US" dirty="0" smtClean="0"/>
                        <a:t>Characteristics </a:t>
                      </a:r>
                      <a:endParaRPr lang="en-US" dirty="0"/>
                    </a:p>
                  </a:txBody>
                  <a:tcPr/>
                </a:tc>
                <a:tc>
                  <a:txBody>
                    <a:bodyPr/>
                    <a:lstStyle/>
                    <a:p>
                      <a:r>
                        <a:rPr lang="en-US" dirty="0" smtClean="0"/>
                        <a:t>Frequency</a:t>
                      </a:r>
                    </a:p>
                    <a:p>
                      <a:r>
                        <a:rPr lang="en-US" dirty="0" smtClean="0"/>
                        <a:t>(f)</a:t>
                      </a:r>
                      <a:endParaRPr lang="en-US" dirty="0"/>
                    </a:p>
                  </a:txBody>
                  <a:tcPr/>
                </a:tc>
                <a:tc>
                  <a:txBody>
                    <a:bodyPr/>
                    <a:lstStyle/>
                    <a:p>
                      <a:r>
                        <a:rPr lang="en-US" dirty="0" smtClean="0"/>
                        <a:t>Percentage (%)</a:t>
                      </a:r>
                      <a:endParaRPr lang="en-US" dirty="0"/>
                    </a:p>
                  </a:txBody>
                  <a:tcPr/>
                </a:tc>
              </a:tr>
              <a:tr h="938695">
                <a:tc>
                  <a:txBody>
                    <a:bodyPr/>
                    <a:lstStyle/>
                    <a:p>
                      <a:r>
                        <a:rPr lang="en-US" dirty="0" smtClean="0"/>
                        <a:t>5.</a:t>
                      </a:r>
                      <a:endParaRPr lang="en-US" dirty="0"/>
                    </a:p>
                  </a:txBody>
                  <a:tcPr/>
                </a:tc>
                <a:tc>
                  <a:txBody>
                    <a:bodyPr/>
                    <a:lstStyle/>
                    <a:p>
                      <a:r>
                        <a:rPr lang="en-US" dirty="0" smtClean="0"/>
                        <a:t>Family type </a:t>
                      </a:r>
                      <a:endParaRPr lang="en-US" dirty="0"/>
                    </a:p>
                  </a:txBody>
                  <a:tcPr/>
                </a:tc>
                <a:tc>
                  <a:txBody>
                    <a:bodyPr/>
                    <a:lstStyle/>
                    <a:p>
                      <a:r>
                        <a:rPr lang="en-US" dirty="0" smtClean="0"/>
                        <a:t>Nuclear</a:t>
                      </a:r>
                    </a:p>
                    <a:p>
                      <a:r>
                        <a:rPr lang="en-US" dirty="0" smtClean="0"/>
                        <a:t>Joint</a:t>
                      </a:r>
                      <a:r>
                        <a:rPr lang="en-US" baseline="0" dirty="0" smtClean="0"/>
                        <a:t> </a:t>
                      </a:r>
                    </a:p>
                    <a:p>
                      <a:r>
                        <a:rPr lang="en-US" baseline="0" dirty="0" smtClean="0"/>
                        <a:t>Extended </a:t>
                      </a:r>
                      <a:endParaRPr lang="en-US" dirty="0"/>
                    </a:p>
                  </a:txBody>
                  <a:tcPr/>
                </a:tc>
                <a:tc>
                  <a:txBody>
                    <a:bodyPr/>
                    <a:lstStyle/>
                    <a:p>
                      <a:r>
                        <a:rPr lang="en-US" dirty="0" smtClean="0"/>
                        <a:t>22</a:t>
                      </a:r>
                    </a:p>
                    <a:p>
                      <a:r>
                        <a:rPr lang="en-US" dirty="0" smtClean="0"/>
                        <a:t>31</a:t>
                      </a:r>
                    </a:p>
                    <a:p>
                      <a:r>
                        <a:rPr lang="en-US" dirty="0" smtClean="0"/>
                        <a:t>07</a:t>
                      </a:r>
                      <a:endParaRPr lang="en-US" dirty="0"/>
                    </a:p>
                  </a:txBody>
                  <a:tcPr/>
                </a:tc>
                <a:tc>
                  <a:txBody>
                    <a:bodyPr/>
                    <a:lstStyle/>
                    <a:p>
                      <a:r>
                        <a:rPr lang="en-US" dirty="0" smtClean="0"/>
                        <a:t>36</a:t>
                      </a:r>
                    </a:p>
                    <a:p>
                      <a:r>
                        <a:rPr lang="en-US" dirty="0" smtClean="0"/>
                        <a:t>52</a:t>
                      </a:r>
                    </a:p>
                    <a:p>
                      <a:r>
                        <a:rPr lang="en-US" dirty="0" smtClean="0"/>
                        <a:t>12</a:t>
                      </a:r>
                      <a:endParaRPr lang="en-US" dirty="0"/>
                    </a:p>
                  </a:txBody>
                  <a:tcPr/>
                </a:tc>
              </a:tr>
              <a:tr h="1501913">
                <a:tc>
                  <a:txBody>
                    <a:bodyPr/>
                    <a:lstStyle/>
                    <a:p>
                      <a:r>
                        <a:rPr lang="en-US" dirty="0" smtClean="0"/>
                        <a:t>6.</a:t>
                      </a:r>
                      <a:endParaRPr lang="en-US" dirty="0"/>
                    </a:p>
                  </a:txBody>
                  <a:tcPr/>
                </a:tc>
                <a:tc>
                  <a:txBody>
                    <a:bodyPr/>
                    <a:lstStyle/>
                    <a:p>
                      <a:r>
                        <a:rPr lang="en-US" dirty="0" smtClean="0"/>
                        <a:t>Occupation </a:t>
                      </a:r>
                      <a:endParaRPr lang="en-US" dirty="0"/>
                    </a:p>
                  </a:txBody>
                  <a:tcPr/>
                </a:tc>
                <a:tc>
                  <a:txBody>
                    <a:bodyPr/>
                    <a:lstStyle/>
                    <a:p>
                      <a:r>
                        <a:rPr lang="en-US" dirty="0" smtClean="0"/>
                        <a:t>Business </a:t>
                      </a:r>
                    </a:p>
                    <a:p>
                      <a:r>
                        <a:rPr lang="en-US" dirty="0" smtClean="0"/>
                        <a:t>Govt. sector</a:t>
                      </a:r>
                    </a:p>
                    <a:p>
                      <a:r>
                        <a:rPr lang="en-US" dirty="0" smtClean="0"/>
                        <a:t>Private</a:t>
                      </a:r>
                      <a:r>
                        <a:rPr lang="en-US" baseline="0" dirty="0" smtClean="0"/>
                        <a:t> sector </a:t>
                      </a:r>
                    </a:p>
                    <a:p>
                      <a:r>
                        <a:rPr lang="en-US" baseline="0" dirty="0" smtClean="0"/>
                        <a:t>Other </a:t>
                      </a:r>
                      <a:endParaRPr lang="en-US" dirty="0"/>
                    </a:p>
                  </a:txBody>
                  <a:tcPr/>
                </a:tc>
                <a:tc>
                  <a:txBody>
                    <a:bodyPr/>
                    <a:lstStyle/>
                    <a:p>
                      <a:r>
                        <a:rPr lang="en-US" dirty="0" smtClean="0"/>
                        <a:t>22</a:t>
                      </a:r>
                    </a:p>
                    <a:p>
                      <a:r>
                        <a:rPr lang="en-US" dirty="0" smtClean="0"/>
                        <a:t>10</a:t>
                      </a:r>
                    </a:p>
                    <a:p>
                      <a:r>
                        <a:rPr lang="en-US" dirty="0" smtClean="0"/>
                        <a:t>13</a:t>
                      </a:r>
                    </a:p>
                    <a:p>
                      <a:r>
                        <a:rPr lang="en-US" dirty="0" smtClean="0"/>
                        <a:t>15</a:t>
                      </a:r>
                      <a:endParaRPr lang="en-US" dirty="0"/>
                    </a:p>
                  </a:txBody>
                  <a:tcPr/>
                </a:tc>
                <a:tc>
                  <a:txBody>
                    <a:bodyPr/>
                    <a:lstStyle/>
                    <a:p>
                      <a:r>
                        <a:rPr lang="en-US" dirty="0" smtClean="0"/>
                        <a:t>36</a:t>
                      </a:r>
                    </a:p>
                    <a:p>
                      <a:r>
                        <a:rPr lang="en-US" dirty="0" smtClean="0"/>
                        <a:t>17</a:t>
                      </a:r>
                    </a:p>
                    <a:p>
                      <a:r>
                        <a:rPr lang="en-US" dirty="0" smtClean="0"/>
                        <a:t>22</a:t>
                      </a:r>
                    </a:p>
                    <a:p>
                      <a:r>
                        <a:rPr lang="en-US" dirty="0" smtClean="0"/>
                        <a:t>25</a:t>
                      </a:r>
                    </a:p>
                    <a:p>
                      <a:endParaRPr lang="en-US" dirty="0"/>
                    </a:p>
                  </a:txBody>
                  <a:tcPr/>
                </a:tc>
              </a:tr>
              <a:tr h="1501913">
                <a:tc>
                  <a:txBody>
                    <a:bodyPr/>
                    <a:lstStyle/>
                    <a:p>
                      <a:r>
                        <a:rPr lang="en-US" dirty="0" smtClean="0"/>
                        <a:t>7.</a:t>
                      </a:r>
                      <a:endParaRPr lang="en-US" dirty="0"/>
                    </a:p>
                  </a:txBody>
                  <a:tcPr/>
                </a:tc>
                <a:tc>
                  <a:txBody>
                    <a:bodyPr/>
                    <a:lstStyle/>
                    <a:p>
                      <a:r>
                        <a:rPr lang="en-US" dirty="0" smtClean="0"/>
                        <a:t>Monthly income </a:t>
                      </a:r>
                      <a:endParaRPr lang="en-US" dirty="0"/>
                    </a:p>
                  </a:txBody>
                  <a:tcPr/>
                </a:tc>
                <a:tc>
                  <a:txBody>
                    <a:bodyPr/>
                    <a:lstStyle/>
                    <a:p>
                      <a:r>
                        <a:rPr lang="en-US" dirty="0" smtClean="0"/>
                        <a:t>&lt;5000</a:t>
                      </a:r>
                    </a:p>
                    <a:p>
                      <a:r>
                        <a:rPr lang="en-US" dirty="0" smtClean="0"/>
                        <a:t>5,000-10,000</a:t>
                      </a:r>
                    </a:p>
                    <a:p>
                      <a:r>
                        <a:rPr lang="en-US" dirty="0" smtClean="0"/>
                        <a:t>10,000-15,000</a:t>
                      </a:r>
                    </a:p>
                    <a:p>
                      <a:r>
                        <a:rPr lang="en-US" dirty="0" smtClean="0"/>
                        <a:t>&gt;15,000</a:t>
                      </a:r>
                      <a:endParaRPr lang="en-US" dirty="0"/>
                    </a:p>
                  </a:txBody>
                  <a:tcPr/>
                </a:tc>
                <a:tc>
                  <a:txBody>
                    <a:bodyPr/>
                    <a:lstStyle/>
                    <a:p>
                      <a:r>
                        <a:rPr lang="en-US" dirty="0" smtClean="0"/>
                        <a:t>03</a:t>
                      </a:r>
                    </a:p>
                    <a:p>
                      <a:r>
                        <a:rPr lang="en-US" dirty="0" smtClean="0"/>
                        <a:t>21</a:t>
                      </a:r>
                    </a:p>
                    <a:p>
                      <a:r>
                        <a:rPr lang="en-US" dirty="0" smtClean="0"/>
                        <a:t>14</a:t>
                      </a:r>
                    </a:p>
                    <a:p>
                      <a:r>
                        <a:rPr lang="en-US" dirty="0" smtClean="0"/>
                        <a:t>22</a:t>
                      </a:r>
                      <a:endParaRPr lang="en-US" dirty="0"/>
                    </a:p>
                  </a:txBody>
                  <a:tcPr/>
                </a:tc>
                <a:tc>
                  <a:txBody>
                    <a:bodyPr/>
                    <a:lstStyle/>
                    <a:p>
                      <a:r>
                        <a:rPr lang="en-US" dirty="0" smtClean="0"/>
                        <a:t>05</a:t>
                      </a:r>
                    </a:p>
                    <a:p>
                      <a:r>
                        <a:rPr lang="en-US" dirty="0" smtClean="0"/>
                        <a:t>35</a:t>
                      </a:r>
                    </a:p>
                    <a:p>
                      <a:r>
                        <a:rPr lang="en-US" dirty="0" smtClean="0"/>
                        <a:t>23</a:t>
                      </a:r>
                    </a:p>
                    <a:p>
                      <a:r>
                        <a:rPr lang="en-US" dirty="0" smtClean="0"/>
                        <a:t>37</a:t>
                      </a:r>
                    </a:p>
                    <a:p>
                      <a:endParaRPr lang="en-US" dirty="0"/>
                    </a:p>
                  </a:txBody>
                  <a:tcPr/>
                </a:tc>
              </a:tr>
              <a:tr h="938695">
                <a:tc>
                  <a:txBody>
                    <a:bodyPr/>
                    <a:lstStyle/>
                    <a:p>
                      <a:r>
                        <a:rPr lang="en-US" dirty="0" smtClean="0"/>
                        <a:t>8.</a:t>
                      </a:r>
                      <a:endParaRPr lang="en-US" dirty="0"/>
                    </a:p>
                  </a:txBody>
                  <a:tcPr/>
                </a:tc>
                <a:tc>
                  <a:txBody>
                    <a:bodyPr/>
                    <a:lstStyle/>
                    <a:p>
                      <a:r>
                        <a:rPr lang="en-US" dirty="0" smtClean="0"/>
                        <a:t>Residential status </a:t>
                      </a:r>
                      <a:endParaRPr lang="en-US" dirty="0"/>
                    </a:p>
                  </a:txBody>
                  <a:tcPr/>
                </a:tc>
                <a:tc>
                  <a:txBody>
                    <a:bodyPr/>
                    <a:lstStyle/>
                    <a:p>
                      <a:r>
                        <a:rPr lang="en-US" dirty="0" smtClean="0"/>
                        <a:t>Rural</a:t>
                      </a:r>
                    </a:p>
                    <a:p>
                      <a:r>
                        <a:rPr lang="en-US" dirty="0" smtClean="0"/>
                        <a:t>Urban</a:t>
                      </a:r>
                    </a:p>
                    <a:p>
                      <a:r>
                        <a:rPr lang="en-US" dirty="0" smtClean="0"/>
                        <a:t>Slum </a:t>
                      </a:r>
                      <a:endParaRPr lang="en-US" dirty="0"/>
                    </a:p>
                  </a:txBody>
                  <a:tcPr/>
                </a:tc>
                <a:tc>
                  <a:txBody>
                    <a:bodyPr/>
                    <a:lstStyle/>
                    <a:p>
                      <a:r>
                        <a:rPr lang="en-US" dirty="0" smtClean="0"/>
                        <a:t>22</a:t>
                      </a:r>
                    </a:p>
                    <a:p>
                      <a:r>
                        <a:rPr lang="en-US" dirty="0" smtClean="0"/>
                        <a:t>38</a:t>
                      </a:r>
                    </a:p>
                    <a:p>
                      <a:r>
                        <a:rPr lang="en-US" dirty="0" smtClean="0"/>
                        <a:t>00</a:t>
                      </a:r>
                      <a:endParaRPr lang="en-US" dirty="0"/>
                    </a:p>
                  </a:txBody>
                  <a:tcPr/>
                </a:tc>
                <a:tc>
                  <a:txBody>
                    <a:bodyPr/>
                    <a:lstStyle/>
                    <a:p>
                      <a:r>
                        <a:rPr lang="en-US" dirty="0" smtClean="0"/>
                        <a:t>37</a:t>
                      </a:r>
                    </a:p>
                    <a:p>
                      <a:r>
                        <a:rPr lang="en-US" dirty="0" smtClean="0"/>
                        <a:t>63</a:t>
                      </a:r>
                    </a:p>
                    <a:p>
                      <a:r>
                        <a:rPr lang="en-US" dirty="0" smtClean="0"/>
                        <a:t>00</a:t>
                      </a:r>
                      <a:endParaRPr lang="en-US" dirty="0"/>
                    </a:p>
                  </a:txBody>
                  <a:tcPr/>
                </a:tc>
              </a:tr>
              <a:tr h="938695">
                <a:tc>
                  <a:txBody>
                    <a:bodyPr/>
                    <a:lstStyle/>
                    <a:p>
                      <a:r>
                        <a:rPr lang="en-US" dirty="0" smtClean="0"/>
                        <a:t>9.</a:t>
                      </a:r>
                      <a:endParaRPr lang="en-US" dirty="0"/>
                    </a:p>
                  </a:txBody>
                  <a:tcPr/>
                </a:tc>
                <a:tc>
                  <a:txBody>
                    <a:bodyPr/>
                    <a:lstStyle/>
                    <a:p>
                      <a:r>
                        <a:rPr lang="en-US" dirty="0" smtClean="0"/>
                        <a:t>Duration of ventilatory support (days )</a:t>
                      </a:r>
                      <a:endParaRPr lang="en-US" dirty="0"/>
                    </a:p>
                  </a:txBody>
                  <a:tcPr/>
                </a:tc>
                <a:tc>
                  <a:txBody>
                    <a:bodyPr/>
                    <a:lstStyle/>
                    <a:p>
                      <a:r>
                        <a:rPr lang="en-US" dirty="0" smtClean="0"/>
                        <a:t>&lt;4</a:t>
                      </a:r>
                    </a:p>
                    <a:p>
                      <a:r>
                        <a:rPr lang="en-US" dirty="0" smtClean="0"/>
                        <a:t>4-7</a:t>
                      </a:r>
                    </a:p>
                    <a:p>
                      <a:r>
                        <a:rPr lang="en-US" dirty="0" smtClean="0"/>
                        <a:t>&gt;7</a:t>
                      </a:r>
                      <a:endParaRPr lang="en-US" dirty="0"/>
                    </a:p>
                  </a:txBody>
                  <a:tcPr/>
                </a:tc>
                <a:tc>
                  <a:txBody>
                    <a:bodyPr/>
                    <a:lstStyle/>
                    <a:p>
                      <a:r>
                        <a:rPr lang="en-US" dirty="0" smtClean="0"/>
                        <a:t>17</a:t>
                      </a:r>
                    </a:p>
                    <a:p>
                      <a:r>
                        <a:rPr lang="en-US" dirty="0" smtClean="0"/>
                        <a:t>16</a:t>
                      </a:r>
                    </a:p>
                    <a:p>
                      <a:r>
                        <a:rPr lang="en-US" dirty="0" smtClean="0"/>
                        <a:t>27</a:t>
                      </a:r>
                      <a:endParaRPr lang="en-US" dirty="0"/>
                    </a:p>
                  </a:txBody>
                  <a:tcPr/>
                </a:tc>
                <a:tc>
                  <a:txBody>
                    <a:bodyPr/>
                    <a:lstStyle/>
                    <a:p>
                      <a:r>
                        <a:rPr lang="en-US" dirty="0" smtClean="0"/>
                        <a:t>28</a:t>
                      </a:r>
                    </a:p>
                    <a:p>
                      <a:r>
                        <a:rPr lang="en-US" dirty="0" smtClean="0"/>
                        <a:t>27</a:t>
                      </a:r>
                    </a:p>
                    <a:p>
                      <a:r>
                        <a:rPr lang="en-US" dirty="0" smtClean="0"/>
                        <a:t>45</a:t>
                      </a:r>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chemeClr val="tx1"/>
                </a:solidFill>
                <a:latin typeface="Times New Roman" pitchFamily="18" charset="0"/>
                <a:cs typeface="Times New Roman" pitchFamily="18" charset="0"/>
              </a:rPr>
              <a:t>Table- 2 mean, median and standard deviation of pre test and post test communication pattern of patients with mechanical ventilator</a:t>
            </a:r>
            <a:endParaRPr lang="en-US" sz="2800" b="1" dirty="0">
              <a:solidFill>
                <a:schemeClr val="tx1"/>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16</a:t>
            </a:fld>
            <a:endParaRPr lang="en-US"/>
          </a:p>
        </p:txBody>
      </p:sp>
      <p:graphicFrame>
        <p:nvGraphicFramePr>
          <p:cNvPr id="6" name="Content Placeholder 5"/>
          <p:cNvGraphicFramePr>
            <a:graphicFrameLocks noGrp="1"/>
          </p:cNvGraphicFramePr>
          <p:nvPr>
            <p:ph sz="quarter" idx="1"/>
          </p:nvPr>
        </p:nvGraphicFramePr>
        <p:xfrm>
          <a:off x="381000" y="1981200"/>
          <a:ext cx="8305800" cy="2057400"/>
        </p:xfrm>
        <a:graphic>
          <a:graphicData uri="http://schemas.openxmlformats.org/drawingml/2006/table">
            <a:tbl>
              <a:tblPr firstRow="1" bandRow="1">
                <a:tableStyleId>{5C22544A-7EE6-4342-B048-85BDC9FD1C3A}</a:tableStyleId>
              </a:tblPr>
              <a:tblGrid>
                <a:gridCol w="1661160"/>
                <a:gridCol w="1661160"/>
                <a:gridCol w="1661160"/>
                <a:gridCol w="1661160"/>
                <a:gridCol w="1661160"/>
              </a:tblGrid>
              <a:tr h="953060">
                <a:tc>
                  <a:txBody>
                    <a:bodyPr/>
                    <a:lstStyle/>
                    <a:p>
                      <a:r>
                        <a:rPr lang="en-US" dirty="0" smtClean="0">
                          <a:latin typeface="Times New Roman" pitchFamily="18" charset="0"/>
                          <a:cs typeface="Times New Roman" pitchFamily="18" charset="0"/>
                        </a:rPr>
                        <a:t>Criteria </a:t>
                      </a:r>
                      <a:endParaRPr lang="en-US"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Total score </a:t>
                      </a:r>
                      <a:endParaRPr lang="en-US" b="1" dirty="0">
                        <a:latin typeface="Times New Roman" pitchFamily="18" charset="0"/>
                        <a:cs typeface="Times New Roman" pitchFamily="18" charset="0"/>
                      </a:endParaRPr>
                    </a:p>
                  </a:txBody>
                  <a:tcPr/>
                </a:tc>
                <a:tc>
                  <a:txBody>
                    <a:bodyPr/>
                    <a:lstStyle/>
                    <a:p>
                      <a:r>
                        <a:rPr lang="en-US" b="1" dirty="0" smtClean="0">
                          <a:latin typeface="Times New Roman" pitchFamily="18" charset="0"/>
                          <a:cs typeface="Times New Roman" pitchFamily="18" charset="0"/>
                        </a:rPr>
                        <a:t>Mean </a:t>
                      </a:r>
                      <a:endParaRPr lang="en-US" b="1"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Median </a:t>
                      </a:r>
                      <a:endParaRPr lang="en-US" dirty="0">
                        <a:latin typeface="Times New Roman" pitchFamily="18" charset="0"/>
                        <a:cs typeface="Times New Roman" pitchFamily="18" charset="0"/>
                      </a:endParaRPr>
                    </a:p>
                  </a:txBody>
                  <a:tcPr/>
                </a:tc>
                <a:tc>
                  <a:txBody>
                    <a:bodyPr/>
                    <a:lstStyle/>
                    <a:p>
                      <a:r>
                        <a:rPr lang="en-US" dirty="0" smtClean="0">
                          <a:latin typeface="Times New Roman" pitchFamily="18" charset="0"/>
                          <a:cs typeface="Times New Roman" pitchFamily="18" charset="0"/>
                        </a:rPr>
                        <a:t>Standard deviation </a:t>
                      </a:r>
                      <a:endParaRPr lang="en-US" dirty="0">
                        <a:latin typeface="Times New Roman" pitchFamily="18" charset="0"/>
                        <a:cs typeface="Times New Roman" pitchFamily="18" charset="0"/>
                      </a:endParaRPr>
                    </a:p>
                  </a:txBody>
                  <a:tcPr/>
                </a:tc>
              </a:tr>
              <a:tr h="552170">
                <a:tc>
                  <a:txBody>
                    <a:bodyPr/>
                    <a:lstStyle/>
                    <a:p>
                      <a:r>
                        <a:rPr lang="en-US" dirty="0" smtClean="0"/>
                        <a:t>Pre test </a:t>
                      </a:r>
                      <a:endParaRPr lang="en-US" dirty="0"/>
                    </a:p>
                  </a:txBody>
                  <a:tcPr/>
                </a:tc>
                <a:tc>
                  <a:txBody>
                    <a:bodyPr/>
                    <a:lstStyle/>
                    <a:p>
                      <a:r>
                        <a:rPr lang="en-US" dirty="0" smtClean="0"/>
                        <a:t>4731</a:t>
                      </a:r>
                      <a:endParaRPr lang="en-US" dirty="0"/>
                    </a:p>
                  </a:txBody>
                  <a:tcPr/>
                </a:tc>
                <a:tc>
                  <a:txBody>
                    <a:bodyPr/>
                    <a:lstStyle/>
                    <a:p>
                      <a:r>
                        <a:rPr lang="en-US" dirty="0" smtClean="0"/>
                        <a:t>78.85</a:t>
                      </a:r>
                      <a:endParaRPr lang="en-US" dirty="0"/>
                    </a:p>
                  </a:txBody>
                  <a:tcPr/>
                </a:tc>
                <a:tc>
                  <a:txBody>
                    <a:bodyPr/>
                    <a:lstStyle/>
                    <a:p>
                      <a:r>
                        <a:rPr lang="en-US" dirty="0" smtClean="0"/>
                        <a:t>79</a:t>
                      </a:r>
                      <a:endParaRPr lang="en-US" dirty="0"/>
                    </a:p>
                  </a:txBody>
                  <a:tcPr/>
                </a:tc>
                <a:tc>
                  <a:txBody>
                    <a:bodyPr/>
                    <a:lstStyle/>
                    <a:p>
                      <a:r>
                        <a:rPr lang="en-US" dirty="0" smtClean="0"/>
                        <a:t>7.16 </a:t>
                      </a:r>
                      <a:endParaRPr lang="en-US" dirty="0"/>
                    </a:p>
                  </a:txBody>
                  <a:tcPr/>
                </a:tc>
              </a:tr>
              <a:tr h="552170">
                <a:tc>
                  <a:txBody>
                    <a:bodyPr/>
                    <a:lstStyle/>
                    <a:p>
                      <a:r>
                        <a:rPr lang="en-US" dirty="0" smtClean="0"/>
                        <a:t>Post test </a:t>
                      </a:r>
                      <a:endParaRPr lang="en-US" dirty="0"/>
                    </a:p>
                  </a:txBody>
                  <a:tcPr/>
                </a:tc>
                <a:tc>
                  <a:txBody>
                    <a:bodyPr/>
                    <a:lstStyle/>
                    <a:p>
                      <a:r>
                        <a:rPr lang="en-US" dirty="0" smtClean="0"/>
                        <a:t>8064</a:t>
                      </a:r>
                      <a:endParaRPr lang="en-US" dirty="0"/>
                    </a:p>
                  </a:txBody>
                  <a:tcPr/>
                </a:tc>
                <a:tc>
                  <a:txBody>
                    <a:bodyPr/>
                    <a:lstStyle/>
                    <a:p>
                      <a:r>
                        <a:rPr lang="en-US" dirty="0" smtClean="0"/>
                        <a:t>134.4</a:t>
                      </a:r>
                      <a:endParaRPr lang="en-US" dirty="0"/>
                    </a:p>
                  </a:txBody>
                  <a:tcPr/>
                </a:tc>
                <a:tc>
                  <a:txBody>
                    <a:bodyPr/>
                    <a:lstStyle/>
                    <a:p>
                      <a:r>
                        <a:rPr lang="en-US" dirty="0" smtClean="0"/>
                        <a:t>134</a:t>
                      </a:r>
                      <a:endParaRPr lang="en-US" dirty="0"/>
                    </a:p>
                  </a:txBody>
                  <a:tcPr/>
                </a:tc>
                <a:tc>
                  <a:txBody>
                    <a:bodyPr/>
                    <a:lstStyle/>
                    <a:p>
                      <a:r>
                        <a:rPr lang="en-US" dirty="0" smtClean="0"/>
                        <a:t>6.68 </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lstStyle/>
          <a:p>
            <a:r>
              <a:rPr lang="en-US" b="1" dirty="0" smtClean="0">
                <a:solidFill>
                  <a:schemeClr val="tx1"/>
                </a:solidFill>
                <a:latin typeface="Times New Roman" pitchFamily="18" charset="0"/>
                <a:cs typeface="Times New Roman" pitchFamily="18" charset="0"/>
              </a:rPr>
              <a:t>Table 3 </a:t>
            </a:r>
            <a:r>
              <a:rPr lang="en-US" b="1" dirty="0" smtClean="0">
                <a:latin typeface="Times New Roman" pitchFamily="18" charset="0"/>
                <a:cs typeface="Times New Roman" pitchFamily="18" charset="0"/>
              </a:rPr>
              <a:t>    </a:t>
            </a:r>
            <a:r>
              <a:rPr lang="en-US" b="1" dirty="0" smtClean="0">
                <a:solidFill>
                  <a:schemeClr val="tx1"/>
                </a:solidFill>
                <a:latin typeface="Times New Roman" pitchFamily="18" charset="0"/>
                <a:cs typeface="Times New Roman" pitchFamily="18" charset="0"/>
              </a:rPr>
              <a:t>N=6</a:t>
            </a:r>
            <a:endParaRPr lang="en-US" b="1" dirty="0">
              <a:solidFill>
                <a:schemeClr val="tx1"/>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17</a:t>
            </a:fld>
            <a:endParaRPr lang="en-US"/>
          </a:p>
        </p:txBody>
      </p:sp>
      <p:graphicFrame>
        <p:nvGraphicFramePr>
          <p:cNvPr id="6" name="Content Placeholder 5"/>
          <p:cNvGraphicFramePr>
            <a:graphicFrameLocks noGrp="1"/>
          </p:cNvGraphicFramePr>
          <p:nvPr>
            <p:ph sz="quarter" idx="1"/>
          </p:nvPr>
        </p:nvGraphicFramePr>
        <p:xfrm>
          <a:off x="381000" y="1447800"/>
          <a:ext cx="8305800" cy="1651000"/>
        </p:xfrm>
        <a:graphic>
          <a:graphicData uri="http://schemas.openxmlformats.org/drawingml/2006/table">
            <a:tbl>
              <a:tblPr firstRow="1" bandRow="1">
                <a:tableStyleId>{5C22544A-7EE6-4342-B048-85BDC9FD1C3A}</a:tableStyleId>
              </a:tblPr>
              <a:tblGrid>
                <a:gridCol w="1384300"/>
                <a:gridCol w="1384300"/>
                <a:gridCol w="1384300"/>
                <a:gridCol w="1384300"/>
                <a:gridCol w="1384300"/>
                <a:gridCol w="1384300"/>
              </a:tblGrid>
              <a:tr h="370840">
                <a:tc>
                  <a:txBody>
                    <a:bodyPr/>
                    <a:lstStyle/>
                    <a:p>
                      <a:r>
                        <a:rPr lang="en-US" dirty="0" smtClean="0"/>
                        <a:t>Type of test </a:t>
                      </a:r>
                      <a:endParaRPr lang="en-US" dirty="0"/>
                    </a:p>
                  </a:txBody>
                  <a:tcPr/>
                </a:tc>
                <a:tc>
                  <a:txBody>
                    <a:bodyPr/>
                    <a:lstStyle/>
                    <a:p>
                      <a:r>
                        <a:rPr lang="en-US" dirty="0" smtClean="0"/>
                        <a:t>Total mean </a:t>
                      </a:r>
                      <a:endParaRPr lang="en-US" dirty="0"/>
                    </a:p>
                  </a:txBody>
                  <a:tcPr/>
                </a:tc>
                <a:tc>
                  <a:txBody>
                    <a:bodyPr/>
                    <a:lstStyle/>
                    <a:p>
                      <a:r>
                        <a:rPr lang="en-US" dirty="0" smtClean="0"/>
                        <a:t>Mean score percentage</a:t>
                      </a:r>
                      <a:endParaRPr lang="en-US" dirty="0"/>
                    </a:p>
                  </a:txBody>
                  <a:tcPr/>
                </a:tc>
                <a:tc>
                  <a:txBody>
                    <a:bodyPr/>
                    <a:lstStyle/>
                    <a:p>
                      <a:r>
                        <a:rPr lang="en-US" dirty="0" smtClean="0"/>
                        <a:t>S.D</a:t>
                      </a:r>
                      <a:endParaRPr lang="en-US" dirty="0"/>
                    </a:p>
                  </a:txBody>
                  <a:tcPr/>
                </a:tc>
                <a:tc>
                  <a:txBody>
                    <a:bodyPr/>
                    <a:lstStyle/>
                    <a:p>
                      <a:r>
                        <a:rPr lang="en-US" dirty="0" smtClean="0"/>
                        <a:t>Variance </a:t>
                      </a:r>
                      <a:endParaRPr lang="en-US" dirty="0"/>
                    </a:p>
                  </a:txBody>
                  <a:tcPr/>
                </a:tc>
                <a:tc>
                  <a:txBody>
                    <a:bodyPr/>
                    <a:lstStyle/>
                    <a:p>
                      <a:r>
                        <a:rPr lang="en-US" dirty="0" smtClean="0"/>
                        <a:t>Z-value </a:t>
                      </a:r>
                      <a:endParaRPr lang="en-US" dirty="0"/>
                    </a:p>
                  </a:txBody>
                  <a:tcPr/>
                </a:tc>
              </a:tr>
              <a:tr h="370840">
                <a:tc>
                  <a:txBody>
                    <a:bodyPr/>
                    <a:lstStyle/>
                    <a:p>
                      <a:r>
                        <a:rPr lang="en-US" dirty="0" smtClean="0"/>
                        <a:t>Pre test </a:t>
                      </a:r>
                      <a:endParaRPr lang="en-US" dirty="0"/>
                    </a:p>
                  </a:txBody>
                  <a:tcPr/>
                </a:tc>
                <a:tc>
                  <a:txBody>
                    <a:bodyPr/>
                    <a:lstStyle/>
                    <a:p>
                      <a:r>
                        <a:rPr lang="en-US" dirty="0" smtClean="0"/>
                        <a:t>78.85</a:t>
                      </a:r>
                      <a:endParaRPr lang="en-US" dirty="0"/>
                    </a:p>
                  </a:txBody>
                  <a:tcPr/>
                </a:tc>
                <a:tc>
                  <a:txBody>
                    <a:bodyPr/>
                    <a:lstStyle/>
                    <a:p>
                      <a:r>
                        <a:rPr lang="en-US" dirty="0" smtClean="0"/>
                        <a:t>50.5</a:t>
                      </a:r>
                      <a:endParaRPr lang="en-US" dirty="0"/>
                    </a:p>
                  </a:txBody>
                  <a:tcPr/>
                </a:tc>
                <a:tc>
                  <a:txBody>
                    <a:bodyPr/>
                    <a:lstStyle/>
                    <a:p>
                      <a:r>
                        <a:rPr lang="en-US" dirty="0" smtClean="0"/>
                        <a:t>7.16</a:t>
                      </a:r>
                      <a:endParaRPr lang="en-US" dirty="0"/>
                    </a:p>
                  </a:txBody>
                  <a:tcPr/>
                </a:tc>
                <a:tc>
                  <a:txBody>
                    <a:bodyPr/>
                    <a:lstStyle/>
                    <a:p>
                      <a:r>
                        <a:rPr lang="en-US" dirty="0" smtClean="0"/>
                        <a:t>51.26</a:t>
                      </a:r>
                      <a:endParaRPr lang="en-US" dirty="0"/>
                    </a:p>
                  </a:txBody>
                  <a:tcPr/>
                </a:tc>
                <a:tc>
                  <a:txBody>
                    <a:bodyPr/>
                    <a:lstStyle/>
                    <a:p>
                      <a:r>
                        <a:rPr lang="en-US" dirty="0" smtClean="0"/>
                        <a:t>31.2(p=&lt;0.0001</a:t>
                      </a:r>
                      <a:endParaRPr lang="en-US" dirty="0"/>
                    </a:p>
                  </a:txBody>
                  <a:tcPr/>
                </a:tc>
              </a:tr>
              <a:tr h="370840">
                <a:tc>
                  <a:txBody>
                    <a:bodyPr/>
                    <a:lstStyle/>
                    <a:p>
                      <a:r>
                        <a:rPr lang="en-US" dirty="0" smtClean="0"/>
                        <a:t>Post test </a:t>
                      </a:r>
                      <a:endParaRPr lang="en-US" dirty="0"/>
                    </a:p>
                  </a:txBody>
                  <a:tcPr/>
                </a:tc>
                <a:tc>
                  <a:txBody>
                    <a:bodyPr/>
                    <a:lstStyle/>
                    <a:p>
                      <a:r>
                        <a:rPr lang="en-US" dirty="0" smtClean="0"/>
                        <a:t>134.4</a:t>
                      </a:r>
                      <a:endParaRPr lang="en-US" dirty="0"/>
                    </a:p>
                  </a:txBody>
                  <a:tcPr/>
                </a:tc>
                <a:tc>
                  <a:txBody>
                    <a:bodyPr/>
                    <a:lstStyle/>
                    <a:p>
                      <a:r>
                        <a:rPr lang="en-US" dirty="0" smtClean="0"/>
                        <a:t>86.1</a:t>
                      </a:r>
                      <a:endParaRPr lang="en-US" dirty="0"/>
                    </a:p>
                  </a:txBody>
                  <a:tcPr/>
                </a:tc>
                <a:tc>
                  <a:txBody>
                    <a:bodyPr/>
                    <a:lstStyle/>
                    <a:p>
                      <a:r>
                        <a:rPr lang="en-US" dirty="0" smtClean="0"/>
                        <a:t>6.68</a:t>
                      </a:r>
                      <a:endParaRPr lang="en-US" dirty="0"/>
                    </a:p>
                  </a:txBody>
                  <a:tcPr/>
                </a:tc>
                <a:tc>
                  <a:txBody>
                    <a:bodyPr/>
                    <a:lstStyle/>
                    <a:p>
                      <a:r>
                        <a:rPr lang="en-US" dirty="0" smtClean="0"/>
                        <a:t>44.74</a:t>
                      </a:r>
                      <a:endParaRPr lang="en-US" dirty="0"/>
                    </a:p>
                  </a:txBody>
                  <a:tcPr/>
                </a:tc>
                <a:tc>
                  <a:txBody>
                    <a:bodyPr/>
                    <a:lstStyle/>
                    <a:p>
                      <a:endParaRPr lang="en-US"/>
                    </a:p>
                  </a:txBody>
                  <a:tcPr/>
                </a:tc>
              </a:tr>
            </a:tbl>
          </a:graphicData>
        </a:graphic>
      </p:graphicFrame>
      <p:sp>
        <p:nvSpPr>
          <p:cNvPr id="7" name="Rectangle 6"/>
          <p:cNvSpPr/>
          <p:nvPr/>
        </p:nvSpPr>
        <p:spPr>
          <a:xfrm>
            <a:off x="2986822" y="3244334"/>
            <a:ext cx="3560590" cy="369332"/>
          </a:xfrm>
          <a:prstGeom prst="rect">
            <a:avLst/>
          </a:prstGeom>
        </p:spPr>
        <p:txBody>
          <a:bodyPr wrap="none">
            <a:spAutoFit/>
          </a:bodyPr>
          <a:lstStyle/>
          <a:p>
            <a:r>
              <a:rPr lang="en-US" b="1" dirty="0" smtClean="0">
                <a:latin typeface="Times New Roman" pitchFamily="18" charset="0"/>
                <a:cs typeface="Times New Roman" pitchFamily="18" charset="0"/>
              </a:rPr>
              <a:t>Z (59) at 0.05 significant level=2.0 </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Times New Roman" pitchFamily="18" charset="0"/>
                <a:cs typeface="Times New Roman" pitchFamily="18" charset="0"/>
              </a:rPr>
              <a:t>Table- 4 : Analysis of overall communication pattern score as per criterion </a:t>
            </a:r>
            <a:endParaRPr lang="en-US" sz="2400" b="1" dirty="0">
              <a:solidFill>
                <a:schemeClr val="tx1"/>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18</a:t>
            </a:fld>
            <a:endParaRPr lang="en-US"/>
          </a:p>
        </p:txBody>
      </p:sp>
      <p:graphicFrame>
        <p:nvGraphicFramePr>
          <p:cNvPr id="7" name="Content Placeholder 6"/>
          <p:cNvGraphicFramePr>
            <a:graphicFrameLocks noGrp="1"/>
          </p:cNvGraphicFramePr>
          <p:nvPr>
            <p:ph sz="quarter" idx="1"/>
          </p:nvPr>
        </p:nvGraphicFramePr>
        <p:xfrm>
          <a:off x="381000" y="1524000"/>
          <a:ext cx="7772400" cy="3657599"/>
        </p:xfrm>
        <a:graphic>
          <a:graphicData uri="http://schemas.openxmlformats.org/drawingml/2006/table">
            <a:tbl>
              <a:tblPr firstRow="1" bandRow="1">
                <a:tableStyleId>{5C22544A-7EE6-4342-B048-85BDC9FD1C3A}</a:tableStyleId>
              </a:tblPr>
              <a:tblGrid>
                <a:gridCol w="1752600"/>
                <a:gridCol w="990600"/>
                <a:gridCol w="1219200"/>
                <a:gridCol w="1295400"/>
                <a:gridCol w="1219200"/>
                <a:gridCol w="1295400"/>
              </a:tblGrid>
              <a:tr h="1394847">
                <a:tc>
                  <a:txBody>
                    <a:bodyPr/>
                    <a:lstStyle/>
                    <a:p>
                      <a:r>
                        <a:rPr lang="en-US" dirty="0" smtClean="0"/>
                        <a:t>Communication pattern </a:t>
                      </a:r>
                      <a:endParaRPr lang="en-US" dirty="0"/>
                    </a:p>
                  </a:txBody>
                  <a:tcPr/>
                </a:tc>
                <a:tc>
                  <a:txBody>
                    <a:bodyPr/>
                    <a:lstStyle/>
                    <a:p>
                      <a:r>
                        <a:rPr lang="en-US" dirty="0" smtClean="0"/>
                        <a:t>score</a:t>
                      </a:r>
                      <a:endParaRPr lang="en-US" dirty="0"/>
                    </a:p>
                  </a:txBody>
                  <a:tcPr/>
                </a:tc>
                <a:tc>
                  <a:txBody>
                    <a:bodyPr/>
                    <a:lstStyle/>
                    <a:p>
                      <a:r>
                        <a:rPr lang="en-US" dirty="0" smtClean="0"/>
                        <a:t>Pretest </a:t>
                      </a:r>
                    </a:p>
                    <a:p>
                      <a:endParaRPr lang="en-US" dirty="0" smtClean="0"/>
                    </a:p>
                    <a:p>
                      <a:r>
                        <a:rPr lang="en-US" dirty="0" smtClean="0"/>
                        <a:t>Frequency </a:t>
                      </a:r>
                      <a:endParaRPr lang="en-US" dirty="0"/>
                    </a:p>
                  </a:txBody>
                  <a:tcPr/>
                </a:tc>
                <a:tc>
                  <a:txBody>
                    <a:bodyPr/>
                    <a:lstStyle/>
                    <a:p>
                      <a:endParaRPr lang="en-US" dirty="0" smtClean="0"/>
                    </a:p>
                    <a:p>
                      <a:endParaRPr lang="en-US" dirty="0" smtClean="0"/>
                    </a:p>
                    <a:p>
                      <a:r>
                        <a:rPr lang="en-US" dirty="0" smtClean="0"/>
                        <a:t>Percentage</a:t>
                      </a:r>
                      <a:r>
                        <a:rPr lang="en-US" baseline="0" dirty="0" smtClean="0"/>
                        <a:t> </a:t>
                      </a:r>
                      <a:endParaRPr lang="en-US" dirty="0"/>
                    </a:p>
                  </a:txBody>
                  <a:tcPr/>
                </a:tc>
                <a:tc>
                  <a:txBody>
                    <a:bodyPr/>
                    <a:lstStyle/>
                    <a:p>
                      <a:r>
                        <a:rPr lang="en-US" dirty="0" smtClean="0"/>
                        <a:t>Posttest</a:t>
                      </a:r>
                      <a:r>
                        <a:rPr lang="en-US" baseline="0" dirty="0" smtClean="0"/>
                        <a:t> </a:t>
                      </a:r>
                    </a:p>
                    <a:p>
                      <a:endParaRPr lang="en-US" baseline="0" dirty="0" smtClean="0"/>
                    </a:p>
                    <a:p>
                      <a:r>
                        <a:rPr lang="en-US" baseline="0" dirty="0" smtClean="0"/>
                        <a:t>Frequency </a:t>
                      </a:r>
                      <a:endParaRPr lang="en-US" dirty="0"/>
                    </a:p>
                  </a:txBody>
                  <a:tcPr/>
                </a:tc>
                <a:tc>
                  <a:txBody>
                    <a:bodyPr/>
                    <a:lstStyle/>
                    <a:p>
                      <a:endParaRPr lang="en-US" dirty="0" smtClean="0"/>
                    </a:p>
                    <a:p>
                      <a:endParaRPr lang="en-US" dirty="0" smtClean="0"/>
                    </a:p>
                    <a:p>
                      <a:r>
                        <a:rPr lang="en-US" dirty="0" smtClean="0"/>
                        <a:t>Percentage </a:t>
                      </a:r>
                      <a:endParaRPr lang="en-US" dirty="0"/>
                    </a:p>
                  </a:txBody>
                  <a:tcPr/>
                </a:tc>
              </a:tr>
              <a:tr h="565688">
                <a:tc>
                  <a:txBody>
                    <a:bodyPr/>
                    <a:lstStyle/>
                    <a:p>
                      <a:r>
                        <a:rPr lang="en-US" dirty="0" smtClean="0"/>
                        <a:t>Good </a:t>
                      </a:r>
                      <a:endParaRPr lang="en-US" dirty="0"/>
                    </a:p>
                  </a:txBody>
                  <a:tcPr/>
                </a:tc>
                <a:tc>
                  <a:txBody>
                    <a:bodyPr/>
                    <a:lstStyle/>
                    <a:p>
                      <a:r>
                        <a:rPr lang="en-US" dirty="0" smtClean="0"/>
                        <a:t>104-156</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60</a:t>
                      </a:r>
                      <a:endParaRPr lang="en-US" dirty="0"/>
                    </a:p>
                  </a:txBody>
                  <a:tcPr/>
                </a:tc>
                <a:tc>
                  <a:txBody>
                    <a:bodyPr/>
                    <a:lstStyle/>
                    <a:p>
                      <a:r>
                        <a:rPr lang="en-US" dirty="0" smtClean="0"/>
                        <a:t>100</a:t>
                      </a:r>
                      <a:endParaRPr lang="en-US" dirty="0"/>
                    </a:p>
                  </a:txBody>
                  <a:tcPr/>
                </a:tc>
              </a:tr>
              <a:tr h="565688">
                <a:tc>
                  <a:txBody>
                    <a:bodyPr/>
                    <a:lstStyle/>
                    <a:p>
                      <a:r>
                        <a:rPr lang="en-US" dirty="0" smtClean="0"/>
                        <a:t>Average </a:t>
                      </a:r>
                      <a:endParaRPr lang="en-US" dirty="0"/>
                    </a:p>
                  </a:txBody>
                  <a:tcPr/>
                </a:tc>
                <a:tc>
                  <a:txBody>
                    <a:bodyPr/>
                    <a:lstStyle/>
                    <a:p>
                      <a:r>
                        <a:rPr lang="en-US" dirty="0" smtClean="0"/>
                        <a:t>52-104</a:t>
                      </a:r>
                      <a:endParaRPr lang="en-US" dirty="0"/>
                    </a:p>
                  </a:txBody>
                  <a:tcPr/>
                </a:tc>
                <a:tc>
                  <a:txBody>
                    <a:bodyPr/>
                    <a:lstStyle/>
                    <a:p>
                      <a:r>
                        <a:rPr lang="en-US" dirty="0" smtClean="0"/>
                        <a:t>60</a:t>
                      </a:r>
                      <a:endParaRPr lang="en-US" dirty="0"/>
                    </a:p>
                  </a:txBody>
                  <a:tcPr/>
                </a:tc>
                <a:tc>
                  <a:txBody>
                    <a:bodyPr/>
                    <a:lstStyle/>
                    <a:p>
                      <a:r>
                        <a:rPr lang="en-US" dirty="0" smtClean="0"/>
                        <a:t>100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565688">
                <a:tc>
                  <a:txBody>
                    <a:bodyPr/>
                    <a:lstStyle/>
                    <a:p>
                      <a:r>
                        <a:rPr lang="en-US" dirty="0" smtClean="0"/>
                        <a:t>Poor </a:t>
                      </a:r>
                      <a:endParaRPr lang="en-US" dirty="0"/>
                    </a:p>
                  </a:txBody>
                  <a:tcPr/>
                </a:tc>
                <a:tc>
                  <a:txBody>
                    <a:bodyPr/>
                    <a:lstStyle/>
                    <a:p>
                      <a:r>
                        <a:rPr lang="en-US" dirty="0" smtClean="0"/>
                        <a:t>52</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565688">
                <a:tc>
                  <a:txBody>
                    <a:bodyPr/>
                    <a:lstStyle/>
                    <a:p>
                      <a:r>
                        <a:rPr lang="en-US" dirty="0" smtClean="0"/>
                        <a:t>Total </a:t>
                      </a:r>
                      <a:endParaRPr lang="en-US" dirty="0"/>
                    </a:p>
                  </a:txBody>
                  <a:tcPr/>
                </a:tc>
                <a:tc>
                  <a:txBody>
                    <a:bodyPr/>
                    <a:lstStyle/>
                    <a:p>
                      <a:endParaRPr lang="en-US"/>
                    </a:p>
                  </a:txBody>
                  <a:tcPr/>
                </a:tc>
                <a:tc>
                  <a:txBody>
                    <a:bodyPr/>
                    <a:lstStyle/>
                    <a:p>
                      <a:r>
                        <a:rPr lang="en-US" dirty="0" smtClean="0"/>
                        <a:t>60</a:t>
                      </a:r>
                      <a:endParaRPr lang="en-US" dirty="0"/>
                    </a:p>
                  </a:txBody>
                  <a:tcPr/>
                </a:tc>
                <a:tc>
                  <a:txBody>
                    <a:bodyPr/>
                    <a:lstStyle/>
                    <a:p>
                      <a:r>
                        <a:rPr lang="en-US" dirty="0" smtClean="0"/>
                        <a:t>100</a:t>
                      </a:r>
                      <a:endParaRPr lang="en-US" dirty="0"/>
                    </a:p>
                  </a:txBody>
                  <a:tcPr/>
                </a:tc>
                <a:tc>
                  <a:txBody>
                    <a:bodyPr/>
                    <a:lstStyle/>
                    <a:p>
                      <a:r>
                        <a:rPr lang="en-US" dirty="0" smtClean="0"/>
                        <a:t>60</a:t>
                      </a:r>
                      <a:endParaRPr lang="en-US" dirty="0"/>
                    </a:p>
                  </a:txBody>
                  <a:tcPr/>
                </a:tc>
                <a:tc>
                  <a:txBody>
                    <a:bodyPr/>
                    <a:lstStyle/>
                    <a:p>
                      <a:r>
                        <a:rPr lang="en-US" dirty="0" smtClean="0"/>
                        <a:t>100</a:t>
                      </a:r>
                      <a:endParaRPr lang="en-US"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400" b="1" dirty="0" smtClean="0">
                <a:solidFill>
                  <a:schemeClr val="tx1"/>
                </a:solidFill>
                <a:latin typeface="Times New Roman" pitchFamily="18" charset="0"/>
                <a:cs typeface="Times New Roman" pitchFamily="18" charset="0"/>
              </a:rPr>
              <a:t>Frequency polygon on pre test and post test communication pattern score of patients with mechanical ventilator </a:t>
            </a:r>
            <a:endParaRPr lang="en-US" sz="2400" b="1" dirty="0">
              <a:solidFill>
                <a:schemeClr val="tx1"/>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19</a:t>
            </a:fld>
            <a:endParaRPr lang="en-US"/>
          </a:p>
        </p:txBody>
      </p:sp>
      <p:pic>
        <p:nvPicPr>
          <p:cNvPr id="1026" name="Picture 2" descr="C:\Users\dell\Documents\IMG_20200116_183454.jpg"/>
          <p:cNvPicPr>
            <a:picLocks noGrp="1" noChangeAspect="1" noChangeArrowheads="1"/>
          </p:cNvPicPr>
          <p:nvPr>
            <p:ph sz="quarter" idx="1"/>
          </p:nvPr>
        </p:nvPicPr>
        <p:blipFill>
          <a:blip r:embed="rId2"/>
          <a:srcRect/>
          <a:stretch>
            <a:fillRect/>
          </a:stretch>
        </p:blipFill>
        <p:spPr bwMode="auto">
          <a:xfrm>
            <a:off x="1066800" y="1447800"/>
            <a:ext cx="7549312" cy="4191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a:solidFill>
            <a:schemeClr val="accent1">
              <a:lumMod val="20000"/>
              <a:lumOff val="80000"/>
            </a:schemeClr>
          </a:solidFill>
        </p:spPr>
        <p:txBody>
          <a:bodyPr>
            <a:noAutofit/>
          </a:bodyPr>
          <a:lstStyle/>
          <a:p>
            <a:r>
              <a:rPr lang="en-US" sz="2800" b="1" dirty="0" smtClean="0">
                <a:latin typeface="Times New Roman" pitchFamily="18" charset="0"/>
                <a:cs typeface="Times New Roman" pitchFamily="18" charset="0"/>
              </a:rPr>
              <a:t>Effectiveness of Communication board on the Communication Pattern and level of Satisfaction among Mechanically Ventilated Patients</a:t>
            </a:r>
            <a:endParaRPr lang="en-US" sz="2800" b="1"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2830C41-F809-4D51-AC28-AF551D279E63}" type="datetime1">
              <a:rPr lang="en-US" smtClean="0"/>
              <a:pPr/>
              <a:t>4/21/2020</a:t>
            </a:fld>
            <a:endParaRPr lang="en-US"/>
          </a:p>
        </p:txBody>
      </p:sp>
      <p:sp>
        <p:nvSpPr>
          <p:cNvPr id="6" name="Slide Number Placeholder 5"/>
          <p:cNvSpPr>
            <a:spLocks noGrp="1"/>
          </p:cNvSpPr>
          <p:nvPr>
            <p:ph type="sldNum" sz="quarter" idx="12"/>
          </p:nvPr>
        </p:nvSpPr>
        <p:spPr/>
        <p:txBody>
          <a:bodyPr/>
          <a:lstStyle/>
          <a:p>
            <a:fld id="{336DC15D-DD73-484A-A65F-11EECAE51795}" type="slidenum">
              <a:rPr lang="en-US" smtClean="0"/>
              <a:pPr/>
              <a:t>2</a:t>
            </a:fld>
            <a:endParaRPr lang="en-US"/>
          </a:p>
        </p:txBody>
      </p:sp>
      <p:sp>
        <p:nvSpPr>
          <p:cNvPr id="3" name="Content Placeholder 2"/>
          <p:cNvSpPr>
            <a:spLocks noGrp="1"/>
          </p:cNvSpPr>
          <p:nvPr>
            <p:ph sz="quarter" idx="1"/>
          </p:nvPr>
        </p:nvSpPr>
        <p:spPr>
          <a:xfrm>
            <a:off x="457200" y="2209800"/>
            <a:ext cx="8229600" cy="3916363"/>
          </a:xfrm>
        </p:spPr>
        <p:txBody>
          <a:bodyPr/>
          <a:lstStyle/>
          <a:p>
            <a:r>
              <a:rPr lang="en-US" b="1" dirty="0" smtClean="0">
                <a:latin typeface="Times New Roman" pitchFamily="18" charset="0"/>
                <a:cs typeface="Times New Roman" pitchFamily="18" charset="0"/>
              </a:rPr>
              <a:t>Author Name: </a:t>
            </a:r>
            <a:r>
              <a:rPr lang="pt-BR" dirty="0" smtClean="0">
                <a:latin typeface="Times New Roman" pitchFamily="18" charset="0"/>
                <a:cs typeface="Times New Roman" pitchFamily="18" charset="0"/>
              </a:rPr>
              <a:t>Sasmita Das, Binu xavier, Farzana Begum</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Journal Name: </a:t>
            </a:r>
            <a:r>
              <a:rPr lang="en-US" dirty="0" smtClean="0">
                <a:latin typeface="Times New Roman" pitchFamily="18" charset="0"/>
                <a:cs typeface="Times New Roman" pitchFamily="18" charset="0"/>
              </a:rPr>
              <a:t>International Journal of Nursing Education and Research</a:t>
            </a:r>
          </a:p>
          <a:p>
            <a:r>
              <a:rPr lang="en-US" b="1" dirty="0" smtClean="0">
                <a:latin typeface="Times New Roman" pitchFamily="18" charset="0"/>
                <a:cs typeface="Times New Roman" pitchFamily="18" charset="0"/>
              </a:rPr>
              <a:t>Volume</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3</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Year</a:t>
            </a:r>
            <a:r>
              <a:rPr lang="en-US" dirty="0" smtClean="0">
                <a:latin typeface="Times New Roman" pitchFamily="18" charset="0"/>
                <a:cs typeface="Times New Roman" pitchFamily="18" charset="0"/>
              </a:rPr>
              <a:t>:2015</a:t>
            </a:r>
            <a:endParaRPr lang="en-US" dirty="0" smtClean="0"/>
          </a:p>
          <a:p>
            <a:pPr>
              <a:lnSpc>
                <a:spcPct val="150000"/>
              </a:lnSpc>
            </a:pPr>
            <a:endParaRPr lang="en-US" dirty="0">
              <a:solidFill>
                <a:schemeClr val="tx1"/>
              </a:solidFill>
            </a:endParaRPr>
          </a:p>
        </p:txBody>
      </p:sp>
    </p:spTree>
    <p:extLst>
      <p:ext uri="{BB962C8B-B14F-4D97-AF65-F5344CB8AC3E}">
        <p14:creationId xmlns:p14="http://schemas.microsoft.com/office/powerpoint/2010/main" xmlns="" val="2603228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Times New Roman" pitchFamily="18" charset="0"/>
                <a:cs typeface="Times New Roman" pitchFamily="18" charset="0"/>
              </a:rPr>
              <a:t>CONCLUSION</a:t>
            </a:r>
            <a:endParaRPr lang="en-US" b="1" dirty="0">
              <a:solidFill>
                <a:schemeClr val="tx1"/>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20</a:t>
            </a:fld>
            <a:endParaRPr lang="en-US"/>
          </a:p>
        </p:txBody>
      </p:sp>
      <p:sp>
        <p:nvSpPr>
          <p:cNvPr id="5" name="Content Placeholder 4"/>
          <p:cNvSpPr>
            <a:spLocks noGrp="1"/>
          </p:cNvSpPr>
          <p:nvPr>
            <p:ph sz="quarter" idx="1"/>
          </p:nvPr>
        </p:nvSpPr>
        <p:spPr>
          <a:xfrm>
            <a:off x="304800" y="1447800"/>
            <a:ext cx="8382000" cy="4572000"/>
          </a:xfrm>
        </p:spPr>
        <p:txBody>
          <a:bodyPr/>
          <a:lstStyle/>
          <a:p>
            <a:pPr algn="just">
              <a:buNone/>
            </a:pPr>
            <a:r>
              <a:rPr lang="en-US" dirty="0" smtClean="0"/>
              <a:t>    </a:t>
            </a:r>
            <a:r>
              <a:rPr lang="en-US" dirty="0" smtClean="0">
                <a:latin typeface="Times New Roman" pitchFamily="18" charset="0"/>
                <a:cs typeface="Times New Roman" pitchFamily="18" charset="0"/>
              </a:rPr>
              <a:t>The present study findings described that by using a communication board, the communication pattern and level of satisfaction can be improved. The findings conclude that the communication board developed by the researcher was found to be helpful in enhancing communication pattern and level of satisfaction of the patients with mechanical ventilator. </a:t>
            </a:r>
            <a:endParaRPr lang="en-US"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b="1" dirty="0" smtClean="0">
                <a:solidFill>
                  <a:schemeClr val="tx1"/>
                </a:solidFill>
                <a:latin typeface="Times New Roman" pitchFamily="18" charset="0"/>
                <a:cs typeface="Times New Roman" pitchFamily="18" charset="0"/>
              </a:rPr>
              <a:t>Critique of the study-</a:t>
            </a:r>
            <a:endParaRPr lang="en-US" b="1" dirty="0">
              <a:solidFill>
                <a:schemeClr val="tx1"/>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21</a:t>
            </a:fld>
            <a:endParaRPr lang="en-US"/>
          </a:p>
        </p:txBody>
      </p:sp>
      <p:graphicFrame>
        <p:nvGraphicFramePr>
          <p:cNvPr id="7" name="Content Placeholder 6"/>
          <p:cNvGraphicFramePr>
            <a:graphicFrameLocks noGrp="1"/>
          </p:cNvGraphicFramePr>
          <p:nvPr>
            <p:ph sz="quarter" idx="1"/>
          </p:nvPr>
        </p:nvGraphicFramePr>
        <p:xfrm>
          <a:off x="762000" y="1066800"/>
          <a:ext cx="7924800" cy="5486400"/>
        </p:xfrm>
        <a:graphic>
          <a:graphicData uri="http://schemas.openxmlformats.org/drawingml/2006/table">
            <a:tbl>
              <a:tblPr firstRow="1" bandRow="1">
                <a:tableStyleId>{5C22544A-7EE6-4342-B048-85BDC9FD1C3A}</a:tableStyleId>
              </a:tblPr>
              <a:tblGrid>
                <a:gridCol w="2641600"/>
                <a:gridCol w="2641600"/>
                <a:gridCol w="2641600"/>
              </a:tblGrid>
              <a:tr h="376771">
                <a:tc>
                  <a:txBody>
                    <a:bodyPr/>
                    <a:lstStyle/>
                    <a:p>
                      <a:r>
                        <a:rPr lang="en-US" dirty="0" smtClean="0"/>
                        <a:t>Title </a:t>
                      </a:r>
                      <a:endParaRPr lang="en-US" dirty="0"/>
                    </a:p>
                  </a:txBody>
                  <a:tcPr/>
                </a:tc>
                <a:tc>
                  <a:txBody>
                    <a:bodyPr/>
                    <a:lstStyle/>
                    <a:p>
                      <a:r>
                        <a:rPr lang="en-US" dirty="0" smtClean="0"/>
                        <a:t>Negative point </a:t>
                      </a:r>
                      <a:endParaRPr lang="en-US" dirty="0"/>
                    </a:p>
                  </a:txBody>
                  <a:tcPr/>
                </a:tc>
                <a:tc>
                  <a:txBody>
                    <a:bodyPr/>
                    <a:lstStyle/>
                    <a:p>
                      <a:r>
                        <a:rPr lang="en-US" dirty="0" smtClean="0"/>
                        <a:t>Positive point </a:t>
                      </a:r>
                      <a:endParaRPr lang="en-US" dirty="0"/>
                    </a:p>
                  </a:txBody>
                  <a:tcPr/>
                </a:tc>
              </a:tr>
              <a:tr h="1207730">
                <a:tc>
                  <a:txBody>
                    <a:bodyPr/>
                    <a:lstStyle/>
                    <a:p>
                      <a:r>
                        <a:rPr lang="en-US" dirty="0" smtClean="0"/>
                        <a:t>Title of the study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itchFamily="18" charset="0"/>
                          <a:cs typeface="Times New Roman" pitchFamily="18" charset="0"/>
                        </a:rPr>
                        <a:t>They don’t mention ‘’ conscious patients” in  title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Title of the study</a:t>
                      </a:r>
                      <a:r>
                        <a:rPr lang="en-US" baseline="0" dirty="0" smtClean="0"/>
                        <a:t> was written clearly.</a:t>
                      </a:r>
                      <a:endParaRPr lang="en-US" dirty="0" smtClean="0"/>
                    </a:p>
                    <a:p>
                      <a:endParaRPr lang="en-US" dirty="0"/>
                    </a:p>
                  </a:txBody>
                  <a:tcPr/>
                </a:tc>
              </a:tr>
              <a:tr h="1486438">
                <a:tc>
                  <a:txBody>
                    <a:bodyPr/>
                    <a:lstStyle/>
                    <a:p>
                      <a:r>
                        <a:rPr lang="en-US" dirty="0" smtClean="0"/>
                        <a:t>Abstract </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abstract research </a:t>
                      </a:r>
                      <a:r>
                        <a:rPr lang="en-US" baseline="0" dirty="0" smtClean="0"/>
                        <a:t> design, approach, methodology and findings </a:t>
                      </a:r>
                      <a:r>
                        <a:rPr lang="en-US" dirty="0" smtClean="0"/>
                        <a:t>was mentioned</a:t>
                      </a:r>
                      <a:r>
                        <a:rPr lang="en-US" baseline="0" dirty="0" smtClean="0"/>
                        <a:t> properly.</a:t>
                      </a:r>
                      <a:endParaRPr lang="en-US" dirty="0" smtClean="0"/>
                    </a:p>
                    <a:p>
                      <a:endParaRPr lang="en-US" dirty="0"/>
                    </a:p>
                  </a:txBody>
                  <a:tcPr/>
                </a:tc>
              </a:tr>
              <a:tr h="650317">
                <a:tc>
                  <a:txBody>
                    <a:bodyPr/>
                    <a:lstStyle/>
                    <a:p>
                      <a:r>
                        <a:rPr lang="en-US" dirty="0" smtClean="0"/>
                        <a:t>Introduction</a:t>
                      </a:r>
                      <a:endParaRPr lang="en-US" dirty="0"/>
                    </a:p>
                  </a:txBody>
                  <a:tcPr/>
                </a:tc>
                <a:tc>
                  <a:txBody>
                    <a:bodyPr/>
                    <a:lstStyle/>
                    <a:p>
                      <a:endParaRPr lang="en-US" dirty="0"/>
                    </a:p>
                  </a:txBody>
                  <a:tcPr/>
                </a:tc>
                <a:tc>
                  <a:txBody>
                    <a:bodyPr/>
                    <a:lstStyle/>
                    <a:p>
                      <a:r>
                        <a:rPr lang="en-US" dirty="0" smtClean="0"/>
                        <a:t>Introduction was clearly mentioned in</a:t>
                      </a:r>
                      <a:r>
                        <a:rPr lang="en-US" baseline="0" dirty="0" smtClean="0"/>
                        <a:t> the article.</a:t>
                      </a:r>
                      <a:endParaRPr lang="en-US" dirty="0"/>
                    </a:p>
                  </a:txBody>
                  <a:tcPr/>
                </a:tc>
              </a:tr>
              <a:tr h="1765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Background of the study </a:t>
                      </a:r>
                    </a:p>
                    <a:p>
                      <a:endParaRPr lang="en-US" dirty="0"/>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article</a:t>
                      </a:r>
                      <a:r>
                        <a:rPr lang="en-US" baseline="0" dirty="0" smtClean="0"/>
                        <a:t> background of the study was written in well manner. In which review of area, current information of topic was explained.</a:t>
                      </a:r>
                      <a:endParaRPr lang="en-US" dirty="0" smtClean="0"/>
                    </a:p>
                    <a:p>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22</a:t>
            </a:fld>
            <a:endParaRPr lang="en-US"/>
          </a:p>
        </p:txBody>
      </p:sp>
      <p:graphicFrame>
        <p:nvGraphicFramePr>
          <p:cNvPr id="6" name="Content Placeholder 5"/>
          <p:cNvGraphicFramePr>
            <a:graphicFrameLocks noGrp="1"/>
          </p:cNvGraphicFramePr>
          <p:nvPr>
            <p:ph sz="quarter" idx="1"/>
          </p:nvPr>
        </p:nvGraphicFramePr>
        <p:xfrm>
          <a:off x="914400" y="533401"/>
          <a:ext cx="7772400" cy="5715000"/>
        </p:xfrm>
        <a:graphic>
          <a:graphicData uri="http://schemas.openxmlformats.org/drawingml/2006/table">
            <a:tbl>
              <a:tblPr firstRow="1" bandRow="1">
                <a:tableStyleId>{5C22544A-7EE6-4342-B048-85BDC9FD1C3A}</a:tableStyleId>
              </a:tblPr>
              <a:tblGrid>
                <a:gridCol w="2590800"/>
                <a:gridCol w="2590800"/>
                <a:gridCol w="2590800"/>
              </a:tblGrid>
              <a:tr h="385934">
                <a:tc>
                  <a:txBody>
                    <a:bodyPr/>
                    <a:lstStyle/>
                    <a:p>
                      <a:r>
                        <a:rPr lang="en-US" dirty="0" smtClean="0"/>
                        <a:t>Title </a:t>
                      </a:r>
                      <a:endParaRPr lang="en-US" dirty="0"/>
                    </a:p>
                  </a:txBody>
                  <a:tcPr/>
                </a:tc>
                <a:tc>
                  <a:txBody>
                    <a:bodyPr/>
                    <a:lstStyle/>
                    <a:p>
                      <a:r>
                        <a:rPr lang="en-US" dirty="0" smtClean="0"/>
                        <a:t>Negative point </a:t>
                      </a:r>
                      <a:endParaRPr lang="en-US" dirty="0"/>
                    </a:p>
                  </a:txBody>
                  <a:tcPr/>
                </a:tc>
                <a:tc>
                  <a:txBody>
                    <a:bodyPr/>
                    <a:lstStyle/>
                    <a:p>
                      <a:r>
                        <a:rPr lang="en-US" dirty="0" smtClean="0"/>
                        <a:t>Positive point </a:t>
                      </a:r>
                      <a:endParaRPr lang="en-US" dirty="0"/>
                    </a:p>
                  </a:txBody>
                  <a:tcPr/>
                </a:tc>
              </a:tr>
              <a:tr h="1522590">
                <a:tc>
                  <a:txBody>
                    <a:bodyPr/>
                    <a:lstStyle/>
                    <a:p>
                      <a:r>
                        <a:rPr lang="en-US" dirty="0" smtClean="0"/>
                        <a:t>Aims/objectives </a:t>
                      </a:r>
                      <a:endParaRPr lang="en-US" dirty="0"/>
                    </a:p>
                  </a:txBody>
                  <a:tcPr/>
                </a:tc>
                <a:tc>
                  <a:txBody>
                    <a:bodyPr/>
                    <a:lstStyle/>
                    <a:p>
                      <a:r>
                        <a:rPr lang="en-US" dirty="0" smtClean="0"/>
                        <a:t>Aim of study was not mentioned .</a:t>
                      </a:r>
                    </a:p>
                    <a:p>
                      <a:r>
                        <a:rPr lang="en-US" dirty="0" smtClean="0"/>
                        <a:t>Ob</a:t>
                      </a:r>
                      <a:r>
                        <a:rPr lang="en-US" baseline="0" dirty="0" smtClean="0"/>
                        <a:t>jectives are not clearly define .</a:t>
                      </a:r>
                      <a:endParaRPr lang="en-US" dirty="0" smtClean="0"/>
                    </a:p>
                    <a:p>
                      <a:endParaRPr lang="en-US" dirty="0"/>
                    </a:p>
                  </a:txBody>
                  <a:tcPr/>
                </a:tc>
                <a:tc>
                  <a:txBody>
                    <a:bodyPr/>
                    <a:lstStyle/>
                    <a:p>
                      <a:endParaRPr lang="en-US" dirty="0"/>
                    </a:p>
                  </a:txBody>
                  <a:tcPr/>
                </a:tc>
              </a:tr>
              <a:tr h="3806476">
                <a:tc>
                  <a:txBody>
                    <a:bodyPr/>
                    <a:lstStyle/>
                    <a:p>
                      <a:r>
                        <a:rPr lang="en-US" dirty="0" smtClean="0"/>
                        <a:t>Methodology </a:t>
                      </a:r>
                      <a:endParaRPr lang="en-US" dirty="0"/>
                    </a:p>
                  </a:txBody>
                  <a:tcPr/>
                </a:tc>
                <a:tc>
                  <a:txBody>
                    <a:bodyPr/>
                    <a:lstStyle/>
                    <a:p>
                      <a:r>
                        <a:rPr lang="en-US" dirty="0" smtClean="0"/>
                        <a:t>Research approach was not mentioned .</a:t>
                      </a:r>
                    </a:p>
                    <a:p>
                      <a:r>
                        <a:rPr lang="en-US" dirty="0" smtClean="0"/>
                        <a:t>One</a:t>
                      </a:r>
                      <a:r>
                        <a:rPr lang="en-US" baseline="0" dirty="0" smtClean="0"/>
                        <a:t> more inclusion criteria can be included </a:t>
                      </a:r>
                      <a:r>
                        <a:rPr lang="en-US" baseline="0" dirty="0" err="1" smtClean="0"/>
                        <a:t>i.e</a:t>
                      </a:r>
                      <a:r>
                        <a:rPr lang="en-US" baseline="0" dirty="0" smtClean="0"/>
                        <a:t> GCS&gt;8 </a:t>
                      </a:r>
                    </a:p>
                    <a:p>
                      <a:endParaRPr lang="en-US" baseline="0" dirty="0" smtClean="0"/>
                    </a:p>
                    <a:p>
                      <a:r>
                        <a:rPr lang="en-US" baseline="0" dirty="0" smtClean="0"/>
                        <a:t>There is no need to mention about age group &lt;18 yrs in exclusion criteria </a:t>
                      </a:r>
                    </a:p>
                    <a:p>
                      <a:pPr algn="just"/>
                      <a:r>
                        <a:rPr lang="en-US" baseline="0" dirty="0" smtClean="0"/>
                        <a:t>They can  also add the patients who are not </a:t>
                      </a:r>
                      <a:r>
                        <a:rPr kumimoji="0" lang="en-US" sz="1800" kern="1200" dirty="0" smtClean="0">
                          <a:solidFill>
                            <a:schemeClr val="dk1"/>
                          </a:solidFill>
                          <a:latin typeface="+mn-lt"/>
                          <a:ea typeface="+mn-ea"/>
                          <a:cs typeface="+mn-cs"/>
                        </a:rPr>
                        <a:t>heamodynamically stable in exclusion</a:t>
                      </a:r>
                      <a:r>
                        <a:rPr kumimoji="0" lang="en-US" sz="1800" kern="1200" baseline="0" dirty="0" smtClean="0">
                          <a:solidFill>
                            <a:schemeClr val="dk1"/>
                          </a:solidFill>
                          <a:latin typeface="+mn-lt"/>
                          <a:ea typeface="+mn-ea"/>
                          <a:cs typeface="+mn-cs"/>
                        </a:rPr>
                        <a:t> criteria </a:t>
                      </a:r>
                      <a:endParaRPr lang="en-US" baseline="0"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Research </a:t>
                      </a:r>
                      <a:r>
                        <a:rPr lang="en-US" baseline="0" dirty="0" smtClean="0"/>
                        <a:t>design,  sample, setting, population, sample size was explained in the study.</a:t>
                      </a:r>
                      <a:endParaRPr lang="en-US" dirty="0" smtClean="0"/>
                    </a:p>
                    <a:p>
                      <a:endParaRPr lang="en-US"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23</a:t>
            </a:fld>
            <a:endParaRPr lang="en-US"/>
          </a:p>
        </p:txBody>
      </p:sp>
      <p:sp>
        <p:nvSpPr>
          <p:cNvPr id="5" name="Content Placeholder 4"/>
          <p:cNvSpPr>
            <a:spLocks noGrp="1"/>
          </p:cNvSpPr>
          <p:nvPr>
            <p:ph sz="quarter" idx="1"/>
          </p:nvPr>
        </p:nvSpPr>
        <p:spPr/>
        <p:txBody>
          <a:bodyPr/>
          <a:lstStyle/>
          <a:p>
            <a:pPr fontAlgn="t">
              <a:buNone/>
            </a:pPr>
            <a:r>
              <a:rPr lang="en-US" b="1" dirty="0" smtClean="0"/>
              <a:t> </a:t>
            </a:r>
          </a:p>
          <a:p>
            <a:pPr fontAlgn="t"/>
            <a:endParaRPr lang="en-US" b="1" dirty="0" smtClean="0"/>
          </a:p>
          <a:p>
            <a:pPr fontAlgn="t"/>
            <a:endParaRPr lang="en-US" b="1" dirty="0" smtClean="0"/>
          </a:p>
          <a:p>
            <a:endParaRPr lang="en-US" dirty="0"/>
          </a:p>
        </p:txBody>
      </p:sp>
      <p:graphicFrame>
        <p:nvGraphicFramePr>
          <p:cNvPr id="6" name="Table 5"/>
          <p:cNvGraphicFramePr>
            <a:graphicFrameLocks noGrp="1"/>
          </p:cNvGraphicFramePr>
          <p:nvPr/>
        </p:nvGraphicFramePr>
        <p:xfrm>
          <a:off x="1524000" y="1397000"/>
          <a:ext cx="6096000" cy="4577080"/>
        </p:xfrm>
        <a:graphic>
          <a:graphicData uri="http://schemas.openxmlformats.org/drawingml/2006/table">
            <a:tbl>
              <a:tblPr firstRow="1" bandRow="1">
                <a:tableStyleId>{5C22544A-7EE6-4342-B048-85BDC9FD1C3A}</a:tableStyleId>
              </a:tblPr>
              <a:tblGrid>
                <a:gridCol w="762000"/>
                <a:gridCol w="3302000"/>
                <a:gridCol w="2032000"/>
              </a:tblGrid>
              <a:tr h="370840">
                <a:tc>
                  <a:txBody>
                    <a:bodyPr/>
                    <a:lstStyle/>
                    <a:p>
                      <a:r>
                        <a:rPr lang="en-US" dirty="0" smtClean="0"/>
                        <a:t>Title</a:t>
                      </a:r>
                      <a:r>
                        <a:rPr lang="en-US" baseline="0" dirty="0" smtClean="0"/>
                        <a:t> </a:t>
                      </a:r>
                      <a:endParaRPr lang="en-US" dirty="0"/>
                    </a:p>
                  </a:txBody>
                  <a:tcPr/>
                </a:tc>
                <a:tc>
                  <a:txBody>
                    <a:bodyPr/>
                    <a:lstStyle/>
                    <a:p>
                      <a:r>
                        <a:rPr lang="en-US" dirty="0" smtClean="0"/>
                        <a:t>Negative points</a:t>
                      </a:r>
                      <a:r>
                        <a:rPr lang="en-US" baseline="0" dirty="0" smtClean="0"/>
                        <a:t> </a:t>
                      </a:r>
                      <a:endParaRPr lang="en-US" dirty="0"/>
                    </a:p>
                  </a:txBody>
                  <a:tcPr/>
                </a:tc>
                <a:tc>
                  <a:txBody>
                    <a:bodyPr/>
                    <a:lstStyle/>
                    <a:p>
                      <a:r>
                        <a:rPr lang="en-US" dirty="0" smtClean="0"/>
                        <a:t>Positive points </a:t>
                      </a:r>
                      <a:endParaRPr lang="en-US" dirty="0"/>
                    </a:p>
                  </a:txBody>
                  <a:tcPr/>
                </a:tc>
              </a:tr>
              <a:tr h="370840">
                <a:tc>
                  <a:txBody>
                    <a:bodyPr/>
                    <a:lstStyle/>
                    <a:p>
                      <a:r>
                        <a:rPr lang="en-US" dirty="0" smtClean="0"/>
                        <a:t>Result </a:t>
                      </a:r>
                      <a:endParaRPr lang="en-US" dirty="0"/>
                    </a:p>
                  </a:txBody>
                  <a:tcPr/>
                </a:tc>
                <a:tc>
                  <a:txBody>
                    <a:bodyPr/>
                    <a:lstStyle/>
                    <a:p>
                      <a:pPr>
                        <a:buFont typeface="Arial" pitchFamily="34" charset="0"/>
                        <a:buChar char="•"/>
                      </a:pPr>
                      <a:r>
                        <a:rPr lang="en-US" dirty="0" smtClean="0"/>
                        <a:t>In table 1 they have added </a:t>
                      </a:r>
                      <a:r>
                        <a:rPr lang="en-US" dirty="0" err="1" smtClean="0"/>
                        <a:t>oo</a:t>
                      </a:r>
                      <a:r>
                        <a:rPr lang="en-US" dirty="0" smtClean="0"/>
                        <a:t> value in marital status and education status </a:t>
                      </a:r>
                    </a:p>
                    <a:p>
                      <a:pPr>
                        <a:buFont typeface="Arial" pitchFamily="34" charset="0"/>
                        <a:buChar char="•"/>
                      </a:pPr>
                      <a:r>
                        <a:rPr lang="en-US" dirty="0" smtClean="0"/>
                        <a:t>Number of sample was not mentioned in table 1,2 &amp;4</a:t>
                      </a:r>
                      <a:r>
                        <a:rPr lang="en-US" baseline="0" dirty="0" smtClean="0"/>
                        <a:t> </a:t>
                      </a:r>
                      <a:r>
                        <a:rPr lang="en-US" baseline="0" dirty="0" err="1" smtClean="0"/>
                        <a:t>i.e</a:t>
                      </a:r>
                      <a:r>
                        <a:rPr lang="en-US" baseline="0" dirty="0" smtClean="0"/>
                        <a:t> N=60</a:t>
                      </a:r>
                    </a:p>
                    <a:p>
                      <a:pPr>
                        <a:buFont typeface="Arial" pitchFamily="34" charset="0"/>
                        <a:buChar char="•"/>
                      </a:pPr>
                      <a:r>
                        <a:rPr lang="en-US" baseline="0" dirty="0" smtClean="0"/>
                        <a:t>In table 2 title was not clearly mentioned it can be mentioned as “comparison of pre test &amp; post test score of communication pattern of patient</a:t>
                      </a:r>
                    </a:p>
                    <a:p>
                      <a:pPr>
                        <a:buFont typeface="Arial" pitchFamily="34" charset="0"/>
                        <a:buChar char="•"/>
                      </a:pPr>
                      <a:r>
                        <a:rPr lang="en-US" baseline="0" dirty="0" smtClean="0"/>
                        <a:t>Heading of table 3 was not mentioned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In table-3 total population is written at the center) which should be written at the right side of the top.</a:t>
                      </a:r>
                      <a:endParaRPr lang="en-US" dirty="0" smtClean="0"/>
                    </a:p>
                    <a:p>
                      <a:pPr>
                        <a:buFont typeface="Arial" pitchFamily="34" charset="0"/>
                        <a:buChar char="•"/>
                      </a:pPr>
                      <a:r>
                        <a:rPr lang="en-US" baseline="0"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Distribution</a:t>
                      </a:r>
                      <a:r>
                        <a:rPr lang="en-US" baseline="0" dirty="0" smtClean="0"/>
                        <a:t> of mean, median, mode and standard deviation is done.</a:t>
                      </a:r>
                      <a:endParaRPr lang="en-US" dirty="0" smtClean="0"/>
                    </a:p>
                    <a:p>
                      <a:endParaRPr lang="en-US"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24</a:t>
            </a:fld>
            <a:endParaRPr lang="en-US"/>
          </a:p>
        </p:txBody>
      </p:sp>
      <p:graphicFrame>
        <p:nvGraphicFramePr>
          <p:cNvPr id="6" name="Content Placeholder 5"/>
          <p:cNvGraphicFramePr>
            <a:graphicFrameLocks noGrp="1"/>
          </p:cNvGraphicFramePr>
          <p:nvPr>
            <p:ph sz="quarter" idx="1"/>
          </p:nvPr>
        </p:nvGraphicFramePr>
        <p:xfrm>
          <a:off x="914400" y="1447800"/>
          <a:ext cx="7772400" cy="329692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r>
                        <a:rPr lang="en-US" dirty="0" smtClean="0"/>
                        <a:t>Title </a:t>
                      </a:r>
                      <a:endParaRPr lang="en-US" dirty="0"/>
                    </a:p>
                  </a:txBody>
                  <a:tcPr/>
                </a:tc>
                <a:tc>
                  <a:txBody>
                    <a:bodyPr/>
                    <a:lstStyle/>
                    <a:p>
                      <a:r>
                        <a:rPr lang="en-US" dirty="0" smtClean="0"/>
                        <a:t>Negative point </a:t>
                      </a:r>
                      <a:endParaRPr lang="en-US" dirty="0"/>
                    </a:p>
                  </a:txBody>
                  <a:tcPr/>
                </a:tc>
                <a:tc>
                  <a:txBody>
                    <a:bodyPr/>
                    <a:lstStyle/>
                    <a:p>
                      <a:r>
                        <a:rPr lang="en-US" dirty="0" smtClean="0"/>
                        <a:t>Positive point </a:t>
                      </a:r>
                      <a:endParaRPr lang="en-US" dirty="0"/>
                    </a:p>
                  </a:txBody>
                  <a:tcPr/>
                </a:tc>
              </a:tr>
              <a:tr h="370840">
                <a:tc>
                  <a:txBody>
                    <a:bodyPr/>
                    <a:lstStyle/>
                    <a:p>
                      <a:r>
                        <a:rPr lang="en-US" dirty="0" smtClean="0"/>
                        <a:t>Discussion </a:t>
                      </a:r>
                      <a:endParaRPr lang="en-US" dirty="0"/>
                    </a:p>
                  </a:txBody>
                  <a:tcPr/>
                </a:tc>
                <a:tc>
                  <a:txBody>
                    <a:bodyPr/>
                    <a:lstStyle/>
                    <a:p>
                      <a:r>
                        <a:rPr lang="en-US" dirty="0" smtClean="0"/>
                        <a:t>It was not mentioned in the article </a:t>
                      </a:r>
                      <a:endParaRPr lang="en-US" dirty="0"/>
                    </a:p>
                  </a:txBody>
                  <a:tcPr/>
                </a:tc>
                <a:tc>
                  <a:txBody>
                    <a:bodyPr/>
                    <a:lstStyle/>
                    <a:p>
                      <a:endParaRPr lang="en-US"/>
                    </a:p>
                  </a:txBody>
                  <a:tcPr/>
                </a:tc>
              </a:tr>
              <a:tr h="370840">
                <a:tc>
                  <a:txBody>
                    <a:bodyPr/>
                    <a:lstStyle/>
                    <a:p>
                      <a:r>
                        <a:rPr lang="en-US" dirty="0" smtClean="0"/>
                        <a:t>Other</a:t>
                      </a:r>
                      <a:r>
                        <a:rPr lang="en-US" baseline="0" dirty="0" smtClean="0"/>
                        <a:t> </a:t>
                      </a:r>
                      <a:endParaRPr lang="en-US" dirty="0"/>
                    </a:p>
                  </a:txBody>
                  <a:tcPr/>
                </a:tc>
                <a:tc>
                  <a:txBody>
                    <a:bodyPr/>
                    <a:lstStyle/>
                    <a:p>
                      <a:r>
                        <a:rPr lang="en-US" dirty="0" smtClean="0"/>
                        <a:t>Keyword was not mentioned</a:t>
                      </a:r>
                    </a:p>
                    <a:p>
                      <a:endParaRPr lang="en-US" dirty="0" smtClean="0"/>
                    </a:p>
                    <a:p>
                      <a:r>
                        <a:rPr lang="en-US" dirty="0" smtClean="0"/>
                        <a:t>+,-</a:t>
                      </a:r>
                      <a:r>
                        <a:rPr lang="en-US" baseline="0" dirty="0" smtClean="0"/>
                        <a:t> was not mentioned in the standard deviation </a:t>
                      </a:r>
                    </a:p>
                    <a:p>
                      <a:endParaRPr lang="en-US" baseline="0" dirty="0" smtClean="0"/>
                    </a:p>
                    <a:p>
                      <a:r>
                        <a:rPr lang="en-US" baseline="0" dirty="0" smtClean="0"/>
                        <a:t>There are lots of grammatical mistakes in the article </a:t>
                      </a:r>
                      <a:r>
                        <a:rPr lang="en-US" dirty="0" smtClean="0"/>
                        <a:t> </a:t>
                      </a:r>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Times New Roman" pitchFamily="18" charset="0"/>
                <a:cs typeface="Times New Roman" pitchFamily="18" charset="0"/>
              </a:rPr>
              <a:t>References </a:t>
            </a:r>
            <a:endParaRPr lang="en-US" b="1" dirty="0">
              <a:solidFill>
                <a:schemeClr val="tx1"/>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25</a:t>
            </a:fld>
            <a:endParaRPr lang="en-US"/>
          </a:p>
        </p:txBody>
      </p:sp>
      <p:sp>
        <p:nvSpPr>
          <p:cNvPr id="5" name="Content Placeholder 4"/>
          <p:cNvSpPr>
            <a:spLocks noGrp="1"/>
          </p:cNvSpPr>
          <p:nvPr>
            <p:ph sz="quarter" idx="1"/>
          </p:nvPr>
        </p:nvSpPr>
        <p:spPr/>
        <p:txBody>
          <a:bodyPr>
            <a:normAutofit fontScale="77500" lnSpcReduction="20000"/>
          </a:bodyPr>
          <a:lstStyle/>
          <a:p>
            <a:pPr>
              <a:buNone/>
            </a:pPr>
            <a:r>
              <a:rPr lang="en-US" dirty="0" smtClean="0"/>
              <a:t>1. Ali, S. and </a:t>
            </a:r>
            <a:r>
              <a:rPr lang="en-US" dirty="0" err="1" smtClean="0"/>
              <a:t>Kabir</a:t>
            </a:r>
            <a:r>
              <a:rPr lang="en-US" dirty="0" smtClean="0"/>
              <a:t>, Z. Domiciliary non-invasive ventilation and the quality of life outcome of patients suffering from chronic respiratory failure. Ire Med J, 2007, 336-8. </a:t>
            </a:r>
          </a:p>
          <a:p>
            <a:pPr>
              <a:buNone/>
            </a:pPr>
            <a:r>
              <a:rPr lang="en-US" dirty="0" smtClean="0"/>
              <a:t> 2. </a:t>
            </a:r>
            <a:r>
              <a:rPr lang="en-US" dirty="0" err="1" smtClean="0"/>
              <a:t>Berrouschot</a:t>
            </a:r>
            <a:r>
              <a:rPr lang="en-US" dirty="0" smtClean="0"/>
              <a:t> J, </a:t>
            </a:r>
            <a:r>
              <a:rPr lang="en-US" dirty="0" err="1" smtClean="0"/>
              <a:t>Rossler</a:t>
            </a:r>
            <a:r>
              <a:rPr lang="en-US" dirty="0" smtClean="0"/>
              <a:t> A, </a:t>
            </a:r>
            <a:r>
              <a:rPr lang="en-US" dirty="0" err="1" smtClean="0"/>
              <a:t>Koster</a:t>
            </a:r>
            <a:r>
              <a:rPr lang="en-US" dirty="0" smtClean="0"/>
              <a:t> J, Schneider D. </a:t>
            </a:r>
            <a:r>
              <a:rPr lang="en-US" dirty="0" err="1" smtClean="0"/>
              <a:t>Echanical</a:t>
            </a:r>
            <a:r>
              <a:rPr lang="en-US" dirty="0" smtClean="0"/>
              <a:t> ventilation in patients with hemispheric </a:t>
            </a:r>
            <a:r>
              <a:rPr lang="en-US" dirty="0" err="1" smtClean="0"/>
              <a:t>schemic</a:t>
            </a:r>
            <a:r>
              <a:rPr lang="en-US" dirty="0" smtClean="0"/>
              <a:t> stroke. </a:t>
            </a:r>
            <a:r>
              <a:rPr lang="en-US" dirty="0" err="1" smtClean="0"/>
              <a:t>Crit</a:t>
            </a:r>
            <a:r>
              <a:rPr lang="en-US" dirty="0" smtClean="0"/>
              <a:t> Care Med 2000;28:2956-61. </a:t>
            </a:r>
          </a:p>
          <a:p>
            <a:pPr>
              <a:buNone/>
            </a:pPr>
            <a:r>
              <a:rPr lang="en-US" dirty="0" smtClean="0"/>
              <a:t>3. Brooks, D., King, A., </a:t>
            </a:r>
            <a:r>
              <a:rPr lang="en-US" dirty="0" err="1" smtClean="0"/>
              <a:t>Tonack</a:t>
            </a:r>
            <a:r>
              <a:rPr lang="en-US" dirty="0" smtClean="0"/>
              <a:t> , M., </a:t>
            </a:r>
            <a:r>
              <a:rPr lang="en-US" dirty="0" err="1" smtClean="0"/>
              <a:t>Simson</a:t>
            </a:r>
            <a:r>
              <a:rPr lang="en-US" dirty="0" smtClean="0"/>
              <a:t>, H., Gould, M. and Goldstein, R.. User perspective on issues that influence the quality of daily life of ventilator-assisted individuals with neuromuscular disorders. Canadian Respiratory Journal, 2004, 547-554. </a:t>
            </a:r>
          </a:p>
          <a:p>
            <a:pPr>
              <a:buNone/>
            </a:pPr>
            <a:r>
              <a:rPr lang="en-US" dirty="0" smtClean="0"/>
              <a:t> 4. </a:t>
            </a:r>
            <a:r>
              <a:rPr lang="en-US" dirty="0" err="1" smtClean="0"/>
              <a:t>Burnard</a:t>
            </a:r>
            <a:r>
              <a:rPr lang="en-US" dirty="0" smtClean="0"/>
              <a:t>, P. Interpreting text: an alternative to some current forms of textual analysis in qualitative research. Social Sciences in Health, 1995, 236-245.</a:t>
            </a:r>
          </a:p>
          <a:p>
            <a:pPr>
              <a:buNone/>
            </a:pPr>
            <a:r>
              <a:rPr lang="en-US" dirty="0" smtClean="0"/>
              <a:t>  5. </a:t>
            </a:r>
            <a:r>
              <a:rPr lang="en-US" dirty="0" err="1" smtClean="0"/>
              <a:t>Bronwin</a:t>
            </a:r>
            <a:r>
              <a:rPr lang="en-US" dirty="0" smtClean="0"/>
              <a:t>, John, Marybeth Communication Ability, Method, and Content Among Nonspeaking: Discussion American Journal of Critical Care. 2004;  6</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pPr algn="ctr"/>
            <a:r>
              <a:rPr lang="en-US" b="1" dirty="0" smtClean="0">
                <a:latin typeface="Times New Roman" pitchFamily="18" charset="0"/>
                <a:cs typeface="Times New Roman" pitchFamily="18" charset="0"/>
              </a:rPr>
              <a:t>Introduction </a:t>
            </a:r>
            <a:endParaRPr lang="en-US" b="1"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3</a:t>
            </a:fld>
            <a:endParaRPr lang="en-US"/>
          </a:p>
        </p:txBody>
      </p:sp>
      <p:sp>
        <p:nvSpPr>
          <p:cNvPr id="5" name="Content Placeholder 4"/>
          <p:cNvSpPr>
            <a:spLocks noGrp="1"/>
          </p:cNvSpPr>
          <p:nvPr>
            <p:ph sz="quarter" idx="1"/>
          </p:nvPr>
        </p:nvSpPr>
        <p:spPr>
          <a:xfrm>
            <a:off x="152400" y="1447800"/>
            <a:ext cx="8534400" cy="4724400"/>
          </a:xfrm>
        </p:spPr>
        <p:txBody>
          <a:bodyPr>
            <a:normAutofit fontScale="92500"/>
          </a:bodyPr>
          <a:lstStyle/>
          <a:p>
            <a:pPr algn="just">
              <a:buNone/>
            </a:pPr>
            <a:r>
              <a:rPr lang="en-US" dirty="0" smtClean="0"/>
              <a:t>    </a:t>
            </a:r>
            <a:r>
              <a:rPr lang="en-US" dirty="0" smtClean="0">
                <a:latin typeface="Times New Roman" pitchFamily="18" charset="0"/>
                <a:cs typeface="Times New Roman" pitchFamily="18" charset="0"/>
              </a:rPr>
              <a:t>Critically ill patients often have their usual means of communication interrupted or limited, either mechanically by </a:t>
            </a:r>
            <a:r>
              <a:rPr lang="en-US" dirty="0" err="1" smtClean="0">
                <a:latin typeface="Times New Roman" pitchFamily="18" charset="0"/>
                <a:cs typeface="Times New Roman" pitchFamily="18" charset="0"/>
              </a:rPr>
              <a:t>endotracheal</a:t>
            </a:r>
            <a:r>
              <a:rPr lang="en-US" dirty="0" smtClean="0">
                <a:latin typeface="Times New Roman" pitchFamily="18" charset="0"/>
                <a:cs typeface="Times New Roman" pitchFamily="18" charset="0"/>
              </a:rPr>
              <a:t> intubation or by the effect of drugs, at a time when the need for the information and expression of anxieties is great. Deficiency in communication ranks as one of the most negative experiences in the studies of perception of intubated patients. Patients receiving mechanical ventilation experienced a moderate to a high level of frustration when communicating their needs. In this study, a communication board, if used patiently during mechanical ventilation, frustration with communication  may be alleviated .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4</a:t>
            </a:fld>
            <a:endParaRPr lang="en-US"/>
          </a:p>
        </p:txBody>
      </p:sp>
      <p:sp>
        <p:nvSpPr>
          <p:cNvPr id="5" name="Content Placeholder 4"/>
          <p:cNvSpPr>
            <a:spLocks noGrp="1"/>
          </p:cNvSpPr>
          <p:nvPr>
            <p:ph sz="quarter" idx="1"/>
          </p:nvPr>
        </p:nvSpPr>
        <p:spPr>
          <a:xfrm>
            <a:off x="304800" y="304800"/>
            <a:ext cx="8382000" cy="5943600"/>
          </a:xfrm>
        </p:spPr>
        <p:txBody>
          <a:bodyPr>
            <a:normAutofit/>
          </a:bodyPr>
          <a:lstStyle/>
          <a:p>
            <a:pPr algn="just"/>
            <a:r>
              <a:rPr lang="en-US" dirty="0" smtClean="0">
                <a:latin typeface="Times New Roman" pitchFamily="18" charset="0"/>
                <a:cs typeface="Times New Roman" pitchFamily="18" charset="0"/>
              </a:rPr>
              <a:t>The study will gauge patients' opinion on communication Board, a light, flexible communication board that will be  prepared so that the patient can easily inform the caregiver of all of his or her conceivable needs. This study will describe the communication pattern and level of satisfaction experienced by the mechanically ventilated patients and ascertains the helpfulness of methods used by health care practitioners to meet the communication needs of the mechanically ventilated patients. This study will add to the body of knowledge regarding communication in mechanically ventilated patients by reporting the effectiveness of communication board on communication pattern and level of satisfaction.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smtClean="0">
                <a:latin typeface="Times New Roman" pitchFamily="18" charset="0"/>
                <a:cs typeface="Times New Roman" pitchFamily="18" charset="0"/>
              </a:rPr>
              <a:t>Background of the Study</a:t>
            </a:r>
            <a:endParaRPr lang="en-US" b="1" dirty="0"/>
          </a:p>
        </p:txBody>
      </p:sp>
      <p:sp>
        <p:nvSpPr>
          <p:cNvPr id="3" name="Content Placeholder 2"/>
          <p:cNvSpPr>
            <a:spLocks noGrp="1"/>
          </p:cNvSpPr>
          <p:nvPr>
            <p:ph sz="quarter" idx="1"/>
          </p:nvPr>
        </p:nvSpPr>
        <p:spPr>
          <a:xfrm>
            <a:off x="914400" y="1676400"/>
            <a:ext cx="7772400" cy="4343400"/>
          </a:xfrm>
        </p:spPr>
        <p:txBody>
          <a:bodyPr>
            <a:normAutofit fontScale="85000" lnSpcReduction="20000"/>
          </a:bodyPr>
          <a:lstStyle/>
          <a:p>
            <a:pPr algn="just">
              <a:buNone/>
            </a:pPr>
            <a:r>
              <a:rPr lang="en-US"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Berrouschot</a:t>
            </a:r>
            <a:r>
              <a:rPr lang="en-US" sz="2400" b="1" dirty="0" smtClean="0">
                <a:latin typeface="Times New Roman" pitchFamily="18" charset="0"/>
                <a:cs typeface="Times New Roman" pitchFamily="18" charset="0"/>
              </a:rPr>
              <a:t> J.et.al </a:t>
            </a:r>
            <a:r>
              <a:rPr lang="en-US" sz="2400" dirty="0" smtClean="0">
                <a:latin typeface="Times New Roman" pitchFamily="18" charset="0"/>
                <a:cs typeface="Times New Roman" pitchFamily="18" charset="0"/>
              </a:rPr>
              <a:t>(2000) have suggested that neurological, particularly </a:t>
            </a:r>
            <a:r>
              <a:rPr lang="en-US" sz="2400" dirty="0" err="1" smtClean="0">
                <a:latin typeface="Times New Roman" pitchFamily="18" charset="0"/>
                <a:cs typeface="Times New Roman" pitchFamily="18" charset="0"/>
              </a:rPr>
              <a:t>cerebrovascular</a:t>
            </a:r>
            <a:r>
              <a:rPr lang="en-US" sz="2400" dirty="0" smtClean="0">
                <a:latin typeface="Times New Roman" pitchFamily="18" charset="0"/>
                <a:cs typeface="Times New Roman" pitchFamily="18" charset="0"/>
              </a:rPr>
              <a:t>, patients requiring mechanical ventilation have a very bad prognosis and questioned the usefulness of such ventilation. </a:t>
            </a:r>
            <a:r>
              <a:rPr lang="en-US" sz="2400" dirty="0" err="1" smtClean="0">
                <a:latin typeface="Times New Roman" pitchFamily="18" charset="0"/>
                <a:cs typeface="Times New Roman" pitchFamily="18" charset="0"/>
              </a:rPr>
              <a:t>Rabinstein</a:t>
            </a:r>
            <a:r>
              <a:rPr lang="en-US" sz="2400" dirty="0" smtClean="0">
                <a:latin typeface="Times New Roman" pitchFamily="18" charset="0"/>
                <a:cs typeface="Times New Roman" pitchFamily="18" charset="0"/>
              </a:rPr>
              <a:t> AA.et.al (2004) indicated that a considerable part of these even long-term ventilated patients can have a good outcome. </a:t>
            </a:r>
          </a:p>
          <a:p>
            <a:pPr algn="just">
              <a:buNone/>
            </a:pPr>
            <a:r>
              <a:rPr lang="en-US" sz="2400" dirty="0" smtClean="0">
                <a:latin typeface="Times New Roman" pitchFamily="18" charset="0"/>
                <a:cs typeface="Times New Roman" pitchFamily="18" charset="0"/>
              </a:rPr>
              <a:t> </a:t>
            </a:r>
          </a:p>
          <a:p>
            <a:pPr algn="just">
              <a:buNone/>
            </a:pPr>
            <a:r>
              <a:rPr lang="en-US" sz="2400" b="1" dirty="0" smtClean="0">
                <a:latin typeface="Times New Roman" pitchFamily="18" charset="0"/>
                <a:cs typeface="Times New Roman" pitchFamily="18" charset="0"/>
              </a:rPr>
              <a:t>		John Durham Peters </a:t>
            </a:r>
            <a:r>
              <a:rPr lang="en-US" sz="2400" dirty="0" smtClean="0">
                <a:latin typeface="Times New Roman" pitchFamily="18" charset="0"/>
                <a:cs typeface="Times New Roman" pitchFamily="18" charset="0"/>
              </a:rPr>
              <a:t>(1999) made a systematic review of the literature to assess the difficulties and stresses of mechanically ventilated patients in the intensive care unit (ICU) when trying to communicate with doctors and nurses. The study revealed that critical care nurses rarely receive training in effective communication with non-verbal patients, and most are unfamiliar with augmentative communication methods. </a:t>
            </a:r>
          </a:p>
          <a:p>
            <a:pPr>
              <a:buNone/>
            </a:pPr>
            <a:r>
              <a:rPr lang="en-US" dirty="0" smtClean="0"/>
              <a:t> </a:t>
            </a:r>
            <a:endParaRPr lang="en-US" dirty="0"/>
          </a:p>
        </p:txBody>
      </p:sp>
      <p:sp>
        <p:nvSpPr>
          <p:cNvPr id="4" name="Date Placeholder 3"/>
          <p:cNvSpPr>
            <a:spLocks noGrp="1"/>
          </p:cNvSpPr>
          <p:nvPr>
            <p:ph type="dt" sz="half" idx="10"/>
          </p:nvPr>
        </p:nvSpPr>
        <p:spPr/>
        <p:txBody>
          <a:bodyPr/>
          <a:lstStyle/>
          <a:p>
            <a:fld id="{0037923E-F64D-45A6-B080-F8B1E4A0B7E8}" type="datetime1">
              <a:rPr lang="en-US" smtClean="0"/>
              <a:pPr/>
              <a:t>4/21/2020</a:t>
            </a:fld>
            <a:endParaRPr lang="en-US"/>
          </a:p>
        </p:txBody>
      </p:sp>
      <p:sp>
        <p:nvSpPr>
          <p:cNvPr id="5" name="Slide Number Placeholder 4"/>
          <p:cNvSpPr>
            <a:spLocks noGrp="1"/>
          </p:cNvSpPr>
          <p:nvPr>
            <p:ph type="sldNum" sz="quarter" idx="12"/>
          </p:nvPr>
        </p:nvSpPr>
        <p:spPr/>
        <p:txBody>
          <a:bodyPr/>
          <a:lstStyle/>
          <a:p>
            <a:fld id="{A18F4416-DB05-4509-8412-F3FEABE43D1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6</a:t>
            </a:fld>
            <a:endParaRPr lang="en-US"/>
          </a:p>
        </p:txBody>
      </p:sp>
      <p:sp>
        <p:nvSpPr>
          <p:cNvPr id="5" name="Content Placeholder 4"/>
          <p:cNvSpPr>
            <a:spLocks noGrp="1"/>
          </p:cNvSpPr>
          <p:nvPr>
            <p:ph sz="quarter" idx="1"/>
          </p:nvPr>
        </p:nvSpPr>
        <p:spPr>
          <a:xfrm>
            <a:off x="914400" y="228600"/>
            <a:ext cx="7772400" cy="5791200"/>
          </a:xfrm>
        </p:spPr>
        <p:txBody>
          <a:bodyPr>
            <a:noAutofit/>
          </a:bodyPr>
          <a:lstStyle/>
          <a:p>
            <a:pPr algn="just">
              <a:buNone/>
            </a:pP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Katja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Laksoo</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(2011) conducted  a study to assess the patient satisfaction in hospital among post operative patients However, many patients complained that they were not treated with respect by caregivers, did not receive adequate pain medication after surgery, and did not understand the instructions they received for home care once they left the hospital. The author claimed that poor communication was a major source of medical errors, encouraging doctors and nurses to listen more carefully to their patients. </a:t>
            </a:r>
          </a:p>
          <a:p>
            <a:pPr algn="just">
              <a:buNone/>
            </a:pPr>
            <a:r>
              <a:rPr lang="en-US" sz="2000" dirty="0" smtClean="0">
                <a:latin typeface="Times New Roman" pitchFamily="18" charset="0"/>
                <a:cs typeface="Times New Roman" pitchFamily="18" charset="0"/>
              </a:rPr>
              <a:t> </a:t>
            </a:r>
          </a:p>
          <a:p>
            <a:pPr algn="just">
              <a:buNone/>
            </a:pPr>
            <a:r>
              <a:rPr lang="en-US" sz="2000" b="1" dirty="0" smtClean="0">
                <a:latin typeface="Times New Roman" pitchFamily="18" charset="0"/>
                <a:cs typeface="Times New Roman" pitchFamily="18" charset="0"/>
              </a:rPr>
              <a:t>		S. Ali and Z. </a:t>
            </a:r>
            <a:r>
              <a:rPr lang="en-US" sz="2000" b="1" dirty="0" err="1" smtClean="0">
                <a:latin typeface="Times New Roman" pitchFamily="18" charset="0"/>
                <a:cs typeface="Times New Roman" pitchFamily="18" charset="0"/>
              </a:rPr>
              <a:t>Kabir</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(2007) conducted a study to assess the patient experiences of communication problem during ventilator treatment. A descriptive approach was used and samples are consecutive patients treated in ICCU and structured questionnaire methods are used to collect data. The result suggest that the need for detailed examination of patients potential for effective communication, evaluation of the communication skills of the nurses and further investigations of devices that can help facilitate communication between nurses and patients during ventilator. </a:t>
            </a:r>
          </a:p>
          <a:p>
            <a:pPr algn="just">
              <a:buNone/>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smtClean="0">
                <a:latin typeface="Times New Roman" pitchFamily="18" charset="0"/>
                <a:cs typeface="Times New Roman" pitchFamily="18" charset="0"/>
              </a:rPr>
              <a:t>Objectives of the Study</a:t>
            </a:r>
            <a:endParaRPr lang="en-US" b="1" dirty="0">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7</a:t>
            </a:fld>
            <a:endParaRPr lang="en-US"/>
          </a:p>
        </p:txBody>
      </p:sp>
      <p:sp>
        <p:nvSpPr>
          <p:cNvPr id="5" name="Content Placeholder 4"/>
          <p:cNvSpPr>
            <a:spLocks noGrp="1"/>
          </p:cNvSpPr>
          <p:nvPr>
            <p:ph sz="quarter" idx="1"/>
          </p:nvPr>
        </p:nvSpPr>
        <p:spPr>
          <a:xfrm>
            <a:off x="228600" y="1447800"/>
            <a:ext cx="8458200" cy="4572000"/>
          </a:xfrm>
        </p:spPr>
        <p:txBody>
          <a:bodyPr>
            <a:normAutofit/>
          </a:bodyPr>
          <a:lstStyle/>
          <a:p>
            <a:pPr marL="457200" indent="-457200" algn="just">
              <a:buAutoNum type="arabicPeriod"/>
            </a:pPr>
            <a:r>
              <a:rPr lang="en-US" sz="2000" dirty="0" smtClean="0">
                <a:latin typeface="Times New Roman" pitchFamily="18" charset="0"/>
                <a:cs typeface="Times New Roman" pitchFamily="18" charset="0"/>
              </a:rPr>
              <a:t>To assess the communication pattern among the patients with mechanical ventilator before and after use of communication board. </a:t>
            </a:r>
          </a:p>
          <a:p>
            <a:pPr marL="457200" indent="-457200" algn="just">
              <a:buNone/>
            </a:pPr>
            <a:endParaRPr lang="en-US" sz="2000" dirty="0" smtClean="0">
              <a:latin typeface="Times New Roman" pitchFamily="18" charset="0"/>
              <a:cs typeface="Times New Roman" pitchFamily="18" charset="0"/>
            </a:endParaRPr>
          </a:p>
          <a:p>
            <a:pPr marL="457200" indent="-457200" algn="just">
              <a:buAutoNum type="arabicPeriod" startAt="2"/>
            </a:pPr>
            <a:r>
              <a:rPr lang="en-US" sz="2000" dirty="0" smtClean="0">
                <a:latin typeface="Times New Roman" pitchFamily="18" charset="0"/>
                <a:cs typeface="Times New Roman" pitchFamily="18" charset="0"/>
              </a:rPr>
              <a:t>To assess the level of satisfaction among the patients with mechanical ventilator before and after use of communication board.</a:t>
            </a:r>
          </a:p>
          <a:p>
            <a:pPr marL="457200" indent="-457200" algn="just">
              <a:buNone/>
            </a:pPr>
            <a:r>
              <a:rPr lang="en-US" sz="2000" dirty="0" smtClean="0">
                <a:latin typeface="Times New Roman" pitchFamily="18" charset="0"/>
                <a:cs typeface="Times New Roman" pitchFamily="18" charset="0"/>
              </a:rPr>
              <a:t> </a:t>
            </a:r>
          </a:p>
          <a:p>
            <a:pPr marL="457200" indent="-457200" algn="just">
              <a:buAutoNum type="arabicPeriod" startAt="3"/>
            </a:pPr>
            <a:r>
              <a:rPr lang="en-US" sz="2000" dirty="0" smtClean="0">
                <a:latin typeface="Times New Roman" pitchFamily="18" charset="0"/>
                <a:cs typeface="Times New Roman" pitchFamily="18" charset="0"/>
              </a:rPr>
              <a:t>To  compare the a)  communication pattern before and after use of communication board b)  level of satisfaction before and after use of communication board </a:t>
            </a:r>
          </a:p>
          <a:p>
            <a:pPr marL="457200" indent="-457200" algn="just">
              <a:buNone/>
            </a:pP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4. To  Correlate the communication pattern with the level of satisfaction before and after use of communication board among the patients with mechanical ventilator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latin typeface="Times New Roman" pitchFamily="18" charset="0"/>
                <a:cs typeface="Times New Roman" pitchFamily="18" charset="0"/>
              </a:rPr>
              <a:t>RESEARCH METHODOLOGY</a:t>
            </a:r>
            <a:endParaRPr lang="en-US" b="1" dirty="0">
              <a:solidFill>
                <a:schemeClr val="tx1"/>
              </a:solidFill>
            </a:endParaRPr>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8</a:t>
            </a:fld>
            <a:endParaRPr lang="en-US"/>
          </a:p>
        </p:txBody>
      </p:sp>
      <p:sp>
        <p:nvSpPr>
          <p:cNvPr id="5" name="Content Placeholder 4"/>
          <p:cNvSpPr>
            <a:spLocks noGrp="1"/>
          </p:cNvSpPr>
          <p:nvPr>
            <p:ph sz="quarter" idx="1"/>
          </p:nvPr>
        </p:nvSpPr>
        <p:spPr>
          <a:xfrm>
            <a:off x="381000" y="1447800"/>
            <a:ext cx="8305800" cy="4572000"/>
          </a:xfrm>
        </p:spPr>
        <p:txBody>
          <a:bodyPr/>
          <a:lstStyle/>
          <a:p>
            <a:pPr algn="just"/>
            <a:r>
              <a:rPr lang="en-US" b="1" dirty="0" smtClean="0">
                <a:latin typeface="Times New Roman" pitchFamily="18" charset="0"/>
                <a:cs typeface="Times New Roman" pitchFamily="18" charset="0"/>
              </a:rPr>
              <a:t>Research design </a:t>
            </a:r>
            <a:r>
              <a:rPr lang="en-US" dirty="0" smtClean="0">
                <a:latin typeface="Times New Roman" pitchFamily="18" charset="0"/>
                <a:cs typeface="Times New Roman" pitchFamily="18" charset="0"/>
              </a:rPr>
              <a:t>: Evaluative approach and pre experimental one group pre test and post test design </a:t>
            </a:r>
          </a:p>
          <a:p>
            <a:pPr algn="just"/>
            <a:r>
              <a:rPr lang="en-US" b="1" dirty="0" smtClean="0">
                <a:latin typeface="Times New Roman" pitchFamily="18" charset="0"/>
                <a:cs typeface="Times New Roman" pitchFamily="18" charset="0"/>
              </a:rPr>
              <a:t>Population: </a:t>
            </a:r>
            <a:r>
              <a:rPr lang="en-US" dirty="0" smtClean="0">
                <a:latin typeface="Times New Roman" pitchFamily="18" charset="0"/>
                <a:cs typeface="Times New Roman" pitchFamily="18" charset="0"/>
              </a:rPr>
              <a:t>conscious patients with mechanical ventilator support. </a:t>
            </a:r>
          </a:p>
          <a:p>
            <a:pPr algn="just"/>
            <a:r>
              <a:rPr lang="en-US" b="1" dirty="0" smtClean="0">
                <a:latin typeface="Times New Roman" pitchFamily="18" charset="0"/>
                <a:cs typeface="Times New Roman" pitchFamily="18" charset="0"/>
              </a:rPr>
              <a:t>Setting:</a:t>
            </a:r>
            <a:r>
              <a:rPr lang="en-US" dirty="0" smtClean="0">
                <a:latin typeface="Times New Roman" pitchFamily="18" charset="0"/>
                <a:cs typeface="Times New Roman" pitchFamily="18" charset="0"/>
              </a:rPr>
              <a:t> ICU, SUM Hospital, </a:t>
            </a:r>
            <a:r>
              <a:rPr lang="en-US" dirty="0" err="1" smtClean="0">
                <a:latin typeface="Times New Roman" pitchFamily="18" charset="0"/>
                <a:cs typeface="Times New Roman" pitchFamily="18" charset="0"/>
              </a:rPr>
              <a:t>Kalinga</a:t>
            </a:r>
            <a:r>
              <a:rPr lang="en-US" dirty="0" smtClean="0">
                <a:latin typeface="Times New Roman" pitchFamily="18" charset="0"/>
                <a:cs typeface="Times New Roman" pitchFamily="18" charset="0"/>
              </a:rPr>
              <a:t> Nagar, Bhubaneswar, Orissa</a:t>
            </a:r>
          </a:p>
          <a:p>
            <a:pPr algn="just"/>
            <a:r>
              <a:rPr lang="en-US" b="1" dirty="0" smtClean="0">
                <a:latin typeface="Times New Roman" pitchFamily="18" charset="0"/>
                <a:cs typeface="Times New Roman" pitchFamily="18" charset="0"/>
              </a:rPr>
              <a:t>Sample size: </a:t>
            </a:r>
            <a:r>
              <a:rPr lang="en-US" dirty="0" smtClean="0">
                <a:latin typeface="Times New Roman" pitchFamily="18" charset="0"/>
                <a:cs typeface="Times New Roman" pitchFamily="18" charset="0"/>
              </a:rPr>
              <a:t>60 ICU patients </a:t>
            </a:r>
          </a:p>
          <a:p>
            <a:pPr algn="just"/>
            <a:r>
              <a:rPr lang="en-US" b="1" dirty="0" smtClean="0">
                <a:latin typeface="Times New Roman" pitchFamily="18" charset="0"/>
                <a:cs typeface="Times New Roman" pitchFamily="18" charset="0"/>
              </a:rPr>
              <a:t>Sampling technique: </a:t>
            </a:r>
            <a:r>
              <a:rPr lang="en-US" dirty="0" smtClean="0">
                <a:latin typeface="Times New Roman" pitchFamily="18" charset="0"/>
                <a:cs typeface="Times New Roman" pitchFamily="18" charset="0"/>
              </a:rPr>
              <a:t>non probability purposive sampling technique is used to collect the data.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fld id="{8B23DD4A-1045-45E4-9773-F97F8D3450B1}" type="datetime1">
              <a:rPr lang="en-US" smtClean="0"/>
              <a:pPr/>
              <a:t>4/21/2020</a:t>
            </a:fld>
            <a:endParaRPr lang="en-US"/>
          </a:p>
        </p:txBody>
      </p:sp>
      <p:sp>
        <p:nvSpPr>
          <p:cNvPr id="4" name="Slide Number Placeholder 3"/>
          <p:cNvSpPr>
            <a:spLocks noGrp="1"/>
          </p:cNvSpPr>
          <p:nvPr>
            <p:ph type="sldNum" sz="quarter" idx="12"/>
          </p:nvPr>
        </p:nvSpPr>
        <p:spPr/>
        <p:txBody>
          <a:bodyPr/>
          <a:lstStyle/>
          <a:p>
            <a:fld id="{A18F4416-DB05-4509-8412-F3FEABE43D1C}" type="slidenum">
              <a:rPr lang="en-US" smtClean="0"/>
              <a:pPr/>
              <a:t>9</a:t>
            </a:fld>
            <a:endParaRPr lang="en-US"/>
          </a:p>
        </p:txBody>
      </p:sp>
      <p:sp>
        <p:nvSpPr>
          <p:cNvPr id="5" name="Content Placeholder 4"/>
          <p:cNvSpPr>
            <a:spLocks noGrp="1"/>
          </p:cNvSpPr>
          <p:nvPr>
            <p:ph sz="quarter" idx="1"/>
          </p:nvPr>
        </p:nvSpPr>
        <p:spPr/>
        <p:txBody>
          <a:bodyPr/>
          <a:lstStyle/>
          <a:p>
            <a:pPr>
              <a:buNone/>
            </a:pPr>
            <a:r>
              <a:rPr lang="en-US" b="1" dirty="0" smtClean="0">
                <a:latin typeface="Times New Roman" pitchFamily="18" charset="0"/>
                <a:cs typeface="Times New Roman" pitchFamily="18" charset="0"/>
              </a:rPr>
              <a:t>Inclusive criteria </a:t>
            </a:r>
          </a:p>
          <a:p>
            <a:pPr>
              <a:buNone/>
            </a:pPr>
            <a:r>
              <a:rPr lang="en-US" dirty="0" smtClean="0">
                <a:latin typeface="Times New Roman" pitchFamily="18" charset="0"/>
                <a:cs typeface="Times New Roman" pitchFamily="18" charset="0"/>
              </a:rPr>
              <a:t> The adult hospitalized patients of age group&gt;18yrs on mechanical ventilator on conscious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The patient who are present at the time of visit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The patient who are willing to participate in the study</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The patient who speak Oriya, Hindi and English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ustom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283</TotalTime>
  <Words>1655</Words>
  <Application>Microsoft Office PowerPoint</Application>
  <PresentationFormat>On-screen Show (4:3)</PresentationFormat>
  <Paragraphs>368</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Equity</vt:lpstr>
      <vt:lpstr>JOURNAL CLUB PRESENTATION </vt:lpstr>
      <vt:lpstr>Effectiveness of Communication board on the Communication Pattern and level of Satisfaction among Mechanically Ventilated Patients</vt:lpstr>
      <vt:lpstr>Introduction </vt:lpstr>
      <vt:lpstr>Slide 4</vt:lpstr>
      <vt:lpstr>Background of the Study</vt:lpstr>
      <vt:lpstr>Slide 6</vt:lpstr>
      <vt:lpstr>Objectives of the Study</vt:lpstr>
      <vt:lpstr>RESEARCH METHODOLOGY</vt:lpstr>
      <vt:lpstr>Slide 9</vt:lpstr>
      <vt:lpstr>  </vt:lpstr>
      <vt:lpstr>Description of data collection instruments </vt:lpstr>
      <vt:lpstr>Slide 12</vt:lpstr>
      <vt:lpstr>Ethical considerations</vt:lpstr>
      <vt:lpstr>TABLE-1: Description of patients on mechanical ventilator according to socio demographic variables</vt:lpstr>
      <vt:lpstr>Slide 15</vt:lpstr>
      <vt:lpstr>Table- 2 mean, median and standard deviation of pre test and post test communication pattern of patients with mechanical ventilator</vt:lpstr>
      <vt:lpstr>Table 3     N=6</vt:lpstr>
      <vt:lpstr>Table- 4 : Analysis of overall communication pattern score as per criterion </vt:lpstr>
      <vt:lpstr>Frequency polygon on pre test and post test communication pattern score of patients with mechanical ventilator </vt:lpstr>
      <vt:lpstr>CONCLUSION</vt:lpstr>
      <vt:lpstr>Critique of the study-</vt:lpstr>
      <vt:lpstr>Slide 22</vt:lpstr>
      <vt:lpstr>Slide 23</vt:lpstr>
      <vt:lpstr>Slide 24</vt:lpstr>
      <vt:lpstr>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CLUB PRESENTATION</dc:title>
  <dc:creator>dell</dc:creator>
  <cp:lastModifiedBy>hp</cp:lastModifiedBy>
  <cp:revision>84</cp:revision>
  <dcterms:created xsi:type="dcterms:W3CDTF">2020-01-03T07:16:58Z</dcterms:created>
  <dcterms:modified xsi:type="dcterms:W3CDTF">2020-04-21T07:13:19Z</dcterms:modified>
</cp:coreProperties>
</file>