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9"/>
  </p:notesMasterIdLst>
  <p:sldIdLst>
    <p:sldId id="256" r:id="rId2"/>
    <p:sldId id="257" r:id="rId3"/>
    <p:sldId id="258" r:id="rId4"/>
    <p:sldId id="259" r:id="rId5"/>
    <p:sldId id="260" r:id="rId6"/>
    <p:sldId id="263" r:id="rId7"/>
    <p:sldId id="264" r:id="rId8"/>
    <p:sldId id="265" r:id="rId9"/>
    <p:sldId id="267" r:id="rId10"/>
    <p:sldId id="266" r:id="rId11"/>
    <p:sldId id="269" r:id="rId12"/>
    <p:sldId id="270" r:id="rId13"/>
    <p:sldId id="271" r:id="rId14"/>
    <p:sldId id="272" r:id="rId15"/>
    <p:sldId id="275" r:id="rId16"/>
    <p:sldId id="276" r:id="rId17"/>
    <p:sldId id="277" r:id="rId18"/>
    <p:sldId id="290" r:id="rId19"/>
    <p:sldId id="288" r:id="rId20"/>
    <p:sldId id="287" r:id="rId21"/>
    <p:sldId id="289" r:id="rId22"/>
    <p:sldId id="279" r:id="rId23"/>
    <p:sldId id="280" r:id="rId24"/>
    <p:sldId id="283" r:id="rId25"/>
    <p:sldId id="284" r:id="rId26"/>
    <p:sldId id="281" r:id="rId27"/>
    <p:sldId id="29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06" autoAdjust="0"/>
    <p:restoredTop sz="76695" autoAdjust="0"/>
  </p:normalViewPr>
  <p:slideViewPr>
    <p:cSldViewPr>
      <p:cViewPr varScale="1">
        <p:scale>
          <a:sx n="73" d="100"/>
          <a:sy n="73" d="100"/>
        </p:scale>
        <p:origin x="-127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4"/>
  <c:chart>
    <c:autoTitleDeleted val="1"/>
    <c:plotArea>
      <c:layout>
        <c:manualLayout>
          <c:layoutTarget val="inner"/>
          <c:xMode val="edge"/>
          <c:yMode val="edge"/>
          <c:x val="8.2555288227860582E-2"/>
          <c:y val="3.0831228624714869E-2"/>
          <c:w val="0.90509903275979509"/>
          <c:h val="0.5977032954091771"/>
        </c:manualLayout>
      </c:layout>
      <c:barChart>
        <c:barDir val="col"/>
        <c:grouping val="clustered"/>
        <c:ser>
          <c:idx val="0"/>
          <c:order val="0"/>
          <c:tx>
            <c:strRef>
              <c:f>Sheet1!$B$1</c:f>
              <c:strCache>
                <c:ptCount val="1"/>
                <c:pt idx="0">
                  <c:v>Column1</c:v>
                </c:pt>
              </c:strCache>
            </c:strRef>
          </c:tx>
          <c:dLbls>
            <c:showVal val="1"/>
          </c:dLbls>
          <c:cat>
            <c:strRef>
              <c:f>Sheet1!$A$2:$A$6</c:f>
              <c:strCache>
                <c:ptCount val="5"/>
                <c:pt idx="0">
                  <c:v>Introduction of PCOS</c:v>
                </c:pt>
                <c:pt idx="1">
                  <c:v>Causes and risk factors signs and symptoms</c:v>
                </c:pt>
                <c:pt idx="2">
                  <c:v>Diagnosis</c:v>
                </c:pt>
                <c:pt idx="3">
                  <c:v>Complications of PCOS</c:v>
                </c:pt>
                <c:pt idx="4">
                  <c:v>Management of PCOS</c:v>
                </c:pt>
              </c:strCache>
            </c:strRef>
          </c:cat>
          <c:val>
            <c:numRef>
              <c:f>Sheet1!$B$2:$B$6</c:f>
              <c:numCache>
                <c:formatCode>General</c:formatCode>
                <c:ptCount val="5"/>
                <c:pt idx="0">
                  <c:v>0</c:v>
                </c:pt>
              </c:numCache>
            </c:numRef>
          </c:val>
        </c:ser>
        <c:ser>
          <c:idx val="1"/>
          <c:order val="1"/>
          <c:tx>
            <c:strRef>
              <c:f>Sheet1!$C$1</c:f>
              <c:strCache>
                <c:ptCount val="1"/>
                <c:pt idx="0">
                  <c:v>Pretest</c:v>
                </c:pt>
              </c:strCache>
            </c:strRef>
          </c:tx>
          <c:dLbls>
            <c:showVal val="1"/>
          </c:dLbls>
          <c:cat>
            <c:strRef>
              <c:f>Sheet1!$A$2:$A$6</c:f>
              <c:strCache>
                <c:ptCount val="5"/>
                <c:pt idx="0">
                  <c:v>Introduction of PCOS</c:v>
                </c:pt>
                <c:pt idx="1">
                  <c:v>Causes and risk factors signs and symptoms</c:v>
                </c:pt>
                <c:pt idx="2">
                  <c:v>Diagnosis</c:v>
                </c:pt>
                <c:pt idx="3">
                  <c:v>Complications of PCOS</c:v>
                </c:pt>
                <c:pt idx="4">
                  <c:v>Management of PCOS</c:v>
                </c:pt>
              </c:strCache>
            </c:strRef>
          </c:cat>
          <c:val>
            <c:numRef>
              <c:f>Sheet1!$C$2:$C$6</c:f>
              <c:numCache>
                <c:formatCode>0.00%</c:formatCode>
                <c:ptCount val="5"/>
                <c:pt idx="0">
                  <c:v>0.39800000000000058</c:v>
                </c:pt>
                <c:pt idx="1">
                  <c:v>0.38290000000000057</c:v>
                </c:pt>
                <c:pt idx="2">
                  <c:v>0.25950000000000001</c:v>
                </c:pt>
                <c:pt idx="3">
                  <c:v>0.30580000000000057</c:v>
                </c:pt>
                <c:pt idx="4">
                  <c:v>0.34040000000000048</c:v>
                </c:pt>
              </c:numCache>
            </c:numRef>
          </c:val>
        </c:ser>
        <c:ser>
          <c:idx val="2"/>
          <c:order val="2"/>
          <c:tx>
            <c:strRef>
              <c:f>Sheet1!$D$1</c:f>
              <c:strCache>
                <c:ptCount val="1"/>
                <c:pt idx="0">
                  <c:v>Post test</c:v>
                </c:pt>
              </c:strCache>
            </c:strRef>
          </c:tx>
          <c:dLbls>
            <c:showVal val="1"/>
          </c:dLbls>
          <c:cat>
            <c:strRef>
              <c:f>Sheet1!$A$2:$A$6</c:f>
              <c:strCache>
                <c:ptCount val="5"/>
                <c:pt idx="0">
                  <c:v>Introduction of PCOS</c:v>
                </c:pt>
                <c:pt idx="1">
                  <c:v>Causes and risk factors signs and symptoms</c:v>
                </c:pt>
                <c:pt idx="2">
                  <c:v>Diagnosis</c:v>
                </c:pt>
                <c:pt idx="3">
                  <c:v>Complications of PCOS</c:v>
                </c:pt>
                <c:pt idx="4">
                  <c:v>Management of PCOS</c:v>
                </c:pt>
              </c:strCache>
            </c:strRef>
          </c:cat>
          <c:val>
            <c:numRef>
              <c:f>Sheet1!$D$2:$D$6</c:f>
              <c:numCache>
                <c:formatCode>0.00%</c:formatCode>
                <c:ptCount val="5"/>
                <c:pt idx="0">
                  <c:v>0.78200000000000003</c:v>
                </c:pt>
                <c:pt idx="1">
                  <c:v>0.72300000000000064</c:v>
                </c:pt>
                <c:pt idx="2">
                  <c:v>0.65700000000000114</c:v>
                </c:pt>
                <c:pt idx="3">
                  <c:v>0.53700000000000003</c:v>
                </c:pt>
                <c:pt idx="4">
                  <c:v>0.71500000000000064</c:v>
                </c:pt>
              </c:numCache>
            </c:numRef>
          </c:val>
        </c:ser>
        <c:ser>
          <c:idx val="3"/>
          <c:order val="3"/>
          <c:tx>
            <c:strRef>
              <c:f>Sheet1!$E$1</c:f>
              <c:strCache>
                <c:ptCount val="1"/>
              </c:strCache>
            </c:strRef>
          </c:tx>
          <c:dLbls>
            <c:showVal val="1"/>
          </c:dLbls>
          <c:cat>
            <c:strRef>
              <c:f>Sheet1!$A$2:$A$6</c:f>
              <c:strCache>
                <c:ptCount val="5"/>
                <c:pt idx="0">
                  <c:v>Introduction of PCOS</c:v>
                </c:pt>
                <c:pt idx="1">
                  <c:v>Causes and risk factors signs and symptoms</c:v>
                </c:pt>
                <c:pt idx="2">
                  <c:v>Diagnosis</c:v>
                </c:pt>
                <c:pt idx="3">
                  <c:v>Complications of PCOS</c:v>
                </c:pt>
                <c:pt idx="4">
                  <c:v>Management of PCOS</c:v>
                </c:pt>
              </c:strCache>
            </c:strRef>
          </c:cat>
          <c:val>
            <c:numRef>
              <c:f>Sheet1!$E$2:$E$6</c:f>
              <c:numCache>
                <c:formatCode>General</c:formatCode>
                <c:ptCount val="5"/>
              </c:numCache>
            </c:numRef>
          </c:val>
        </c:ser>
        <c:dLbls>
          <c:showVal val="1"/>
        </c:dLbls>
        <c:gapWidth val="75"/>
        <c:axId val="127142144"/>
        <c:axId val="127160320"/>
      </c:barChart>
      <c:catAx>
        <c:axId val="127142144"/>
        <c:scaling>
          <c:orientation val="minMax"/>
        </c:scaling>
        <c:axPos val="b"/>
        <c:majorTickMark val="none"/>
        <c:tickLblPos val="nextTo"/>
        <c:crossAx val="127160320"/>
        <c:crosses val="autoZero"/>
        <c:auto val="1"/>
        <c:lblAlgn val="ctr"/>
        <c:lblOffset val="100"/>
      </c:catAx>
      <c:valAx>
        <c:axId val="127160320"/>
        <c:scaling>
          <c:orientation val="minMax"/>
        </c:scaling>
        <c:axPos val="l"/>
        <c:numFmt formatCode="General" sourceLinked="1"/>
        <c:majorTickMark val="none"/>
        <c:tickLblPos val="nextTo"/>
        <c:crossAx val="127142144"/>
        <c:crosses val="autoZero"/>
        <c:crossBetween val="between"/>
      </c:valAx>
    </c:plotArea>
    <c:legend>
      <c:legendPos val="b"/>
      <c:legendEntry>
        <c:idx val="0"/>
        <c:delete val="1"/>
      </c:legendEntry>
      <c:legendEntry>
        <c:idx val="3"/>
        <c:delete val="1"/>
      </c:legendEntry>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97BC91-E599-4075-AC8D-FC7A45D0B5E4}" type="datetimeFigureOut">
              <a:rPr lang="en-US" smtClean="0"/>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328F95-9E66-4C5F-BE45-7419558D35D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328F95-9E66-4C5F-BE45-7419558D35D2}"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05B383-BE79-4236-A4FF-95E8B69473BD}"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5B383-BE79-4236-A4FF-95E8B69473BD}"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5B383-BE79-4236-A4FF-95E8B69473BD}"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5B383-BE79-4236-A4FF-95E8B69473BD}"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05B383-BE79-4236-A4FF-95E8B69473BD}"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05B383-BE79-4236-A4FF-95E8B69473BD}"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05B383-BE79-4236-A4FF-95E8B69473BD}" type="datetimeFigureOut">
              <a:rPr lang="en-US" smtClean="0"/>
              <a:pPr/>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05B383-BE79-4236-A4FF-95E8B69473BD}" type="datetimeFigureOut">
              <a:rPr lang="en-US" smtClean="0"/>
              <a:pPr/>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5B383-BE79-4236-A4FF-95E8B69473BD}" type="datetimeFigureOut">
              <a:rPr lang="en-US" smtClean="0"/>
              <a:pPr/>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05B383-BE79-4236-A4FF-95E8B69473BD}"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05B383-BE79-4236-A4FF-95E8B69473BD}"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DEF66-4D3C-4A06-87FE-D760F44BE3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5B383-BE79-4236-A4FF-95E8B69473BD}" type="datetimeFigureOut">
              <a:rPr lang="en-US" smtClean="0"/>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DEF66-4D3C-4A06-87FE-D760F44BE3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1"/>
            <a:ext cx="8001000" cy="1981199"/>
          </a:xfrm>
        </p:spPr>
        <p:txBody>
          <a:bodyPr>
            <a:normAutofit/>
          </a:bodyPr>
          <a:lstStyle/>
          <a:p>
            <a:pPr algn="ctr"/>
            <a:r>
              <a:rPr lang="en-US" dirty="0" smtClean="0">
                <a:solidFill>
                  <a:schemeClr val="accent1">
                    <a:lumMod val="75000"/>
                  </a:schemeClr>
                </a:solidFill>
                <a:latin typeface="Arial Black" pitchFamily="34" charset="0"/>
              </a:rPr>
              <a:t>JOURNAL CLUB PRESENTATION</a:t>
            </a:r>
            <a:endParaRPr lang="en-US" dirty="0">
              <a:solidFill>
                <a:schemeClr val="accent1">
                  <a:lumMod val="75000"/>
                </a:schemeClr>
              </a:solidFill>
              <a:latin typeface="Arial Black" pitchFamily="34" charset="0"/>
            </a:endParaRPr>
          </a:p>
        </p:txBody>
      </p:sp>
      <p:sp>
        <p:nvSpPr>
          <p:cNvPr id="3" name="Subtitle 2"/>
          <p:cNvSpPr>
            <a:spLocks noGrp="1"/>
          </p:cNvSpPr>
          <p:nvPr>
            <p:ph type="subTitle" idx="1"/>
          </p:nvPr>
        </p:nvSpPr>
        <p:spPr>
          <a:xfrm>
            <a:off x="5181600" y="3048000"/>
            <a:ext cx="3505200" cy="2895600"/>
          </a:xfrm>
        </p:spPr>
        <p:txBody>
          <a:bodyPr>
            <a:noAutofit/>
          </a:bodyPr>
          <a:lstStyle/>
          <a:p>
            <a:pPr algn="l"/>
            <a:r>
              <a:rPr lang="en-US" sz="2800" b="1" dirty="0" smtClean="0">
                <a:solidFill>
                  <a:schemeClr val="tx1"/>
                </a:solidFill>
                <a:latin typeface="Times New Roman" pitchFamily="18" charset="0"/>
                <a:cs typeface="Times New Roman" pitchFamily="18" charset="0"/>
              </a:rPr>
              <a:t>PRESENTER</a:t>
            </a:r>
          </a:p>
          <a:p>
            <a:pPr algn="l"/>
            <a:r>
              <a:rPr lang="en-US" sz="2800" dirty="0" err="1" smtClean="0">
                <a:solidFill>
                  <a:schemeClr val="tx1"/>
                </a:solidFill>
                <a:latin typeface="Times New Roman" pitchFamily="18" charset="0"/>
                <a:cs typeface="Times New Roman" pitchFamily="18" charset="0"/>
              </a:rPr>
              <a:t>Reena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Saini</a:t>
            </a:r>
            <a:endParaRPr lang="en-US" sz="2800" dirty="0" smtClean="0">
              <a:solidFill>
                <a:schemeClr val="tx1"/>
              </a:solidFill>
              <a:latin typeface="Times New Roman" pitchFamily="18" charset="0"/>
              <a:cs typeface="Times New Roman" pitchFamily="18" charset="0"/>
            </a:endParaRPr>
          </a:p>
          <a:p>
            <a:pPr algn="l"/>
            <a:r>
              <a:rPr lang="en-US" sz="2800" dirty="0" smtClean="0">
                <a:solidFill>
                  <a:schemeClr val="tx1"/>
                </a:solidFill>
                <a:latin typeface="Times New Roman" pitchFamily="18" charset="0"/>
                <a:cs typeface="Times New Roman" pitchFamily="18" charset="0"/>
              </a:rPr>
              <a:t>M.Sc. (N) 2</a:t>
            </a:r>
            <a:r>
              <a:rPr lang="en-US" sz="2800" baseline="30000" dirty="0" smtClean="0">
                <a:solidFill>
                  <a:schemeClr val="tx1"/>
                </a:solidFill>
                <a:latin typeface="Times New Roman" pitchFamily="18" charset="0"/>
                <a:cs typeface="Times New Roman" pitchFamily="18" charset="0"/>
              </a:rPr>
              <a:t>nd</a:t>
            </a:r>
            <a:r>
              <a:rPr lang="en-US" sz="2800" dirty="0" smtClean="0">
                <a:solidFill>
                  <a:schemeClr val="tx1"/>
                </a:solidFill>
                <a:latin typeface="Times New Roman" pitchFamily="18" charset="0"/>
                <a:cs typeface="Times New Roman" pitchFamily="18" charset="0"/>
              </a:rPr>
              <a:t> year</a:t>
            </a:r>
          </a:p>
          <a:p>
            <a:pPr algn="l"/>
            <a:r>
              <a:rPr lang="en-US" sz="2800" dirty="0" smtClean="0">
                <a:solidFill>
                  <a:schemeClr val="tx1"/>
                </a:solidFill>
                <a:latin typeface="Times New Roman" pitchFamily="18" charset="0"/>
                <a:cs typeface="Times New Roman" pitchFamily="18" charset="0"/>
              </a:rPr>
              <a:t>BS18MHNS009</a:t>
            </a:r>
          </a:p>
          <a:p>
            <a:pPr algn="l"/>
            <a:r>
              <a:rPr lang="en-US" sz="2800" dirty="0" smtClean="0">
                <a:solidFill>
                  <a:schemeClr val="tx1"/>
                </a:solidFill>
                <a:latin typeface="Times New Roman" pitchFamily="18" charset="0"/>
                <a:cs typeface="Times New Roman" pitchFamily="18" charset="0"/>
              </a:rPr>
              <a:t>OBSTETRIC &amp; GYNECOLOGY</a:t>
            </a:r>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chemeClr val="accent5">
                    <a:lumMod val="75000"/>
                  </a:schemeClr>
                </a:solidFill>
                <a:latin typeface="Arial Black" pitchFamily="34" charset="0"/>
                <a:cs typeface="Times New Roman" pitchFamily="18" charset="0"/>
              </a:rPr>
              <a:t>DATA COLLECTION PROCEDURE</a:t>
            </a:r>
            <a:endParaRPr lang="en-US" dirty="0">
              <a:solidFill>
                <a:schemeClr val="accent5">
                  <a:lumMod val="75000"/>
                </a:schemeClr>
              </a:solidFill>
              <a:latin typeface="Arial Black" pitchFamily="34"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600" dirty="0" smtClean="0">
                <a:latin typeface="Times New Roman" pitchFamily="18" charset="0"/>
                <a:cs typeface="Times New Roman" pitchFamily="18" charset="0"/>
              </a:rPr>
              <a:t>Informed written consent was obtained from the participants and ethical permission was taken from the ethical committee. </a:t>
            </a:r>
          </a:p>
          <a:p>
            <a:pPr algn="just"/>
            <a:r>
              <a:rPr lang="en-US" sz="2600" dirty="0" smtClean="0">
                <a:latin typeface="Times New Roman" pitchFamily="18" charset="0"/>
                <a:cs typeface="Times New Roman" pitchFamily="18" charset="0"/>
              </a:rPr>
              <a:t>Pre-test was done and after that structured programme was conducted regarding polycystic ovarian syndrome by the lecture cum discussion method with the help of charts, power point presentation, pamphlets and after 7</a:t>
            </a:r>
            <a:r>
              <a:rPr lang="en-US" sz="2600" baseline="30000" dirty="0" smtClean="0">
                <a:latin typeface="Times New Roman" pitchFamily="18" charset="0"/>
                <a:cs typeface="Times New Roman" pitchFamily="18" charset="0"/>
              </a:rPr>
              <a:t>th</a:t>
            </a:r>
            <a:r>
              <a:rPr lang="en-US" sz="2600" dirty="0" smtClean="0">
                <a:latin typeface="Times New Roman" pitchFamily="18" charset="0"/>
                <a:cs typeface="Times New Roman" pitchFamily="18" charset="0"/>
              </a:rPr>
              <a:t> day post-test was done.</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latin typeface="Arial Black" pitchFamily="34" charset="0"/>
              </a:rPr>
              <a:t>RESULT</a:t>
            </a:r>
            <a:endParaRPr lang="en-US" dirty="0">
              <a:latin typeface="Arial Black" pitchFamily="34" charset="0"/>
            </a:endParaRPr>
          </a:p>
        </p:txBody>
      </p:sp>
      <p:sp>
        <p:nvSpPr>
          <p:cNvPr id="3" name="Content Placeholder 2"/>
          <p:cNvSpPr>
            <a:spLocks noGrp="1"/>
          </p:cNvSpPr>
          <p:nvPr>
            <p:ph idx="1"/>
          </p:nvPr>
        </p:nvSpPr>
        <p:spPr>
          <a:xfrm>
            <a:off x="457200" y="1143000"/>
            <a:ext cx="8229600" cy="5410199"/>
          </a:xfrm>
        </p:spPr>
        <p:txBody>
          <a:bodyPr>
            <a:normAutofit/>
          </a:bodyPr>
          <a:lstStyle/>
          <a:p>
            <a:pPr algn="just">
              <a:buNone/>
            </a:pPr>
            <a:r>
              <a:rPr lang="en-US" sz="2200" b="1" dirty="0" smtClean="0"/>
              <a:t>Table 1: Frequency and percentage wise distribution of socio- demographic characteristics of the study participants (n = 94).</a:t>
            </a:r>
            <a:endParaRPr lang="en-US" sz="2200" b="1" dirty="0"/>
          </a:p>
        </p:txBody>
      </p:sp>
      <p:graphicFrame>
        <p:nvGraphicFramePr>
          <p:cNvPr id="4" name="Table 3"/>
          <p:cNvGraphicFramePr>
            <a:graphicFrameLocks noGrp="1"/>
          </p:cNvGraphicFramePr>
          <p:nvPr/>
        </p:nvGraphicFramePr>
        <p:xfrm>
          <a:off x="381000" y="2057400"/>
          <a:ext cx="8458200" cy="4571996"/>
        </p:xfrm>
        <a:graphic>
          <a:graphicData uri="http://schemas.openxmlformats.org/drawingml/2006/table">
            <a:tbl>
              <a:tblPr firstRow="1" bandRow="1">
                <a:tableStyleId>{5C22544A-7EE6-4342-B048-85BDC9FD1C3A}</a:tableStyleId>
              </a:tblPr>
              <a:tblGrid>
                <a:gridCol w="8458200"/>
              </a:tblGrid>
              <a:tr h="415636">
                <a:tc>
                  <a:txBody>
                    <a:bodyPr/>
                    <a:lstStyle/>
                    <a:p>
                      <a:r>
                        <a:rPr lang="en-US" dirty="0" smtClean="0">
                          <a:latin typeface="Times New Roman" pitchFamily="18" charset="0"/>
                          <a:cs typeface="Times New Roman" pitchFamily="18" charset="0"/>
                        </a:rPr>
                        <a:t>Variable                                                   Frequency (F)                                         %</a:t>
                      </a:r>
                      <a:endParaRPr lang="en-US" dirty="0">
                        <a:latin typeface="Times New Roman" pitchFamily="18" charset="0"/>
                        <a:cs typeface="Times New Roman" pitchFamily="18" charset="0"/>
                      </a:endParaRPr>
                    </a:p>
                  </a:txBody>
                  <a:tcPr/>
                </a:tc>
              </a:tr>
              <a:tr h="415636">
                <a:tc>
                  <a:txBody>
                    <a:bodyPr/>
                    <a:lstStyle/>
                    <a:p>
                      <a:r>
                        <a:rPr lang="en-US" b="1" dirty="0" smtClean="0">
                          <a:latin typeface="Times New Roman" pitchFamily="18" charset="0"/>
                          <a:cs typeface="Times New Roman" pitchFamily="18" charset="0"/>
                        </a:rPr>
                        <a:t>Age(in</a:t>
                      </a:r>
                      <a:r>
                        <a:rPr lang="en-US" b="1" baseline="0" dirty="0" smtClean="0">
                          <a:latin typeface="Times New Roman" pitchFamily="18" charset="0"/>
                          <a:cs typeface="Times New Roman" pitchFamily="18" charset="0"/>
                        </a:rPr>
                        <a:t> year)</a:t>
                      </a:r>
                      <a:endParaRPr lang="en-US" b="1" dirty="0">
                        <a:latin typeface="Times New Roman" pitchFamily="18" charset="0"/>
                        <a:cs typeface="Times New Roman" pitchFamily="18" charset="0"/>
                      </a:endParaRPr>
                    </a:p>
                  </a:txBody>
                  <a:tcPr/>
                </a:tc>
              </a:tr>
              <a:tr h="415636">
                <a:tc>
                  <a:txBody>
                    <a:bodyPr/>
                    <a:lstStyle/>
                    <a:p>
                      <a:r>
                        <a:rPr lang="en-US" dirty="0" smtClean="0">
                          <a:latin typeface="Times New Roman" pitchFamily="18" charset="0"/>
                          <a:cs typeface="Times New Roman" pitchFamily="18" charset="0"/>
                        </a:rPr>
                        <a:t>15yr-16yr                                                  46                                                         48 .9</a:t>
                      </a:r>
                      <a:endParaRPr lang="en-US" dirty="0">
                        <a:latin typeface="Times New Roman" pitchFamily="18" charset="0"/>
                        <a:cs typeface="Times New Roman" pitchFamily="18" charset="0"/>
                      </a:endParaRPr>
                    </a:p>
                  </a:txBody>
                  <a:tcPr/>
                </a:tc>
              </a:tr>
              <a:tr h="415636">
                <a:tc>
                  <a:txBody>
                    <a:bodyPr/>
                    <a:lstStyle/>
                    <a:p>
                      <a:r>
                        <a:rPr lang="en-US" dirty="0" smtClean="0">
                          <a:latin typeface="Times New Roman" pitchFamily="18" charset="0"/>
                          <a:cs typeface="Times New Roman" pitchFamily="18" charset="0"/>
                        </a:rPr>
                        <a:t>17yr- 18yr                                                 </a:t>
                      </a:r>
                      <a:r>
                        <a:rPr lang="en-US" b="1" dirty="0" smtClean="0">
                          <a:latin typeface="Times New Roman" pitchFamily="18" charset="0"/>
                          <a:cs typeface="Times New Roman" pitchFamily="18" charset="0"/>
                        </a:rPr>
                        <a:t>48                                                         51.1</a:t>
                      </a:r>
                      <a:endParaRPr lang="en-US" b="1" dirty="0">
                        <a:latin typeface="Times New Roman" pitchFamily="18" charset="0"/>
                        <a:cs typeface="Times New Roman" pitchFamily="18" charset="0"/>
                      </a:endParaRPr>
                    </a:p>
                  </a:txBody>
                  <a:tcPr/>
                </a:tc>
              </a:tr>
              <a:tr h="415636">
                <a:tc>
                  <a:txBody>
                    <a:bodyPr/>
                    <a:lstStyle/>
                    <a:p>
                      <a:r>
                        <a:rPr lang="en-US" b="1" dirty="0" smtClean="0">
                          <a:latin typeface="Times New Roman" pitchFamily="18" charset="0"/>
                          <a:cs typeface="Times New Roman" pitchFamily="18" charset="0"/>
                        </a:rPr>
                        <a:t>Area of living</a:t>
                      </a:r>
                      <a:endParaRPr lang="en-US" b="1" dirty="0">
                        <a:latin typeface="Times New Roman" pitchFamily="18" charset="0"/>
                        <a:cs typeface="Times New Roman" pitchFamily="18" charset="0"/>
                      </a:endParaRPr>
                    </a:p>
                  </a:txBody>
                  <a:tcPr/>
                </a:tc>
              </a:tr>
              <a:tr h="415636">
                <a:tc>
                  <a:txBody>
                    <a:bodyPr/>
                    <a:lstStyle/>
                    <a:p>
                      <a:r>
                        <a:rPr lang="en-US" dirty="0" smtClean="0">
                          <a:latin typeface="Times New Roman" pitchFamily="18" charset="0"/>
                          <a:cs typeface="Times New Roman" pitchFamily="18" charset="0"/>
                        </a:rPr>
                        <a:t>Rural                                                         94                                                          100</a:t>
                      </a:r>
                      <a:endParaRPr lang="en-US" dirty="0">
                        <a:latin typeface="Times New Roman" pitchFamily="18" charset="0"/>
                        <a:cs typeface="Times New Roman" pitchFamily="18" charset="0"/>
                      </a:endParaRPr>
                    </a:p>
                  </a:txBody>
                  <a:tcPr/>
                </a:tc>
              </a:tr>
              <a:tr h="415636">
                <a:tc>
                  <a:txBody>
                    <a:bodyPr/>
                    <a:lstStyle/>
                    <a:p>
                      <a:r>
                        <a:rPr lang="en-US" b="1" dirty="0" smtClean="0">
                          <a:latin typeface="Times New Roman" pitchFamily="18" charset="0"/>
                          <a:cs typeface="Times New Roman" pitchFamily="18" charset="0"/>
                        </a:rPr>
                        <a:t>Type of family</a:t>
                      </a:r>
                      <a:endParaRPr lang="en-US" b="1" dirty="0">
                        <a:latin typeface="Times New Roman" pitchFamily="18" charset="0"/>
                        <a:cs typeface="Times New Roman" pitchFamily="18" charset="0"/>
                      </a:endParaRPr>
                    </a:p>
                  </a:txBody>
                  <a:tcPr/>
                </a:tc>
              </a:tr>
              <a:tr h="415636">
                <a:tc>
                  <a:txBody>
                    <a:bodyPr/>
                    <a:lstStyle/>
                    <a:p>
                      <a:r>
                        <a:rPr lang="en-US" dirty="0" smtClean="0">
                          <a:latin typeface="Times New Roman" pitchFamily="18" charset="0"/>
                          <a:cs typeface="Times New Roman" pitchFamily="18" charset="0"/>
                        </a:rPr>
                        <a:t>Joint                                                         31                                                          32.98</a:t>
                      </a:r>
                      <a:endParaRPr lang="en-US" dirty="0">
                        <a:latin typeface="Times New Roman" pitchFamily="18" charset="0"/>
                        <a:cs typeface="Times New Roman" pitchFamily="18" charset="0"/>
                      </a:endParaRPr>
                    </a:p>
                  </a:txBody>
                  <a:tcPr/>
                </a:tc>
              </a:tr>
              <a:tr h="415636">
                <a:tc>
                  <a:txBody>
                    <a:bodyPr/>
                    <a:lstStyle/>
                    <a:p>
                      <a:r>
                        <a:rPr lang="en-US" dirty="0" smtClean="0">
                          <a:latin typeface="Times New Roman" pitchFamily="18" charset="0"/>
                          <a:cs typeface="Times New Roman" pitchFamily="18" charset="0"/>
                        </a:rPr>
                        <a:t>Nuclear                                                    </a:t>
                      </a:r>
                      <a:r>
                        <a:rPr lang="en-US" b="1" dirty="0" smtClean="0">
                          <a:latin typeface="Times New Roman" pitchFamily="18" charset="0"/>
                          <a:cs typeface="Times New Roman" pitchFamily="18" charset="0"/>
                        </a:rPr>
                        <a:t>63                                                          67.02</a:t>
                      </a:r>
                      <a:endParaRPr lang="en-US" b="1" dirty="0">
                        <a:latin typeface="Times New Roman" pitchFamily="18" charset="0"/>
                        <a:cs typeface="Times New Roman" pitchFamily="18" charset="0"/>
                      </a:endParaRPr>
                    </a:p>
                  </a:txBody>
                  <a:tcPr/>
                </a:tc>
              </a:tr>
              <a:tr h="415636">
                <a:tc>
                  <a:txBody>
                    <a:bodyPr/>
                    <a:lstStyle/>
                    <a:p>
                      <a:r>
                        <a:rPr lang="en-US" b="1" dirty="0" smtClean="0">
                          <a:latin typeface="Times New Roman" pitchFamily="18" charset="0"/>
                          <a:cs typeface="Times New Roman" pitchFamily="18" charset="0"/>
                        </a:rPr>
                        <a:t>Religion</a:t>
                      </a:r>
                      <a:endParaRPr lang="en-US" b="1" dirty="0">
                        <a:latin typeface="Times New Roman" pitchFamily="18" charset="0"/>
                        <a:cs typeface="Times New Roman" pitchFamily="18" charset="0"/>
                      </a:endParaRPr>
                    </a:p>
                  </a:txBody>
                  <a:tcPr/>
                </a:tc>
              </a:tr>
              <a:tr h="415636">
                <a:tc>
                  <a:txBody>
                    <a:bodyPr/>
                    <a:lstStyle/>
                    <a:p>
                      <a:r>
                        <a:rPr lang="en-US" dirty="0" smtClean="0">
                          <a:latin typeface="Times New Roman" pitchFamily="18" charset="0"/>
                          <a:cs typeface="Times New Roman" pitchFamily="18" charset="0"/>
                        </a:rPr>
                        <a:t>Hindu                                                      </a:t>
                      </a:r>
                      <a:r>
                        <a:rPr lang="en-US" b="1" dirty="0" smtClean="0">
                          <a:latin typeface="Times New Roman" pitchFamily="18" charset="0"/>
                          <a:cs typeface="Times New Roman" pitchFamily="18" charset="0"/>
                        </a:rPr>
                        <a:t>92                                                           97.87</a:t>
                      </a:r>
                      <a:endParaRPr lang="en-US"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381000"/>
          <a:ext cx="8229600" cy="6019799"/>
        </p:xfrm>
        <a:graphic>
          <a:graphicData uri="http://schemas.openxmlformats.org/drawingml/2006/table">
            <a:tbl>
              <a:tblPr firstRow="1" bandRow="1">
                <a:tableStyleId>{5C22544A-7EE6-4342-B048-85BDC9FD1C3A}</a:tableStyleId>
              </a:tblPr>
              <a:tblGrid>
                <a:gridCol w="8229600"/>
              </a:tblGrid>
              <a:tr h="422501">
                <a:tc>
                  <a:txBody>
                    <a:bodyPr/>
                    <a:lstStyle/>
                    <a:p>
                      <a:r>
                        <a:rPr lang="en-US" sz="1800" dirty="0" smtClean="0">
                          <a:latin typeface="Times New Roman" pitchFamily="18" charset="0"/>
                          <a:cs typeface="Times New Roman" pitchFamily="18" charset="0"/>
                        </a:rPr>
                        <a:t>Variable</a:t>
                      </a:r>
                      <a:r>
                        <a:rPr lang="en-US" sz="1800" baseline="0" dirty="0" smtClean="0">
                          <a:latin typeface="Times New Roman" pitchFamily="18" charset="0"/>
                          <a:cs typeface="Times New Roman" pitchFamily="18" charset="0"/>
                        </a:rPr>
                        <a:t>                                             Frequency(F)                                           % </a:t>
                      </a:r>
                      <a:endParaRPr lang="en-US" sz="1800"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Muslim                                                  02                                                         2.12</a:t>
                      </a:r>
                      <a:endParaRPr lang="en-US" sz="1800" dirty="0">
                        <a:latin typeface="Times New Roman" pitchFamily="18" charset="0"/>
                        <a:cs typeface="Times New Roman" pitchFamily="18" charset="0"/>
                      </a:endParaRPr>
                    </a:p>
                  </a:txBody>
                  <a:tcPr/>
                </a:tc>
              </a:tr>
              <a:tr h="399807">
                <a:tc>
                  <a:txBody>
                    <a:bodyPr/>
                    <a:lstStyle/>
                    <a:p>
                      <a:pPr algn="just"/>
                      <a:r>
                        <a:rPr lang="en-US" sz="1800" b="1" dirty="0" smtClean="0">
                          <a:latin typeface="Times New Roman" pitchFamily="18" charset="0"/>
                          <a:cs typeface="Times New Roman" pitchFamily="18" charset="0"/>
                        </a:rPr>
                        <a:t>Mother education</a:t>
                      </a:r>
                      <a:endParaRPr lang="en-US" sz="1800" b="1"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No formal education                             06                                                          6.3</a:t>
                      </a:r>
                      <a:endParaRPr lang="en-US" sz="1800"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Primary                                                 </a:t>
                      </a:r>
                      <a:r>
                        <a:rPr lang="en-US" sz="1800" b="1" dirty="0" smtClean="0">
                          <a:latin typeface="Times New Roman" pitchFamily="18" charset="0"/>
                          <a:cs typeface="Times New Roman" pitchFamily="18" charset="0"/>
                        </a:rPr>
                        <a:t>45                                                         </a:t>
                      </a:r>
                      <a:r>
                        <a:rPr lang="en-US" sz="1800" b="1" baseline="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47.8</a:t>
                      </a:r>
                      <a:endParaRPr lang="en-US" sz="1800" b="1"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Intermediate                                          43                                                          45.74</a:t>
                      </a:r>
                      <a:endParaRPr lang="en-US" sz="1800" dirty="0">
                        <a:latin typeface="Times New Roman" pitchFamily="18" charset="0"/>
                        <a:cs typeface="Times New Roman" pitchFamily="18" charset="0"/>
                      </a:endParaRPr>
                    </a:p>
                  </a:txBody>
                  <a:tcPr/>
                </a:tc>
              </a:tr>
              <a:tr h="399807">
                <a:tc>
                  <a:txBody>
                    <a:bodyPr/>
                    <a:lstStyle/>
                    <a:p>
                      <a:pPr algn="just"/>
                      <a:r>
                        <a:rPr lang="en-US" sz="1800" b="1" dirty="0" smtClean="0">
                          <a:latin typeface="Times New Roman" pitchFamily="18" charset="0"/>
                          <a:cs typeface="Times New Roman" pitchFamily="18" charset="0"/>
                        </a:rPr>
                        <a:t>Father education</a:t>
                      </a:r>
                      <a:endParaRPr lang="en-US" sz="1800" b="1"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No formal education                            02                                                            3.19</a:t>
                      </a:r>
                      <a:endParaRPr lang="en-US" sz="1800"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Primary                                                29                                                            30.85</a:t>
                      </a:r>
                      <a:endParaRPr lang="en-US" sz="1800"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Intermediate                                         </a:t>
                      </a:r>
                      <a:r>
                        <a:rPr lang="en-US" sz="1800" b="1" dirty="0" smtClean="0">
                          <a:latin typeface="Times New Roman" pitchFamily="18" charset="0"/>
                          <a:cs typeface="Times New Roman" pitchFamily="18" charset="0"/>
                        </a:rPr>
                        <a:t>56                                                            59.57</a:t>
                      </a:r>
                      <a:endParaRPr lang="en-US" sz="1800" b="1"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Graduate                                               07                                                            7.44 </a:t>
                      </a:r>
                      <a:endParaRPr lang="en-US" sz="1800" dirty="0">
                        <a:latin typeface="Times New Roman" pitchFamily="18" charset="0"/>
                        <a:cs typeface="Times New Roman" pitchFamily="18" charset="0"/>
                      </a:endParaRPr>
                    </a:p>
                  </a:txBody>
                  <a:tcPr/>
                </a:tc>
              </a:tr>
              <a:tr h="399807">
                <a:tc>
                  <a:txBody>
                    <a:bodyPr/>
                    <a:lstStyle/>
                    <a:p>
                      <a:pPr algn="just"/>
                      <a:r>
                        <a:rPr lang="en-US" sz="1800" b="1" dirty="0" smtClean="0">
                          <a:latin typeface="Times New Roman" pitchFamily="18" charset="0"/>
                          <a:cs typeface="Times New Roman" pitchFamily="18" charset="0"/>
                        </a:rPr>
                        <a:t>Age of Menarche</a:t>
                      </a:r>
                      <a:endParaRPr lang="en-US" sz="1800" b="1" dirty="0">
                        <a:latin typeface="Times New Roman" pitchFamily="18" charset="0"/>
                        <a:cs typeface="Times New Roman" pitchFamily="18" charset="0"/>
                      </a:endParaRPr>
                    </a:p>
                  </a:txBody>
                  <a:tcPr/>
                </a:tc>
              </a:tr>
              <a:tr h="399807">
                <a:tc>
                  <a:txBody>
                    <a:bodyPr/>
                    <a:lstStyle/>
                    <a:p>
                      <a:pPr algn="just"/>
                      <a:r>
                        <a:rPr lang="en-US" sz="1800" dirty="0" smtClean="0">
                          <a:latin typeface="Times New Roman" pitchFamily="18" charset="0"/>
                          <a:cs typeface="Times New Roman" pitchFamily="18" charset="0"/>
                        </a:rPr>
                        <a:t>11 – 13yr                                             27                                                            28.7</a:t>
                      </a:r>
                    </a:p>
                  </a:txBody>
                  <a:tcPr/>
                </a:tc>
              </a:tr>
              <a:tr h="399807">
                <a:tc>
                  <a:txBody>
                    <a:bodyPr/>
                    <a:lstStyle/>
                    <a:p>
                      <a:pPr algn="just"/>
                      <a:r>
                        <a:rPr lang="en-US" sz="1800" dirty="0" smtClean="0">
                          <a:latin typeface="Times New Roman" pitchFamily="18" charset="0"/>
                          <a:cs typeface="Times New Roman" pitchFamily="18" charset="0"/>
                        </a:rPr>
                        <a:t>14 – 16yr                                             </a:t>
                      </a:r>
                      <a:r>
                        <a:rPr lang="en-US" sz="1800" b="1" dirty="0" smtClean="0">
                          <a:latin typeface="Times New Roman" pitchFamily="18" charset="0"/>
                          <a:cs typeface="Times New Roman" pitchFamily="18" charset="0"/>
                        </a:rPr>
                        <a:t>67                                                            71.1</a:t>
                      </a:r>
                    </a:p>
                  </a:txBody>
                  <a:tcPr/>
                </a:tc>
              </a:tr>
              <a:tr h="399807">
                <a:tc>
                  <a:txBody>
                    <a:bodyPr/>
                    <a:lstStyle/>
                    <a:p>
                      <a:pPr algn="just"/>
                      <a:endParaRPr lang="en-US" sz="1800" dirty="0" smtClean="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533400" y="381000"/>
          <a:ext cx="8229600" cy="6172201"/>
        </p:xfrm>
        <a:graphic>
          <a:graphicData uri="http://schemas.openxmlformats.org/drawingml/2006/table">
            <a:tbl>
              <a:tblPr firstRow="1" bandRow="1">
                <a:tableStyleId>{5C22544A-7EE6-4342-B048-85BDC9FD1C3A}</a:tableStyleId>
              </a:tblPr>
              <a:tblGrid>
                <a:gridCol w="8229600"/>
              </a:tblGrid>
              <a:tr h="411480">
                <a:tc>
                  <a:txBody>
                    <a:bodyPr/>
                    <a:lstStyle/>
                    <a:p>
                      <a:r>
                        <a:rPr lang="en-US" dirty="0" smtClean="0">
                          <a:latin typeface="Times New Roman" pitchFamily="18" charset="0"/>
                          <a:cs typeface="Times New Roman" pitchFamily="18" charset="0"/>
                        </a:rPr>
                        <a:t>Variable                                                 Frequency(F)                                      %</a:t>
                      </a:r>
                      <a:endParaRPr lang="en-US" dirty="0">
                        <a:latin typeface="Times New Roman" pitchFamily="18" charset="0"/>
                        <a:cs typeface="Times New Roman" pitchFamily="18" charset="0"/>
                      </a:endParaRPr>
                    </a:p>
                  </a:txBody>
                  <a:tcPr/>
                </a:tc>
              </a:tr>
              <a:tr h="427491">
                <a:tc>
                  <a:txBody>
                    <a:bodyPr/>
                    <a:lstStyle/>
                    <a:p>
                      <a:r>
                        <a:rPr lang="en-US" b="1" dirty="0" err="1" smtClean="0">
                          <a:latin typeface="Times New Roman" pitchFamily="18" charset="0"/>
                          <a:cs typeface="Times New Roman" pitchFamily="18" charset="0"/>
                        </a:rPr>
                        <a:t>Dysmenorrhoea</a:t>
                      </a:r>
                      <a:endParaRPr lang="en-US" b="1" dirty="0">
                        <a:latin typeface="Times New Roman" pitchFamily="18" charset="0"/>
                        <a:cs typeface="Times New Roman" pitchFamily="18" charset="0"/>
                      </a:endParaRPr>
                    </a:p>
                  </a:txBody>
                  <a:tcPr/>
                </a:tc>
              </a:tr>
              <a:tr h="419109">
                <a:tc>
                  <a:txBody>
                    <a:bodyPr/>
                    <a:lstStyle/>
                    <a:p>
                      <a:r>
                        <a:rPr lang="en-US" dirty="0" smtClean="0">
                          <a:latin typeface="Times New Roman" pitchFamily="18" charset="0"/>
                          <a:cs typeface="Times New Roman" pitchFamily="18" charset="0"/>
                        </a:rPr>
                        <a:t>Yes                                                             </a:t>
                      </a:r>
                      <a:r>
                        <a:rPr lang="en-US" b="1" dirty="0" smtClean="0">
                          <a:latin typeface="Times New Roman" pitchFamily="18" charset="0"/>
                          <a:cs typeface="Times New Roman" pitchFamily="18" charset="0"/>
                        </a:rPr>
                        <a:t>44                                                   46.8</a:t>
                      </a:r>
                      <a:endParaRPr lang="en-US" b="1" dirty="0">
                        <a:latin typeface="Times New Roman" pitchFamily="18" charset="0"/>
                        <a:cs typeface="Times New Roman" pitchFamily="18" charset="0"/>
                      </a:endParaRPr>
                    </a:p>
                  </a:txBody>
                  <a:tcPr/>
                </a:tc>
              </a:tr>
              <a:tr h="427491">
                <a:tc>
                  <a:txBody>
                    <a:bodyPr/>
                    <a:lstStyle/>
                    <a:p>
                      <a:r>
                        <a:rPr lang="en-US" dirty="0" smtClean="0">
                          <a:latin typeface="Times New Roman" pitchFamily="18" charset="0"/>
                          <a:cs typeface="Times New Roman" pitchFamily="18" charset="0"/>
                        </a:rPr>
                        <a:t>No                                                              </a:t>
                      </a:r>
                      <a:r>
                        <a:rPr lang="en-US" b="0" dirty="0" smtClean="0">
                          <a:latin typeface="Times New Roman" pitchFamily="18" charset="0"/>
                          <a:cs typeface="Times New Roman" pitchFamily="18" charset="0"/>
                        </a:rPr>
                        <a:t>50                                                   53.2 </a:t>
                      </a:r>
                      <a:endParaRPr lang="en-US" b="0" dirty="0">
                        <a:latin typeface="Times New Roman" pitchFamily="18" charset="0"/>
                        <a:cs typeface="Times New Roman" pitchFamily="18" charset="0"/>
                      </a:endParaRPr>
                    </a:p>
                  </a:txBody>
                  <a:tcPr/>
                </a:tc>
              </a:tr>
              <a:tr h="427491">
                <a:tc>
                  <a:txBody>
                    <a:bodyPr/>
                    <a:lstStyle/>
                    <a:p>
                      <a:r>
                        <a:rPr lang="en-US" b="1" dirty="0" smtClean="0">
                          <a:latin typeface="Times New Roman" pitchFamily="18" charset="0"/>
                          <a:cs typeface="Times New Roman" pitchFamily="18" charset="0"/>
                        </a:rPr>
                        <a:t>No. Pads used in a day</a:t>
                      </a:r>
                      <a:endParaRPr lang="en-US" b="1" dirty="0">
                        <a:latin typeface="Times New Roman" pitchFamily="18" charset="0"/>
                        <a:cs typeface="Times New Roman" pitchFamily="18" charset="0"/>
                      </a:endParaRPr>
                    </a:p>
                  </a:txBody>
                  <a:tcPr/>
                </a:tc>
              </a:tr>
              <a:tr h="427491">
                <a:tc>
                  <a:txBody>
                    <a:bodyPr/>
                    <a:lstStyle/>
                    <a:p>
                      <a:r>
                        <a:rPr lang="en-US" dirty="0" smtClean="0">
                          <a:latin typeface="Times New Roman" pitchFamily="18" charset="0"/>
                          <a:cs typeface="Times New Roman" pitchFamily="18" charset="0"/>
                        </a:rPr>
                        <a:t>2- 4                                                            </a:t>
                      </a:r>
                      <a:r>
                        <a:rPr lang="en-US" b="1" dirty="0" smtClean="0">
                          <a:latin typeface="Times New Roman" pitchFamily="18" charset="0"/>
                          <a:cs typeface="Times New Roman" pitchFamily="18" charset="0"/>
                        </a:rPr>
                        <a:t>90                                                   95.30</a:t>
                      </a:r>
                      <a:endParaRPr lang="en-US" b="1" dirty="0">
                        <a:latin typeface="Times New Roman" pitchFamily="18" charset="0"/>
                        <a:cs typeface="Times New Roman" pitchFamily="18" charset="0"/>
                      </a:endParaRPr>
                    </a:p>
                  </a:txBody>
                  <a:tcPr/>
                </a:tc>
              </a:tr>
              <a:tr h="427491">
                <a:tc>
                  <a:txBody>
                    <a:bodyPr/>
                    <a:lstStyle/>
                    <a:p>
                      <a:r>
                        <a:rPr lang="en-US" dirty="0" smtClean="0">
                          <a:latin typeface="Times New Roman" pitchFamily="18" charset="0"/>
                          <a:cs typeface="Times New Roman" pitchFamily="18" charset="0"/>
                        </a:rPr>
                        <a:t>5-7                                                             04                                                   4.30</a:t>
                      </a:r>
                      <a:endParaRPr lang="en-US" dirty="0">
                        <a:latin typeface="Times New Roman" pitchFamily="18" charset="0"/>
                        <a:cs typeface="Times New Roman" pitchFamily="18" charset="0"/>
                      </a:endParaRPr>
                    </a:p>
                  </a:txBody>
                  <a:tcPr/>
                </a:tc>
              </a:tr>
              <a:tr h="427491">
                <a:tc>
                  <a:txBody>
                    <a:bodyPr/>
                    <a:lstStyle/>
                    <a:p>
                      <a:r>
                        <a:rPr lang="en-US" b="1" dirty="0" smtClean="0">
                          <a:latin typeface="Times New Roman" pitchFamily="18" charset="0"/>
                          <a:cs typeface="Times New Roman" pitchFamily="18" charset="0"/>
                        </a:rPr>
                        <a:t>Menstrual cycle</a:t>
                      </a:r>
                      <a:endParaRPr lang="en-US" b="1" dirty="0">
                        <a:latin typeface="Times New Roman" pitchFamily="18" charset="0"/>
                        <a:cs typeface="Times New Roman" pitchFamily="18" charset="0"/>
                      </a:endParaRPr>
                    </a:p>
                  </a:txBody>
                  <a:tcPr/>
                </a:tc>
              </a:tr>
              <a:tr h="444579">
                <a:tc>
                  <a:txBody>
                    <a:bodyPr/>
                    <a:lstStyle/>
                    <a:p>
                      <a:r>
                        <a:rPr lang="en-US" dirty="0" smtClean="0">
                          <a:latin typeface="Times New Roman" pitchFamily="18" charset="0"/>
                          <a:cs typeface="Times New Roman" pitchFamily="18" charset="0"/>
                        </a:rPr>
                        <a:t>&lt; 21                                                          16                                                    17.03</a:t>
                      </a:r>
                      <a:endParaRPr lang="en-US" dirty="0">
                        <a:latin typeface="Times New Roman" pitchFamily="18" charset="0"/>
                        <a:cs typeface="Times New Roman" pitchFamily="18" charset="0"/>
                      </a:endParaRPr>
                    </a:p>
                  </a:txBody>
                  <a:tcPr/>
                </a:tc>
              </a:tr>
              <a:tr h="444579">
                <a:tc>
                  <a:txBody>
                    <a:bodyPr/>
                    <a:lstStyle/>
                    <a:p>
                      <a:r>
                        <a:rPr lang="en-US" dirty="0" smtClean="0">
                          <a:latin typeface="Times New Roman" pitchFamily="18" charset="0"/>
                          <a:cs typeface="Times New Roman" pitchFamily="18" charset="0"/>
                        </a:rPr>
                        <a:t>21 – 35 days                                             </a:t>
                      </a:r>
                      <a:r>
                        <a:rPr lang="en-US" b="1" dirty="0" smtClean="0">
                          <a:latin typeface="Times New Roman" pitchFamily="18" charset="0"/>
                          <a:cs typeface="Times New Roman" pitchFamily="18" charset="0"/>
                        </a:rPr>
                        <a:t>52                                                    55.32</a:t>
                      </a:r>
                    </a:p>
                  </a:txBody>
                  <a:tcPr/>
                </a:tc>
              </a:tr>
              <a:tr h="444579">
                <a:tc>
                  <a:txBody>
                    <a:bodyPr/>
                    <a:lstStyle/>
                    <a:p>
                      <a:r>
                        <a:rPr lang="en-US" dirty="0" smtClean="0">
                          <a:latin typeface="Times New Roman" pitchFamily="18" charset="0"/>
                          <a:cs typeface="Times New Roman" pitchFamily="18" charset="0"/>
                        </a:rPr>
                        <a:t>&gt; 35                                                          26                                                    27.65</a:t>
                      </a:r>
                    </a:p>
                  </a:txBody>
                  <a:tcPr/>
                </a:tc>
              </a:tr>
              <a:tr h="467658">
                <a:tc>
                  <a:txBody>
                    <a:bodyPr/>
                    <a:lstStyle/>
                    <a:p>
                      <a:r>
                        <a:rPr lang="en-US" b="1" dirty="0" smtClean="0">
                          <a:latin typeface="Times New Roman" pitchFamily="18" charset="0"/>
                          <a:cs typeface="Times New Roman" pitchFamily="18" charset="0"/>
                        </a:rPr>
                        <a:t>Know about PCOS </a:t>
                      </a:r>
                    </a:p>
                  </a:txBody>
                  <a:tcPr/>
                </a:tc>
              </a:tr>
              <a:tr h="467658">
                <a:tc>
                  <a:txBody>
                    <a:bodyPr/>
                    <a:lstStyle/>
                    <a:p>
                      <a:r>
                        <a:rPr lang="en-US" dirty="0" smtClean="0">
                          <a:latin typeface="Times New Roman" pitchFamily="18" charset="0"/>
                          <a:cs typeface="Times New Roman" pitchFamily="18" charset="0"/>
                        </a:rPr>
                        <a:t>No                                                            </a:t>
                      </a:r>
                      <a:r>
                        <a:rPr lang="en-US" b="1" dirty="0" smtClean="0">
                          <a:latin typeface="Times New Roman" pitchFamily="18" charset="0"/>
                          <a:cs typeface="Times New Roman" pitchFamily="18" charset="0"/>
                        </a:rPr>
                        <a:t>93                                                    98.93</a:t>
                      </a:r>
                    </a:p>
                  </a:txBody>
                  <a:tcPr/>
                </a:tc>
              </a:tr>
              <a:tr h="507613">
                <a:tc>
                  <a:txBody>
                    <a:bodyPr/>
                    <a:lstStyle/>
                    <a:p>
                      <a:r>
                        <a:rPr lang="en-US" dirty="0" smtClean="0">
                          <a:latin typeface="Times New Roman" pitchFamily="18" charset="0"/>
                          <a:cs typeface="Times New Roman" pitchFamily="18" charset="0"/>
                        </a:rPr>
                        <a:t>Yes                                                           01                                                    1.06</a:t>
                      </a: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838200"/>
          <a:ext cx="8229600" cy="4593773"/>
        </p:xfrm>
        <a:graphic>
          <a:graphicData uri="http://schemas.openxmlformats.org/drawingml/2006/table">
            <a:tbl>
              <a:tblPr firstRow="1" bandRow="1">
                <a:tableStyleId>{5C22544A-7EE6-4342-B048-85BDC9FD1C3A}</a:tableStyleId>
              </a:tblPr>
              <a:tblGrid>
                <a:gridCol w="8229600"/>
              </a:tblGrid>
              <a:tr h="707572">
                <a:tc>
                  <a:txBody>
                    <a:bodyPr/>
                    <a:lstStyle/>
                    <a:p>
                      <a:r>
                        <a:rPr lang="en-US" dirty="0" smtClean="0">
                          <a:latin typeface="Times New Roman" pitchFamily="18" charset="0"/>
                          <a:cs typeface="Times New Roman" pitchFamily="18" charset="0"/>
                        </a:rPr>
                        <a:t>Variables                                            Frequency (F)                                        </a:t>
                      </a:r>
                      <a:r>
                        <a:rPr lang="en-US" baseline="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r>
              <a:tr h="555171">
                <a:tc>
                  <a:txBody>
                    <a:bodyPr/>
                    <a:lstStyle/>
                    <a:p>
                      <a:r>
                        <a:rPr lang="en-US" b="1" dirty="0" smtClean="0">
                          <a:latin typeface="Times New Roman" pitchFamily="18" charset="0"/>
                          <a:cs typeface="Times New Roman" pitchFamily="18" charset="0"/>
                        </a:rPr>
                        <a:t>Source of information</a:t>
                      </a:r>
                      <a:endParaRPr lang="en-US" b="1" dirty="0">
                        <a:latin typeface="Times New Roman" pitchFamily="18" charset="0"/>
                        <a:cs typeface="Times New Roman" pitchFamily="18" charset="0"/>
                      </a:endParaRPr>
                    </a:p>
                  </a:txBody>
                  <a:tcPr/>
                </a:tc>
              </a:tr>
              <a:tr h="555171">
                <a:tc>
                  <a:txBody>
                    <a:bodyPr/>
                    <a:lstStyle/>
                    <a:p>
                      <a:r>
                        <a:rPr lang="en-US" dirty="0" smtClean="0">
                          <a:latin typeface="Times New Roman" pitchFamily="18" charset="0"/>
                          <a:cs typeface="Times New Roman" pitchFamily="18" charset="0"/>
                        </a:rPr>
                        <a:t>Doctor                                                     01</a:t>
                      </a:r>
                      <a:endParaRPr lang="en-US" dirty="0">
                        <a:latin typeface="Times New Roman" pitchFamily="18" charset="0"/>
                        <a:cs typeface="Times New Roman" pitchFamily="18" charset="0"/>
                      </a:endParaRPr>
                    </a:p>
                  </a:txBody>
                  <a:tcPr/>
                </a:tc>
              </a:tr>
              <a:tr h="555171">
                <a:tc>
                  <a:txBody>
                    <a:bodyPr/>
                    <a:lstStyle/>
                    <a:p>
                      <a:r>
                        <a:rPr lang="en-US" b="1" dirty="0" smtClean="0">
                          <a:latin typeface="Times New Roman" pitchFamily="18" charset="0"/>
                          <a:cs typeface="Times New Roman" pitchFamily="18" charset="0"/>
                        </a:rPr>
                        <a:t>Family history of PCOS </a:t>
                      </a:r>
                      <a:endParaRPr lang="en-US" b="1" dirty="0">
                        <a:latin typeface="Times New Roman" pitchFamily="18" charset="0"/>
                        <a:cs typeface="Times New Roman" pitchFamily="18" charset="0"/>
                      </a:endParaRPr>
                    </a:p>
                  </a:txBody>
                  <a:tcPr/>
                </a:tc>
              </a:tr>
              <a:tr h="555171">
                <a:tc>
                  <a:txBody>
                    <a:bodyPr/>
                    <a:lstStyle/>
                    <a:p>
                      <a:r>
                        <a:rPr lang="en-US" dirty="0" smtClean="0">
                          <a:latin typeface="Times New Roman" pitchFamily="18" charset="0"/>
                          <a:cs typeface="Times New Roman" pitchFamily="18" charset="0"/>
                        </a:rPr>
                        <a:t>No                                                          94                                                       </a:t>
                      </a:r>
                      <a:r>
                        <a:rPr lang="en-US" baseline="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100</a:t>
                      </a:r>
                      <a:endParaRPr lang="en-US" dirty="0">
                        <a:latin typeface="Times New Roman" pitchFamily="18" charset="0"/>
                        <a:cs typeface="Times New Roman" pitchFamily="18" charset="0"/>
                      </a:endParaRPr>
                    </a:p>
                  </a:txBody>
                  <a:tcPr/>
                </a:tc>
              </a:tr>
              <a:tr h="555171">
                <a:tc>
                  <a:txBody>
                    <a:bodyPr/>
                    <a:lstStyle/>
                    <a:p>
                      <a:r>
                        <a:rPr lang="en-US" b="1" dirty="0" smtClean="0">
                          <a:latin typeface="Times New Roman" pitchFamily="18" charset="0"/>
                          <a:cs typeface="Times New Roman" pitchFamily="18" charset="0"/>
                        </a:rPr>
                        <a:t>Days of menstrual flow</a:t>
                      </a:r>
                      <a:endParaRPr lang="en-US" b="1" dirty="0">
                        <a:latin typeface="Times New Roman" pitchFamily="18" charset="0"/>
                        <a:cs typeface="Times New Roman" pitchFamily="18" charset="0"/>
                      </a:endParaRPr>
                    </a:p>
                  </a:txBody>
                  <a:tcPr/>
                </a:tc>
              </a:tr>
              <a:tr h="555173">
                <a:tc>
                  <a:txBody>
                    <a:bodyPr/>
                    <a:lstStyle/>
                    <a:p>
                      <a:r>
                        <a:rPr lang="en-US" dirty="0" smtClean="0">
                          <a:latin typeface="Times New Roman" pitchFamily="18" charset="0"/>
                          <a:cs typeface="Times New Roman" pitchFamily="18" charset="0"/>
                        </a:rPr>
                        <a:t>2- 4                                                        31                                                        32.98</a:t>
                      </a:r>
                      <a:endParaRPr lang="en-US" dirty="0">
                        <a:latin typeface="Times New Roman" pitchFamily="18" charset="0"/>
                        <a:cs typeface="Times New Roman" pitchFamily="18" charset="0"/>
                      </a:endParaRPr>
                    </a:p>
                  </a:txBody>
                  <a:tcPr/>
                </a:tc>
              </a:tr>
              <a:tr h="555173">
                <a:tc>
                  <a:txBody>
                    <a:bodyPr/>
                    <a:lstStyle/>
                    <a:p>
                      <a:r>
                        <a:rPr lang="en-US" dirty="0" smtClean="0">
                          <a:latin typeface="Times New Roman" pitchFamily="18" charset="0"/>
                          <a:cs typeface="Times New Roman" pitchFamily="18" charset="0"/>
                        </a:rPr>
                        <a:t>5-7                                                         </a:t>
                      </a:r>
                      <a:r>
                        <a:rPr lang="en-US" b="1" dirty="0" smtClean="0">
                          <a:latin typeface="Times New Roman" pitchFamily="18" charset="0"/>
                          <a:cs typeface="Times New Roman" pitchFamily="18" charset="0"/>
                        </a:rPr>
                        <a:t>63                                                        67.02</a:t>
                      </a:r>
                      <a:endParaRPr lang="en-US"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buNone/>
            </a:pPr>
            <a:r>
              <a:rPr lang="en-US" sz="2200" b="1" dirty="0" smtClean="0"/>
              <a:t>Table 2: Effectiveness of structured teaching programme regarding PCOS (n = 94)</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dirty="0" smtClean="0"/>
              <a:t>    (</a:t>
            </a:r>
            <a:r>
              <a:rPr lang="en-US" sz="2400" dirty="0" err="1" smtClean="0"/>
              <a:t>df</a:t>
            </a:r>
            <a:r>
              <a:rPr lang="en-US" sz="2400" dirty="0" smtClean="0"/>
              <a:t> 93 = 1.98) at p&lt;0.05* = Significant</a:t>
            </a:r>
            <a:endParaRPr lang="en-US" sz="2400" dirty="0"/>
          </a:p>
        </p:txBody>
      </p:sp>
      <p:graphicFrame>
        <p:nvGraphicFramePr>
          <p:cNvPr id="4" name="Table 3"/>
          <p:cNvGraphicFramePr>
            <a:graphicFrameLocks noGrp="1"/>
          </p:cNvGraphicFramePr>
          <p:nvPr/>
        </p:nvGraphicFramePr>
        <p:xfrm>
          <a:off x="762000" y="1524000"/>
          <a:ext cx="7848599" cy="3657600"/>
        </p:xfrm>
        <a:graphic>
          <a:graphicData uri="http://schemas.openxmlformats.org/drawingml/2006/table">
            <a:tbl>
              <a:tblPr firstRow="1" bandRow="1">
                <a:tableStyleId>{5C22544A-7EE6-4342-B048-85BDC9FD1C3A}</a:tableStyleId>
              </a:tblPr>
              <a:tblGrid>
                <a:gridCol w="7848599"/>
              </a:tblGrid>
              <a:tr h="1492898">
                <a:tc>
                  <a:txBody>
                    <a:bodyPr/>
                    <a:lstStyle/>
                    <a:p>
                      <a:r>
                        <a:rPr lang="en-US" dirty="0" smtClean="0">
                          <a:latin typeface="Times New Roman" pitchFamily="18" charset="0"/>
                          <a:cs typeface="Times New Roman" pitchFamily="18" charset="0"/>
                        </a:rPr>
                        <a:t>Knowledge         </a:t>
                      </a:r>
                    </a:p>
                    <a:p>
                      <a:r>
                        <a:rPr lang="en-US" dirty="0" smtClean="0">
                          <a:latin typeface="Times New Roman" pitchFamily="18" charset="0"/>
                          <a:cs typeface="Times New Roman" pitchFamily="18" charset="0"/>
                        </a:rPr>
                        <a:t>Score of                  Mean</a:t>
                      </a:r>
                      <a:r>
                        <a:rPr lang="en-US" baseline="0" dirty="0" smtClean="0">
                          <a:latin typeface="Times New Roman" pitchFamily="18" charset="0"/>
                          <a:cs typeface="Times New Roman" pitchFamily="18" charset="0"/>
                        </a:rPr>
                        <a:t> ±             Mean                   “t”                          p-</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Adolescent             SD</a:t>
                      </a:r>
                      <a:r>
                        <a:rPr lang="en-US" baseline="0" dirty="0" smtClean="0">
                          <a:latin typeface="Times New Roman" pitchFamily="18" charset="0"/>
                          <a:cs typeface="Times New Roman" pitchFamily="18" charset="0"/>
                        </a:rPr>
                        <a:t>                     difference            value                    </a:t>
                      </a:r>
                      <a:r>
                        <a:rPr lang="en-US" baseline="0" dirty="0" err="1" smtClean="0">
                          <a:latin typeface="Times New Roman" pitchFamily="18" charset="0"/>
                          <a:cs typeface="Times New Roman" pitchFamily="18" charset="0"/>
                        </a:rPr>
                        <a:t>value</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Girls</a:t>
                      </a:r>
                      <a:endParaRPr lang="en-US" dirty="0">
                        <a:latin typeface="Times New Roman" pitchFamily="18" charset="0"/>
                        <a:cs typeface="Times New Roman" pitchFamily="18" charset="0"/>
                      </a:endParaRPr>
                    </a:p>
                  </a:txBody>
                  <a:tcPr/>
                </a:tc>
              </a:tr>
              <a:tr h="1194318">
                <a:tc>
                  <a:txBody>
                    <a:bodyPr/>
                    <a:lstStyle/>
                    <a:p>
                      <a:r>
                        <a:rPr lang="en-US" dirty="0" smtClean="0">
                          <a:latin typeface="Times New Roman" pitchFamily="18" charset="0"/>
                          <a:cs typeface="Times New Roman" pitchFamily="18" charset="0"/>
                        </a:rPr>
                        <a:t>Pre – test                11.13±</a:t>
                      </a:r>
                    </a:p>
                    <a:p>
                      <a:r>
                        <a:rPr lang="en-US" dirty="0" smtClean="0">
                          <a:latin typeface="Times New Roman" pitchFamily="18" charset="0"/>
                          <a:cs typeface="Times New Roman" pitchFamily="18" charset="0"/>
                        </a:rPr>
                        <a:t>Score                      3.32</a:t>
                      </a:r>
                    </a:p>
                  </a:txBody>
                  <a:tcPr/>
                </a:tc>
              </a:tr>
              <a:tr h="970384">
                <a:tc>
                  <a:txBody>
                    <a:bodyPr/>
                    <a:lstStyle/>
                    <a:p>
                      <a:r>
                        <a:rPr lang="en-US" dirty="0" smtClean="0">
                          <a:latin typeface="Times New Roman" pitchFamily="18" charset="0"/>
                          <a:cs typeface="Times New Roman" pitchFamily="18" charset="0"/>
                        </a:rPr>
                        <a:t>Post – test               22.55±                11.42                      23.45*                0.0001*</a:t>
                      </a:r>
                    </a:p>
                    <a:p>
                      <a:r>
                        <a:rPr lang="en-US" dirty="0" smtClean="0">
                          <a:latin typeface="Times New Roman" pitchFamily="18" charset="0"/>
                          <a:cs typeface="Times New Roman" pitchFamily="18" charset="0"/>
                        </a:rPr>
                        <a:t>Score                      3.57</a:t>
                      </a: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r>
              <a:rPr lang="en-US" sz="2400" b="1" dirty="0" smtClean="0"/>
              <a:t>Table 3: Component wise comparison of means of pre-test and post-test knowledge score of adolescent girls on PCOS (n = 94).</a:t>
            </a:r>
            <a:endParaRPr lang="en-US" sz="2400" b="1" dirty="0"/>
          </a:p>
        </p:txBody>
      </p:sp>
      <p:graphicFrame>
        <p:nvGraphicFramePr>
          <p:cNvPr id="4" name="Table 3"/>
          <p:cNvGraphicFramePr>
            <a:graphicFrameLocks noGrp="1"/>
          </p:cNvGraphicFramePr>
          <p:nvPr/>
        </p:nvGraphicFramePr>
        <p:xfrm>
          <a:off x="381000" y="1752599"/>
          <a:ext cx="8305800" cy="4648201"/>
        </p:xfrm>
        <a:graphic>
          <a:graphicData uri="http://schemas.openxmlformats.org/drawingml/2006/table">
            <a:tbl>
              <a:tblPr firstRow="1" bandRow="1">
                <a:tableStyleId>{5C22544A-7EE6-4342-B048-85BDC9FD1C3A}</a:tableStyleId>
              </a:tblPr>
              <a:tblGrid>
                <a:gridCol w="8305800"/>
              </a:tblGrid>
              <a:tr h="1444597">
                <a:tc>
                  <a:txBody>
                    <a:bodyPr/>
                    <a:lstStyle/>
                    <a:p>
                      <a:r>
                        <a:rPr lang="en-US" dirty="0" smtClean="0">
                          <a:latin typeface="Times New Roman" pitchFamily="18" charset="0"/>
                          <a:cs typeface="Times New Roman" pitchFamily="18" charset="0"/>
                        </a:rPr>
                        <a:t>Components         </a:t>
                      </a:r>
                    </a:p>
                    <a:p>
                      <a:r>
                        <a:rPr lang="en-US" dirty="0" smtClean="0">
                          <a:latin typeface="Times New Roman" pitchFamily="18" charset="0"/>
                          <a:cs typeface="Times New Roman" pitchFamily="18" charset="0"/>
                        </a:rPr>
                        <a:t>Of  related to        Mean ± SD            Mean ± SD                     t test                P</a:t>
                      </a:r>
                    </a:p>
                    <a:p>
                      <a:r>
                        <a:rPr lang="en-US" dirty="0" smtClean="0">
                          <a:latin typeface="Times New Roman" pitchFamily="18" charset="0"/>
                          <a:cs typeface="Times New Roman" pitchFamily="18" charset="0"/>
                        </a:rPr>
                        <a:t>PCOS                      ( pre – test)          I(</a:t>
                      </a:r>
                      <a:r>
                        <a:rPr lang="en-US" baseline="0" dirty="0" smtClean="0">
                          <a:latin typeface="Times New Roman" pitchFamily="18" charset="0"/>
                          <a:cs typeface="Times New Roman" pitchFamily="18" charset="0"/>
                        </a:rPr>
                        <a:t> post – test)                                          value</a:t>
                      </a:r>
                      <a:endParaRPr lang="en-US" dirty="0">
                        <a:latin typeface="Times New Roman" pitchFamily="18" charset="0"/>
                        <a:cs typeface="Times New Roman" pitchFamily="18" charset="0"/>
                      </a:endParaRPr>
                    </a:p>
                  </a:txBody>
                  <a:tcPr/>
                </a:tc>
              </a:tr>
              <a:tr h="1601802">
                <a:tc>
                  <a:txBody>
                    <a:bodyPr/>
                    <a:lstStyle/>
                    <a:p>
                      <a:r>
                        <a:rPr lang="en-US" dirty="0" smtClean="0">
                          <a:latin typeface="Times New Roman" pitchFamily="18" charset="0"/>
                          <a:cs typeface="Times New Roman" pitchFamily="18" charset="0"/>
                        </a:rPr>
                        <a:t>Introduction</a:t>
                      </a:r>
                    </a:p>
                    <a:p>
                      <a:r>
                        <a:rPr lang="en-US" dirty="0" smtClean="0">
                          <a:latin typeface="Times New Roman" pitchFamily="18" charset="0"/>
                          <a:cs typeface="Times New Roman" pitchFamily="18" charset="0"/>
                        </a:rPr>
                        <a:t>to polycystic         3.98±1.72            7.82±1.84                          13.90              0.0001</a:t>
                      </a:r>
                    </a:p>
                    <a:p>
                      <a:r>
                        <a:rPr lang="en-US" dirty="0" smtClean="0">
                          <a:latin typeface="Times New Roman" pitchFamily="18" charset="0"/>
                          <a:cs typeface="Times New Roman" pitchFamily="18" charset="0"/>
                        </a:rPr>
                        <a:t>ovarian</a:t>
                      </a:r>
                    </a:p>
                    <a:p>
                      <a:r>
                        <a:rPr lang="en-US" dirty="0" smtClean="0">
                          <a:latin typeface="Times New Roman" pitchFamily="18" charset="0"/>
                          <a:cs typeface="Times New Roman" pitchFamily="18" charset="0"/>
                        </a:rPr>
                        <a:t>syndrome</a:t>
                      </a:r>
                      <a:endParaRPr lang="en-US" dirty="0">
                        <a:latin typeface="Times New Roman" pitchFamily="18" charset="0"/>
                        <a:cs typeface="Times New Roman" pitchFamily="18" charset="0"/>
                      </a:endParaRPr>
                    </a:p>
                  </a:txBody>
                  <a:tcPr/>
                </a:tc>
              </a:tr>
              <a:tr h="1601802">
                <a:tc>
                  <a:txBody>
                    <a:bodyPr/>
                    <a:lstStyle/>
                    <a:p>
                      <a:r>
                        <a:rPr lang="en-US" dirty="0" smtClean="0">
                          <a:latin typeface="Times New Roman" pitchFamily="18" charset="0"/>
                          <a:cs typeface="Times New Roman" pitchFamily="18" charset="0"/>
                        </a:rPr>
                        <a:t>Cause and</a:t>
                      </a:r>
                    </a:p>
                    <a:p>
                      <a:r>
                        <a:rPr lang="en-US" dirty="0" smtClean="0">
                          <a:latin typeface="Times New Roman" pitchFamily="18" charset="0"/>
                          <a:cs typeface="Times New Roman" pitchFamily="18" charset="0"/>
                        </a:rPr>
                        <a:t>risk factors             1.91±0.98           3.61±0.83                          12.67              0.0001</a:t>
                      </a:r>
                    </a:p>
                    <a:p>
                      <a:r>
                        <a:rPr lang="en-US" dirty="0" smtClean="0">
                          <a:latin typeface="Times New Roman" pitchFamily="18" charset="0"/>
                          <a:cs typeface="Times New Roman" pitchFamily="18" charset="0"/>
                        </a:rPr>
                        <a:t>and sign and</a:t>
                      </a:r>
                    </a:p>
                    <a:p>
                      <a:r>
                        <a:rPr lang="en-US" dirty="0" smtClean="0">
                          <a:latin typeface="Times New Roman" pitchFamily="18" charset="0"/>
                          <a:cs typeface="Times New Roman" pitchFamily="18" charset="0"/>
                        </a:rPr>
                        <a:t>symptoms</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533400" y="609600"/>
          <a:ext cx="8229600" cy="5562600"/>
        </p:xfrm>
        <a:graphic>
          <a:graphicData uri="http://schemas.openxmlformats.org/drawingml/2006/table">
            <a:tbl>
              <a:tblPr firstRow="1" bandRow="1">
                <a:tableStyleId>{5C22544A-7EE6-4342-B048-85BDC9FD1C3A}</a:tableStyleId>
              </a:tblPr>
              <a:tblGrid>
                <a:gridCol w="8229600"/>
              </a:tblGrid>
              <a:tr h="1591257">
                <a:tc>
                  <a:txBody>
                    <a:bodyPr/>
                    <a:lstStyle/>
                    <a:p>
                      <a:r>
                        <a:rPr lang="en-US" dirty="0" smtClean="0">
                          <a:latin typeface="Times New Roman" pitchFamily="18" charset="0"/>
                          <a:cs typeface="Times New Roman" pitchFamily="18" charset="0"/>
                        </a:rPr>
                        <a:t>Components         </a:t>
                      </a:r>
                    </a:p>
                    <a:p>
                      <a:r>
                        <a:rPr lang="en-US" dirty="0" smtClean="0">
                          <a:latin typeface="Times New Roman" pitchFamily="18" charset="0"/>
                          <a:cs typeface="Times New Roman" pitchFamily="18" charset="0"/>
                        </a:rPr>
                        <a:t>Of  related to        Mean ± SD            Mean ± SD                   t test                P</a:t>
                      </a:r>
                    </a:p>
                    <a:p>
                      <a:r>
                        <a:rPr lang="en-US" dirty="0" smtClean="0">
                          <a:latin typeface="Times New Roman" pitchFamily="18" charset="0"/>
                          <a:cs typeface="Times New Roman" pitchFamily="18" charset="0"/>
                        </a:rPr>
                        <a:t>PCOS                      ( pre – test)          I(</a:t>
                      </a:r>
                      <a:r>
                        <a:rPr lang="en-US" baseline="0" dirty="0" smtClean="0">
                          <a:latin typeface="Times New Roman" pitchFamily="18" charset="0"/>
                          <a:cs typeface="Times New Roman" pitchFamily="18" charset="0"/>
                        </a:rPr>
                        <a:t> post – test)                                        value</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r h="754827">
                <a:tc>
                  <a:txBody>
                    <a:bodyPr/>
                    <a:lstStyle/>
                    <a:p>
                      <a:r>
                        <a:rPr lang="nl-NL" dirty="0" smtClean="0">
                          <a:latin typeface="Times New Roman" pitchFamily="18" charset="0"/>
                          <a:cs typeface="Times New Roman" pitchFamily="18" charset="0"/>
                        </a:rPr>
                        <a:t>Diagnosis                1.29±1.18             3.28±0.83                     13.12               0.0001</a:t>
                      </a:r>
                      <a:endParaRPr lang="en-US" dirty="0">
                        <a:latin typeface="Times New Roman" pitchFamily="18" charset="0"/>
                        <a:cs typeface="Times New Roman" pitchFamily="18" charset="0"/>
                      </a:endParaRPr>
                    </a:p>
                  </a:txBody>
                  <a:tcPr/>
                </a:tc>
              </a:tr>
              <a:tr h="1591257">
                <a:tc>
                  <a:txBody>
                    <a:bodyPr/>
                    <a:lstStyle/>
                    <a:p>
                      <a:r>
                        <a:rPr lang="en-US" dirty="0" smtClean="0">
                          <a:latin typeface="Times New Roman" pitchFamily="18" charset="0"/>
                          <a:cs typeface="Times New Roman" pitchFamily="18" charset="0"/>
                        </a:rPr>
                        <a:t>Complication of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Polycystic               1.22±1.00             2.14±0.94                     7.25                  0.0001</a:t>
                      </a:r>
                    </a:p>
                    <a:p>
                      <a:r>
                        <a:rPr lang="en-US" dirty="0" smtClean="0">
                          <a:latin typeface="Times New Roman" pitchFamily="18" charset="0"/>
                          <a:cs typeface="Times New Roman" pitchFamily="18" charset="0"/>
                        </a:rPr>
                        <a:t>Ovarian </a:t>
                      </a:r>
                    </a:p>
                    <a:p>
                      <a:r>
                        <a:rPr lang="en-US" dirty="0" smtClean="0">
                          <a:latin typeface="Times New Roman" pitchFamily="18" charset="0"/>
                          <a:cs typeface="Times New Roman" pitchFamily="18" charset="0"/>
                        </a:rPr>
                        <a:t>syndrome   </a:t>
                      </a:r>
                      <a:endParaRPr lang="en-US" dirty="0">
                        <a:latin typeface="Times New Roman" pitchFamily="18" charset="0"/>
                        <a:cs typeface="Times New Roman" pitchFamily="18" charset="0"/>
                      </a:endParaRPr>
                    </a:p>
                  </a:txBody>
                  <a:tcPr/>
                </a:tc>
              </a:tr>
              <a:tr h="1625259">
                <a:tc>
                  <a:txBody>
                    <a:bodyPr/>
                    <a:lstStyle/>
                    <a:p>
                      <a:r>
                        <a:rPr lang="en-US" dirty="0" smtClean="0">
                          <a:latin typeface="Times New Roman" pitchFamily="18" charset="0"/>
                          <a:cs typeface="Times New Roman" pitchFamily="18" charset="0"/>
                        </a:rPr>
                        <a:t>Management </a:t>
                      </a:r>
                    </a:p>
                    <a:p>
                      <a:r>
                        <a:rPr lang="en-US" dirty="0" smtClean="0">
                          <a:latin typeface="Times New Roman" pitchFamily="18" charset="0"/>
                          <a:cs typeface="Times New Roman" pitchFamily="18" charset="0"/>
                        </a:rPr>
                        <a:t>and treatment   </a:t>
                      </a:r>
                      <a:r>
                        <a:rPr lang="en-US" baseline="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2.69±1.30             5.72±1.13                       16.76                 0.0001</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876800"/>
            <a:ext cx="8229600" cy="1219200"/>
          </a:xfrm>
        </p:spPr>
        <p:txBody>
          <a:bodyPr>
            <a:normAutofit/>
          </a:bodyPr>
          <a:lstStyle/>
          <a:p>
            <a:pPr algn="just"/>
            <a:r>
              <a:rPr lang="en-US" sz="2200" b="1" dirty="0" smtClean="0">
                <a:cs typeface="Times New Roman" pitchFamily="18" charset="0"/>
              </a:rPr>
              <a:t>Figure 1: Bar diagram illustrates component wise comparison of mean pre-test knowledge scores of adolescent girls on PCOS</a:t>
            </a:r>
            <a:endParaRPr lang="en-US" sz="2200" b="1" dirty="0">
              <a:cs typeface="Times New Roman" pitchFamily="18" charset="0"/>
            </a:endParaRPr>
          </a:p>
        </p:txBody>
      </p:sp>
      <p:graphicFrame>
        <p:nvGraphicFramePr>
          <p:cNvPr id="4" name="Content Placeholder 3"/>
          <p:cNvGraphicFramePr>
            <a:graphicFrameLocks noGrp="1"/>
          </p:cNvGraphicFramePr>
          <p:nvPr>
            <p:ph idx="1"/>
          </p:nvPr>
        </p:nvGraphicFramePr>
        <p:xfrm>
          <a:off x="457200" y="2286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417638"/>
          </a:xfrm>
        </p:spPr>
        <p:txBody>
          <a:bodyPr>
            <a:noAutofit/>
          </a:bodyPr>
          <a:lstStyle/>
          <a:p>
            <a:pPr algn="l"/>
            <a:r>
              <a:rPr lang="en-US" sz="2400" b="1" dirty="0" smtClean="0"/>
              <a:t>Table 4: Association between selected demographic characteristics of adolescent girls with pre-test knowledge score on PCOS (n=94)</a:t>
            </a:r>
            <a:endParaRPr lang="en-US" sz="2400" dirty="0"/>
          </a:p>
        </p:txBody>
      </p:sp>
      <p:graphicFrame>
        <p:nvGraphicFramePr>
          <p:cNvPr id="4" name="Content Placeholder 3"/>
          <p:cNvGraphicFramePr>
            <a:graphicFrameLocks noGrp="1"/>
          </p:cNvGraphicFramePr>
          <p:nvPr>
            <p:ph idx="1"/>
          </p:nvPr>
        </p:nvGraphicFramePr>
        <p:xfrm>
          <a:off x="457200" y="1183640"/>
          <a:ext cx="8229600" cy="50698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dirty="0" smtClean="0">
                          <a:latin typeface="Times New Roman" pitchFamily="18" charset="0"/>
                          <a:cs typeface="Times New Roman" pitchFamily="18" charset="0"/>
                        </a:rPr>
                        <a:t>Variables                    </a:t>
                      </a:r>
                    </a:p>
                  </a:txBody>
                  <a:tcPr/>
                </a:tc>
                <a:tc>
                  <a:txBody>
                    <a:bodyPr/>
                    <a:lstStyle/>
                    <a:p>
                      <a:r>
                        <a:rPr lang="en-US" dirty="0" smtClean="0">
                          <a:latin typeface="Times New Roman" pitchFamily="18" charset="0"/>
                          <a:cs typeface="Times New Roman" pitchFamily="18" charset="0"/>
                        </a:rPr>
                        <a:t>Below median &lt;11</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At or above median </a:t>
                      </a:r>
                    </a:p>
                    <a:p>
                      <a:r>
                        <a:rPr lang="en-US" dirty="0" smtClean="0">
                          <a:latin typeface="Times New Roman" pitchFamily="18" charset="0"/>
                          <a:cs typeface="Times New Roman" pitchFamily="18" charset="0"/>
                        </a:rPr>
                        <a:t>&gt;11</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2</a:t>
                      </a:r>
                      <a:endParaRPr lang="en-US" baseline="30000"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p - value</a:t>
                      </a:r>
                      <a:endParaRPr lang="en-US" dirty="0">
                        <a:latin typeface="Times New Roman" pitchFamily="18" charset="0"/>
                        <a:cs typeface="Times New Roman" pitchFamily="18" charset="0"/>
                      </a:endParaRPr>
                    </a:p>
                  </a:txBody>
                  <a:tcPr/>
                </a:tc>
              </a:tr>
              <a:tr h="381000">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itchFamily="18" charset="0"/>
                          <a:cs typeface="Times New Roman" pitchFamily="18" charset="0"/>
                        </a:rPr>
                        <a:t>Age (in years)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50520">
                <a:tc>
                  <a:txBody>
                    <a:bodyPr/>
                    <a:lstStyle/>
                    <a:p>
                      <a:r>
                        <a:rPr lang="en-US" dirty="0" smtClean="0">
                          <a:latin typeface="Times New Roman" pitchFamily="18" charset="0"/>
                          <a:cs typeface="Times New Roman" pitchFamily="18" charset="0"/>
                        </a:rPr>
                        <a:t>15yr – 16yr</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20                         </a:t>
                      </a:r>
                      <a:r>
                        <a:rPr lang="en-US" baseline="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26</a:t>
                      </a:r>
                      <a:endParaRPr lang="en-US" dirty="0">
                        <a:latin typeface="Times New Roman" pitchFamily="18" charset="0"/>
                        <a:cs typeface="Times New Roman" pitchFamily="18" charset="0"/>
                      </a:endParaRPr>
                    </a:p>
                  </a:txBody>
                  <a:tcPr/>
                </a:tc>
                <a:tc rowSpan="2" gridSpan="2">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0.40</a:t>
                      </a:r>
                      <a:r>
                        <a:rPr lang="en-US" baseline="0" dirty="0" smtClean="0">
                          <a:latin typeface="Times New Roman" pitchFamily="18" charset="0"/>
                          <a:cs typeface="Times New Roman" pitchFamily="18" charset="0"/>
                        </a:rPr>
                        <a:t>                 0.52</a:t>
                      </a:r>
                      <a:endParaRPr lang="en-US" dirty="0">
                        <a:latin typeface="Times New Roman" pitchFamily="18" charset="0"/>
                        <a:cs typeface="Times New Roman" pitchFamily="18" charset="0"/>
                      </a:endParaRPr>
                    </a:p>
                  </a:txBody>
                  <a:tcPr/>
                </a:tc>
                <a:tc rowSpan="2" hMerge="1">
                  <a:txBody>
                    <a:bodyPr/>
                    <a:lstStyle/>
                    <a:p>
                      <a:endParaRPr lang="en-US" dirty="0"/>
                    </a:p>
                  </a:txBody>
                  <a:tcPr/>
                </a:tc>
              </a:tr>
              <a:tr h="370840">
                <a:tc>
                  <a:txBody>
                    <a:bodyPr/>
                    <a:lstStyle/>
                    <a:p>
                      <a:r>
                        <a:rPr lang="en-US" dirty="0" smtClean="0">
                          <a:latin typeface="Times New Roman" pitchFamily="18" charset="0"/>
                          <a:cs typeface="Times New Roman" pitchFamily="18" charset="0"/>
                        </a:rPr>
                        <a:t>17yr- 18yr</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24</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24</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dirty="0"/>
                    </a:p>
                  </a:txBody>
                  <a:tcPr/>
                </a:tc>
              </a:tr>
              <a:tr h="370840">
                <a:tc gridSpan="5">
                  <a:txBody>
                    <a:bodyPr/>
                    <a:lstStyle/>
                    <a:p>
                      <a:r>
                        <a:rPr lang="en-US" b="1" dirty="0" smtClean="0">
                          <a:latin typeface="Times New Roman" pitchFamily="18" charset="0"/>
                          <a:cs typeface="Times New Roman" pitchFamily="18" charset="0"/>
                        </a:rPr>
                        <a:t>Type of family</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latin typeface="Times New Roman" pitchFamily="18" charset="0"/>
                          <a:cs typeface="Times New Roman" pitchFamily="18" charset="0"/>
                        </a:rPr>
                        <a:t>Joint</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16</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15</a:t>
                      </a:r>
                      <a:endParaRPr lang="en-US" dirty="0">
                        <a:latin typeface="Times New Roman" pitchFamily="18" charset="0"/>
                        <a:cs typeface="Times New Roman" pitchFamily="18" charset="0"/>
                      </a:endParaRPr>
                    </a:p>
                  </a:txBody>
                  <a:tcPr/>
                </a:tc>
                <a:tc rowSpan="2" gridSpan="2">
                  <a:txBody>
                    <a:bodyPr/>
                    <a:lstStyle/>
                    <a:p>
                      <a:pPr algn="ctr"/>
                      <a:endParaRPr lang="en-US"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0.42                0.51</a:t>
                      </a:r>
                      <a:endParaRPr lang="en-US" dirty="0">
                        <a:latin typeface="Times New Roman" pitchFamily="18" charset="0"/>
                        <a:cs typeface="Times New Roman" pitchFamily="18" charset="0"/>
                      </a:endParaRPr>
                    </a:p>
                  </a:txBody>
                  <a:tcPr/>
                </a:tc>
                <a:tc rowSpan="2" hMerge="1">
                  <a:txBody>
                    <a:bodyPr/>
                    <a:lstStyle/>
                    <a:p>
                      <a:endParaRPr lang="en-US"/>
                    </a:p>
                  </a:txBody>
                  <a:tcPr/>
                </a:tc>
              </a:tr>
              <a:tr h="370840">
                <a:tc>
                  <a:txBody>
                    <a:bodyPr/>
                    <a:lstStyle/>
                    <a:p>
                      <a:r>
                        <a:rPr lang="en-US" dirty="0" smtClean="0">
                          <a:latin typeface="Times New Roman" pitchFamily="18" charset="0"/>
                          <a:cs typeface="Times New Roman" pitchFamily="18" charset="0"/>
                        </a:rPr>
                        <a:t>Nuclear</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28</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35</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dirty="0"/>
                    </a:p>
                  </a:txBody>
                  <a:tcPr/>
                </a:tc>
              </a:tr>
              <a:tr h="370840">
                <a:tc gridSpan="5">
                  <a:txBody>
                    <a:bodyPr/>
                    <a:lstStyle/>
                    <a:p>
                      <a:r>
                        <a:rPr lang="en-US" b="1" dirty="0" smtClean="0">
                          <a:latin typeface="Times New Roman" pitchFamily="18" charset="0"/>
                          <a:cs typeface="Times New Roman" pitchFamily="18" charset="0"/>
                        </a:rPr>
                        <a:t>Mother education</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latin typeface="Times New Roman" pitchFamily="18" charset="0"/>
                          <a:cs typeface="Times New Roman" pitchFamily="18" charset="0"/>
                        </a:rPr>
                        <a:t>No formal education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c rowSpan="2" gridSpan="2">
                  <a:txBody>
                    <a:bodyPr/>
                    <a:lstStyle/>
                    <a:p>
                      <a:endParaRPr lang="en-US"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       0.46               0.49**</a:t>
                      </a:r>
                      <a:endParaRPr lang="en-US" dirty="0">
                        <a:latin typeface="Times New Roman" pitchFamily="18" charset="0"/>
                        <a:cs typeface="Times New Roman" pitchFamily="18" charset="0"/>
                      </a:endParaRPr>
                    </a:p>
                  </a:txBody>
                  <a:tcPr/>
                </a:tc>
                <a:tc rowSpan="2" hMerge="1">
                  <a:txBody>
                    <a:bodyPr/>
                    <a:lstStyle/>
                    <a:p>
                      <a:endParaRPr lang="en-US" dirty="0"/>
                    </a:p>
                  </a:txBody>
                  <a:tcPr/>
                </a:tc>
              </a:tr>
              <a:tr h="452120">
                <a:tc>
                  <a:txBody>
                    <a:bodyPr/>
                    <a:lstStyle/>
                    <a:p>
                      <a:r>
                        <a:rPr lang="en-US" dirty="0" smtClean="0">
                          <a:latin typeface="Times New Roman" pitchFamily="18" charset="0"/>
                          <a:cs typeface="Times New Roman" pitchFamily="18" charset="0"/>
                        </a:rPr>
                        <a:t>Formal education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42</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46</a:t>
                      </a:r>
                      <a:endParaRPr lang="en-US" dirty="0">
                        <a:latin typeface="Times New Roman" pitchFamily="18" charset="0"/>
                        <a:cs typeface="Times New Roman" pitchFamily="18" charset="0"/>
                      </a:endParaRPr>
                    </a:p>
                  </a:txBody>
                  <a:tcPr/>
                </a:tc>
                <a:tc gridSpan="2" vMerge="1">
                  <a:txBody>
                    <a:bodyPr/>
                    <a:lstStyle/>
                    <a:p>
                      <a:endParaRPr lang="en-US"/>
                    </a:p>
                  </a:txBody>
                  <a:tcPr/>
                </a:tc>
                <a:tc hMerge="1"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28888" cy="5715000"/>
          </a:xfrm>
        </p:spPr>
        <p:txBody>
          <a:bodyPr>
            <a:normAutofit/>
          </a:bodyPr>
          <a:lstStyle/>
          <a:p>
            <a:pPr algn="just">
              <a:buNone/>
            </a:pPr>
            <a:r>
              <a:rPr lang="en-US" sz="2800" b="1" dirty="0" smtClean="0">
                <a:latin typeface="Arial Black" pitchFamily="34" charset="0"/>
                <a:cs typeface="Times New Roman" pitchFamily="18" charset="0"/>
              </a:rPr>
              <a:t>Title of the study: </a:t>
            </a:r>
            <a:r>
              <a:rPr lang="en-US" sz="2800" dirty="0" smtClean="0">
                <a:latin typeface="Times New Roman" pitchFamily="18" charset="0"/>
                <a:cs typeface="Times New Roman" pitchFamily="18" charset="0"/>
              </a:rPr>
              <a:t>Structured teaching programme on knowledge about polycystic ovarian syndrome among adolescent girls </a:t>
            </a:r>
            <a:endParaRPr lang="en-US" sz="2800" b="1" dirty="0" smtClean="0">
              <a:latin typeface="Times New Roman" pitchFamily="18" charset="0"/>
              <a:cs typeface="Times New Roman" pitchFamily="18" charset="0"/>
            </a:endParaRPr>
          </a:p>
          <a:p>
            <a:pPr algn="just">
              <a:buNone/>
            </a:pPr>
            <a:r>
              <a:rPr lang="en-US" sz="2800" b="1" dirty="0" smtClean="0">
                <a:latin typeface="Arial Black" pitchFamily="34" charset="0"/>
                <a:cs typeface="Times New Roman" pitchFamily="18" charset="0"/>
              </a:rPr>
              <a:t>Author Name: </a:t>
            </a:r>
            <a:r>
              <a:rPr lang="en-US" sz="2800" dirty="0" smtClean="0">
                <a:latin typeface="Times New Roman" pitchFamily="18" charset="0"/>
                <a:cs typeface="Times New Roman" pitchFamily="18" charset="0"/>
              </a:rPr>
              <a:t>Sonia </a:t>
            </a:r>
            <a:r>
              <a:rPr lang="en-US" sz="2800" dirty="0" err="1" smtClean="0">
                <a:latin typeface="Times New Roman" pitchFamily="18" charset="0"/>
                <a:cs typeface="Times New Roman" pitchFamily="18" charset="0"/>
              </a:rPr>
              <a:t>Rawat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Gomathi</a:t>
            </a:r>
            <a:r>
              <a:rPr lang="en-US" sz="2800" dirty="0" smtClean="0">
                <a:latin typeface="Times New Roman" pitchFamily="18" charset="0"/>
                <a:cs typeface="Times New Roman" pitchFamily="18" charset="0"/>
              </a:rPr>
              <a:t> B., </a:t>
            </a:r>
            <a:r>
              <a:rPr lang="en-US" sz="2800" dirty="0" err="1" smtClean="0">
                <a:latin typeface="Times New Roman" pitchFamily="18" charset="0"/>
                <a:cs typeface="Times New Roman" pitchFamily="18" charset="0"/>
              </a:rPr>
              <a:t>Laxmi</a:t>
            </a:r>
            <a:r>
              <a:rPr lang="en-US" sz="2800" dirty="0" smtClean="0">
                <a:latin typeface="Times New Roman" pitchFamily="18" charset="0"/>
                <a:cs typeface="Times New Roman" pitchFamily="18" charset="0"/>
              </a:rPr>
              <a:t> Kumar, </a:t>
            </a:r>
            <a:r>
              <a:rPr lang="en-US" sz="2800" dirty="0" err="1" smtClean="0">
                <a:latin typeface="Times New Roman" pitchFamily="18" charset="0"/>
                <a:cs typeface="Times New Roman" pitchFamily="18" charset="0"/>
              </a:rPr>
              <a:t>Mahalingam</a:t>
            </a:r>
            <a:r>
              <a:rPr lang="en-US" sz="2800" dirty="0" smtClean="0">
                <a:latin typeface="Times New Roman" pitchFamily="18" charset="0"/>
                <a:cs typeface="Times New Roman" pitchFamily="18" charset="0"/>
              </a:rPr>
              <a:t> V.</a:t>
            </a:r>
            <a:endParaRPr lang="en-US" sz="2800" b="1" dirty="0" smtClean="0">
              <a:latin typeface="Times New Roman" pitchFamily="18" charset="0"/>
              <a:cs typeface="Times New Roman" pitchFamily="18" charset="0"/>
            </a:endParaRPr>
          </a:p>
          <a:p>
            <a:pPr algn="just">
              <a:buNone/>
            </a:pPr>
            <a:r>
              <a:rPr lang="en-US" sz="2800" b="1" dirty="0" smtClean="0">
                <a:latin typeface="Arial Black" pitchFamily="34" charset="0"/>
                <a:cs typeface="Times New Roman" pitchFamily="18" charset="0"/>
              </a:rPr>
              <a:t>Journal Name: </a:t>
            </a:r>
            <a:r>
              <a:rPr lang="en-US" sz="2800" dirty="0" smtClean="0">
                <a:latin typeface="Times New Roman" pitchFamily="18" charset="0"/>
                <a:cs typeface="Times New Roman" pitchFamily="18" charset="0"/>
              </a:rPr>
              <a:t>International Journal of Research in       Medical Sciences</a:t>
            </a:r>
            <a:endParaRPr lang="en-US" sz="2800" b="1" dirty="0" smtClean="0">
              <a:latin typeface="Times New Roman" pitchFamily="18" charset="0"/>
              <a:cs typeface="Times New Roman" pitchFamily="18" charset="0"/>
            </a:endParaRPr>
          </a:p>
          <a:p>
            <a:pPr algn="just">
              <a:buNone/>
            </a:pPr>
            <a:r>
              <a:rPr lang="en-US" sz="2800" b="1" dirty="0" smtClean="0">
                <a:latin typeface="Arial Black" pitchFamily="34" charset="0"/>
                <a:cs typeface="Times New Roman" pitchFamily="18" charset="0"/>
              </a:rPr>
              <a:t>Volume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5</a:t>
            </a:r>
          </a:p>
          <a:p>
            <a:pPr algn="just">
              <a:buNone/>
            </a:pPr>
            <a:r>
              <a:rPr lang="en-US" sz="2800" b="1" dirty="0" smtClean="0">
                <a:latin typeface="Arial Black" pitchFamily="34" charset="0"/>
                <a:cs typeface="Times New Roman" pitchFamily="18" charset="0"/>
              </a:rPr>
              <a:t>Year:</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2017</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304803"/>
          <a:ext cx="8534400" cy="6233157"/>
        </p:xfrm>
        <a:graphic>
          <a:graphicData uri="http://schemas.openxmlformats.org/drawingml/2006/table">
            <a:tbl>
              <a:tblPr firstRow="1" bandRow="1">
                <a:tableStyleId>{5C22544A-7EE6-4342-B048-85BDC9FD1C3A}</a:tableStyleId>
              </a:tblPr>
              <a:tblGrid>
                <a:gridCol w="1950720"/>
                <a:gridCol w="1645920"/>
                <a:gridCol w="1645920"/>
                <a:gridCol w="1645920"/>
                <a:gridCol w="1645920"/>
              </a:tblGrid>
              <a:tr h="949212">
                <a:tc>
                  <a:txBody>
                    <a:bodyPr/>
                    <a:lstStyle/>
                    <a:p>
                      <a:r>
                        <a:rPr lang="en-US" dirty="0" smtClean="0">
                          <a:latin typeface="Times New Roman" pitchFamily="18" charset="0"/>
                          <a:cs typeface="Times New Roman" pitchFamily="18" charset="0"/>
                        </a:rPr>
                        <a:t>Variables </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Below median &lt;11</a:t>
                      </a: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At or above median </a:t>
                      </a:r>
                    </a:p>
                    <a:p>
                      <a:r>
                        <a:rPr lang="en-US" dirty="0" smtClean="0">
                          <a:latin typeface="Times New Roman" pitchFamily="18" charset="0"/>
                          <a:cs typeface="Times New Roman" pitchFamily="18" charset="0"/>
                        </a:rPr>
                        <a:t>&gt;11</a:t>
                      </a:r>
                      <a:endParaRPr lang="en-US"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2</a:t>
                      </a:r>
                    </a:p>
                    <a:p>
                      <a:endParaRPr lang="en-US"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p - value</a:t>
                      </a:r>
                    </a:p>
                    <a:p>
                      <a:endParaRPr lang="en-US" dirty="0">
                        <a:latin typeface="Times New Roman" pitchFamily="18" charset="0"/>
                        <a:cs typeface="Times New Roman" pitchFamily="18" charset="0"/>
                      </a:endParaRPr>
                    </a:p>
                  </a:txBody>
                  <a:tcPr/>
                </a:tc>
              </a:tr>
              <a:tr h="384958">
                <a:tc gridSpan="5">
                  <a:txBody>
                    <a:bodyPr/>
                    <a:lstStyle/>
                    <a:p>
                      <a:r>
                        <a:rPr lang="en-US" b="1" dirty="0" smtClean="0">
                          <a:latin typeface="Times New Roman" pitchFamily="18" charset="0"/>
                          <a:cs typeface="Times New Roman" pitchFamily="18" charset="0"/>
                        </a:rPr>
                        <a:t>Father education</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64449">
                <a:tc>
                  <a:txBody>
                    <a:bodyPr/>
                    <a:lstStyle/>
                    <a:p>
                      <a:r>
                        <a:rPr lang="en-US" dirty="0" smtClean="0">
                          <a:latin typeface="Times New Roman" pitchFamily="18" charset="0"/>
                          <a:cs typeface="Times New Roman" pitchFamily="18" charset="0"/>
                        </a:rPr>
                        <a:t>No formal</a:t>
                      </a:r>
                    </a:p>
                    <a:p>
                      <a:r>
                        <a:rPr lang="en-US" dirty="0" smtClean="0">
                          <a:latin typeface="Times New Roman" pitchFamily="18" charset="0"/>
                          <a:cs typeface="Times New Roman" pitchFamily="18" charset="0"/>
                        </a:rPr>
                        <a:t>education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rowSpan="2" gridSpan="2">
                  <a:txBody>
                    <a:bodyPr/>
                    <a:lstStyle/>
                    <a:p>
                      <a:r>
                        <a:rPr lang="en-US" dirty="0" smtClean="0">
                          <a:latin typeface="Times New Roman" pitchFamily="18" charset="0"/>
                          <a:cs typeface="Times New Roman" pitchFamily="18" charset="0"/>
                        </a:rPr>
                        <a:t>        0.48</a:t>
                      </a:r>
                    </a:p>
                    <a:p>
                      <a:r>
                        <a:rPr lang="en-US" dirty="0" smtClean="0">
                          <a:latin typeface="Times New Roman" pitchFamily="18" charset="0"/>
                          <a:cs typeface="Times New Roman" pitchFamily="18" charset="0"/>
                        </a:rPr>
                        <a:t>                                      0.48**   </a:t>
                      </a:r>
                    </a:p>
                    <a:p>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txBody>
                  <a:tcPr/>
                </a:tc>
                <a:tc rowSpan="2" hMerge="1">
                  <a:txBody>
                    <a:bodyPr/>
                    <a:lstStyle/>
                    <a:p>
                      <a:endParaRPr lang="en-US" dirty="0"/>
                    </a:p>
                  </a:txBody>
                  <a:tcPr/>
                </a:tc>
              </a:tr>
              <a:tr h="3849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Formal education</a:t>
                      </a:r>
                    </a:p>
                  </a:txBody>
                  <a:tcPr/>
                </a:tc>
                <a:tc>
                  <a:txBody>
                    <a:bodyPr/>
                    <a:lstStyle/>
                    <a:p>
                      <a:r>
                        <a:rPr lang="en-US" dirty="0" smtClean="0">
                          <a:latin typeface="Times New Roman" pitchFamily="18" charset="0"/>
                          <a:cs typeface="Times New Roman" pitchFamily="18" charset="0"/>
                        </a:rPr>
                        <a:t>43</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49</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dirty="0"/>
                    </a:p>
                  </a:txBody>
                  <a:tcPr/>
                </a:tc>
              </a:tr>
              <a:tr h="384958">
                <a:tc gridSpan="5">
                  <a:txBody>
                    <a:bodyPr/>
                    <a:lstStyle/>
                    <a:p>
                      <a:r>
                        <a:rPr lang="en-US" b="1" dirty="0" smtClean="0">
                          <a:latin typeface="Times New Roman" pitchFamily="18" charset="0"/>
                          <a:cs typeface="Times New Roman" pitchFamily="18" charset="0"/>
                        </a:rPr>
                        <a:t>Age of menarche</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4958">
                <a:tc>
                  <a:txBody>
                    <a:bodyPr/>
                    <a:lstStyle/>
                    <a:p>
                      <a:r>
                        <a:rPr lang="en-US" dirty="0" smtClean="0">
                          <a:latin typeface="Times New Roman" pitchFamily="18" charset="0"/>
                          <a:cs typeface="Times New Roman" pitchFamily="18" charset="0"/>
                        </a:rPr>
                        <a:t>11-13 yr</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9</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18</a:t>
                      </a:r>
                      <a:endParaRPr lang="en-US" dirty="0">
                        <a:latin typeface="Times New Roman" pitchFamily="18" charset="0"/>
                        <a:cs typeface="Times New Roman" pitchFamily="18" charset="0"/>
                      </a:endParaRPr>
                    </a:p>
                  </a:txBody>
                  <a:tcPr/>
                </a:tc>
                <a:tc rowSpan="2" gridSpan="2">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2.76                      0.09</a:t>
                      </a:r>
                      <a:endParaRPr lang="en-US" dirty="0">
                        <a:latin typeface="Times New Roman" pitchFamily="18" charset="0"/>
                        <a:cs typeface="Times New Roman" pitchFamily="18" charset="0"/>
                      </a:endParaRPr>
                    </a:p>
                  </a:txBody>
                  <a:tcPr/>
                </a:tc>
                <a:tc rowSpan="2" hMerge="1">
                  <a:txBody>
                    <a:bodyPr/>
                    <a:lstStyle/>
                    <a:p>
                      <a:endParaRPr lang="en-US"/>
                    </a:p>
                  </a:txBody>
                  <a:tcPr/>
                </a:tc>
              </a:tr>
              <a:tr h="384958">
                <a:tc>
                  <a:txBody>
                    <a:bodyPr/>
                    <a:lstStyle/>
                    <a:p>
                      <a:r>
                        <a:rPr lang="en-US" dirty="0" smtClean="0">
                          <a:latin typeface="Times New Roman" pitchFamily="18" charset="0"/>
                          <a:cs typeface="Times New Roman" pitchFamily="18" charset="0"/>
                        </a:rPr>
                        <a:t>14-16 yr</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35</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32</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dirty="0"/>
                    </a:p>
                  </a:txBody>
                  <a:tcPr/>
                </a:tc>
              </a:tr>
              <a:tr h="384958">
                <a:tc gridSpan="5">
                  <a:txBody>
                    <a:bodyPr/>
                    <a:lstStyle/>
                    <a:p>
                      <a:r>
                        <a:rPr lang="en-US" b="1" dirty="0" err="1" smtClean="0">
                          <a:latin typeface="Times New Roman" pitchFamily="18" charset="0"/>
                          <a:cs typeface="Times New Roman" pitchFamily="18" charset="0"/>
                        </a:rPr>
                        <a:t>Dysmenorrhea</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4958">
                <a:tc>
                  <a:txBody>
                    <a:bodyPr/>
                    <a:lstStyle/>
                    <a:p>
                      <a:r>
                        <a:rPr lang="en-US" dirty="0" smtClean="0">
                          <a:latin typeface="Times New Roman" pitchFamily="18" charset="0"/>
                          <a:cs typeface="Times New Roman" pitchFamily="18" charset="0"/>
                        </a:rPr>
                        <a:t>Yes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23</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21</a:t>
                      </a:r>
                      <a:endParaRPr lang="en-US" dirty="0">
                        <a:latin typeface="Times New Roman" pitchFamily="18" charset="0"/>
                        <a:cs typeface="Times New Roman" pitchFamily="18" charset="0"/>
                      </a:endParaRPr>
                    </a:p>
                  </a:txBody>
                  <a:tcPr/>
                </a:tc>
                <a:tc rowSpan="2" gridSpan="2">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0.99                       0.31</a:t>
                      </a:r>
                      <a:endParaRPr lang="en-US" dirty="0">
                        <a:latin typeface="Times New Roman" pitchFamily="18" charset="0"/>
                        <a:cs typeface="Times New Roman" pitchFamily="18" charset="0"/>
                      </a:endParaRPr>
                    </a:p>
                  </a:txBody>
                  <a:tcPr/>
                </a:tc>
                <a:tc rowSpan="2" hMerge="1">
                  <a:txBody>
                    <a:bodyPr/>
                    <a:lstStyle/>
                    <a:p>
                      <a:endParaRPr lang="en-US" dirty="0"/>
                    </a:p>
                  </a:txBody>
                  <a:tcPr/>
                </a:tc>
              </a:tr>
              <a:tr h="384958">
                <a:tc>
                  <a:txBody>
                    <a:bodyPr/>
                    <a:lstStyle/>
                    <a:p>
                      <a:r>
                        <a:rPr lang="en-US" dirty="0" smtClean="0">
                          <a:latin typeface="Times New Roman" pitchFamily="18" charset="0"/>
                          <a:cs typeface="Times New Roman" pitchFamily="18" charset="0"/>
                        </a:rPr>
                        <a:t>No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21</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29</a:t>
                      </a:r>
                      <a:endParaRPr lang="en-US" dirty="0">
                        <a:latin typeface="Times New Roman" pitchFamily="18" charset="0"/>
                        <a:cs typeface="Times New Roman" pitchFamily="18" charset="0"/>
                      </a:endParaRPr>
                    </a:p>
                  </a:txBody>
                  <a:tcPr/>
                </a:tc>
                <a:tc gridSpan="2" vMerge="1">
                  <a:txBody>
                    <a:bodyPr/>
                    <a:lstStyle/>
                    <a:p>
                      <a:endParaRPr lang="en-US"/>
                    </a:p>
                  </a:txBody>
                  <a:tcPr/>
                </a:tc>
                <a:tc hMerge="1" vMerge="1">
                  <a:txBody>
                    <a:bodyPr/>
                    <a:lstStyle/>
                    <a:p>
                      <a:endParaRPr lang="en-US" dirty="0"/>
                    </a:p>
                  </a:txBody>
                  <a:tcPr/>
                </a:tc>
              </a:tr>
              <a:tr h="384958">
                <a:tc gridSpan="5">
                  <a:txBody>
                    <a:bodyPr/>
                    <a:lstStyle/>
                    <a:p>
                      <a:r>
                        <a:rPr lang="en-US" b="1" dirty="0" smtClean="0">
                          <a:latin typeface="Times New Roman" pitchFamily="18" charset="0"/>
                          <a:cs typeface="Times New Roman" pitchFamily="18" charset="0"/>
                        </a:rPr>
                        <a:t>Menstrual cycle</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384958">
                <a:tc>
                  <a:txBody>
                    <a:bodyPr/>
                    <a:lstStyle/>
                    <a:p>
                      <a:r>
                        <a:rPr lang="en-US" dirty="0" smtClean="0">
                          <a:latin typeface="Times New Roman" pitchFamily="18" charset="0"/>
                          <a:cs typeface="Times New Roman" pitchFamily="18" charset="0"/>
                        </a:rPr>
                        <a:t>&lt;21</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13</a:t>
                      </a:r>
                      <a:endParaRPr lang="en-US" dirty="0">
                        <a:latin typeface="Times New Roman" pitchFamily="18" charset="0"/>
                        <a:cs typeface="Times New Roman" pitchFamily="18" charset="0"/>
                      </a:endParaRPr>
                    </a:p>
                  </a:txBody>
                  <a:tcPr/>
                </a:tc>
                <a:tc rowSpan="3" gridSpan="2">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0.89                        0.64</a:t>
                      </a:r>
                      <a:endParaRPr lang="en-US" dirty="0">
                        <a:latin typeface="Times New Roman" pitchFamily="18" charset="0"/>
                        <a:cs typeface="Times New Roman" pitchFamily="18" charset="0"/>
                      </a:endParaRPr>
                    </a:p>
                  </a:txBody>
                  <a:tcPr/>
                </a:tc>
                <a:tc rowSpan="3" hMerge="1">
                  <a:txBody>
                    <a:bodyPr/>
                    <a:lstStyle/>
                    <a:p>
                      <a:endParaRPr lang="en-US"/>
                    </a:p>
                  </a:txBody>
                  <a:tcPr/>
                </a:tc>
              </a:tr>
              <a:tr h="384958">
                <a:tc>
                  <a:txBody>
                    <a:bodyPr/>
                    <a:lstStyle/>
                    <a:p>
                      <a:r>
                        <a:rPr lang="en-US" dirty="0" smtClean="0">
                          <a:latin typeface="Times New Roman" pitchFamily="18" charset="0"/>
                          <a:cs typeface="Times New Roman" pitchFamily="18" charset="0"/>
                        </a:rPr>
                        <a:t>21-35 days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28</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31</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a:p>
                  </a:txBody>
                  <a:tcPr/>
                </a:tc>
              </a:tr>
              <a:tr h="384958">
                <a:tc>
                  <a:txBody>
                    <a:bodyPr/>
                    <a:lstStyle/>
                    <a:p>
                      <a:r>
                        <a:rPr lang="en-US" dirty="0" smtClean="0">
                          <a:latin typeface="Times New Roman" pitchFamily="18" charset="0"/>
                          <a:cs typeface="Times New Roman" pitchFamily="18" charset="0"/>
                        </a:rPr>
                        <a:t>&gt;35</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8</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762002"/>
          <a:ext cx="8229600" cy="5242557"/>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127433">
                <a:tc>
                  <a:txBody>
                    <a:bodyPr/>
                    <a:lstStyle/>
                    <a:p>
                      <a:r>
                        <a:rPr lang="en-US" dirty="0" smtClean="0">
                          <a:latin typeface="Times New Roman" pitchFamily="18" charset="0"/>
                          <a:cs typeface="Times New Roman" pitchFamily="18" charset="0"/>
                        </a:rPr>
                        <a:t>Variables </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Below median &lt;11</a:t>
                      </a:r>
                    </a:p>
                  </a:txBody>
                  <a:tcPr/>
                </a:tc>
                <a:tc>
                  <a:txBody>
                    <a:bodyPr/>
                    <a:lstStyle/>
                    <a:p>
                      <a:r>
                        <a:rPr lang="en-US" dirty="0" smtClean="0">
                          <a:latin typeface="Times New Roman" pitchFamily="18" charset="0"/>
                          <a:cs typeface="Times New Roman" pitchFamily="18" charset="0"/>
                        </a:rPr>
                        <a:t>At or above median </a:t>
                      </a:r>
                    </a:p>
                    <a:p>
                      <a:r>
                        <a:rPr lang="en-US" dirty="0" smtClean="0">
                          <a:latin typeface="Times New Roman" pitchFamily="18" charset="0"/>
                          <a:cs typeface="Times New Roman" pitchFamily="18" charset="0"/>
                        </a:rPr>
                        <a:t>&gt;11</a:t>
                      </a:r>
                      <a:endParaRPr lang="en-US"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p - value</a:t>
                      </a:r>
                    </a:p>
                  </a:txBody>
                  <a:tcPr/>
                </a:tc>
              </a:tr>
              <a:tr h="457236">
                <a:tc gridSpan="5">
                  <a:txBody>
                    <a:bodyPr/>
                    <a:lstStyle/>
                    <a:p>
                      <a:r>
                        <a:rPr lang="en-US" b="1" dirty="0" smtClean="0">
                          <a:latin typeface="Times New Roman" pitchFamily="18" charset="0"/>
                          <a:cs typeface="Times New Roman" pitchFamily="18" charset="0"/>
                        </a:rPr>
                        <a:t>No of Pads used in a day</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57236">
                <a:tc>
                  <a:txBody>
                    <a:bodyPr/>
                    <a:lstStyle/>
                    <a:p>
                      <a:r>
                        <a:rPr lang="en-US" dirty="0" smtClean="0">
                          <a:latin typeface="Times New Roman" pitchFamily="18" charset="0"/>
                          <a:cs typeface="Times New Roman" pitchFamily="18" charset="0"/>
                        </a:rPr>
                        <a:t>2-4 pads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40</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50</a:t>
                      </a:r>
                      <a:endParaRPr lang="en-US" dirty="0">
                        <a:latin typeface="Times New Roman" pitchFamily="18" charset="0"/>
                        <a:cs typeface="Times New Roman" pitchFamily="18" charset="0"/>
                      </a:endParaRPr>
                    </a:p>
                  </a:txBody>
                  <a:tcPr/>
                </a:tc>
                <a:tc rowSpan="2" gridSpan="2">
                  <a:txBody>
                    <a:bodyPr/>
                    <a:lstStyle/>
                    <a:p>
                      <a:r>
                        <a:rPr lang="en-US" dirty="0" smtClean="0">
                          <a:latin typeface="Times New Roman" pitchFamily="18" charset="0"/>
                          <a:cs typeface="Times New Roman" pitchFamily="18" charset="0"/>
                        </a:rPr>
                        <a:t>     ------                     0.04#</a:t>
                      </a:r>
                      <a:endParaRPr lang="en-US" dirty="0">
                        <a:latin typeface="Times New Roman" pitchFamily="18" charset="0"/>
                        <a:cs typeface="Times New Roman" pitchFamily="18" charset="0"/>
                      </a:endParaRPr>
                    </a:p>
                  </a:txBody>
                  <a:tcPr/>
                </a:tc>
                <a:tc rowSpan="2" hMerge="1">
                  <a:txBody>
                    <a:bodyPr/>
                    <a:lstStyle/>
                    <a:p>
                      <a:endParaRPr lang="en-US" dirty="0"/>
                    </a:p>
                  </a:txBody>
                  <a:tcPr/>
                </a:tc>
              </a:tr>
              <a:tr h="457236">
                <a:tc>
                  <a:txBody>
                    <a:bodyPr/>
                    <a:lstStyle/>
                    <a:p>
                      <a:r>
                        <a:rPr lang="en-US" dirty="0" smtClean="0">
                          <a:latin typeface="Times New Roman" pitchFamily="18" charset="0"/>
                          <a:cs typeface="Times New Roman" pitchFamily="18" charset="0"/>
                        </a:rPr>
                        <a:t>5-7 pads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0</a:t>
                      </a:r>
                      <a:endParaRPr lang="en-US" dirty="0">
                        <a:latin typeface="Times New Roman" pitchFamily="18" charset="0"/>
                        <a:cs typeface="Times New Roman" pitchFamily="18" charset="0"/>
                      </a:endParaRPr>
                    </a:p>
                  </a:txBody>
                  <a:tcPr/>
                </a:tc>
                <a:tc gridSpan="2" vMerge="1">
                  <a:txBody>
                    <a:bodyPr/>
                    <a:lstStyle/>
                    <a:p>
                      <a:endParaRPr lang="en-US"/>
                    </a:p>
                  </a:txBody>
                  <a:tcPr/>
                </a:tc>
                <a:tc hMerge="1" vMerge="1">
                  <a:txBody>
                    <a:bodyPr/>
                    <a:lstStyle/>
                    <a:p>
                      <a:endParaRPr lang="en-US" dirty="0"/>
                    </a:p>
                  </a:txBody>
                  <a:tcPr/>
                </a:tc>
              </a:tr>
              <a:tr h="457236">
                <a:tc gridSpan="5">
                  <a:txBody>
                    <a:bodyPr/>
                    <a:lstStyle/>
                    <a:p>
                      <a:r>
                        <a:rPr lang="en-US" b="1" dirty="0" smtClean="0">
                          <a:latin typeface="Times New Roman" pitchFamily="18" charset="0"/>
                          <a:cs typeface="Times New Roman" pitchFamily="18" charset="0"/>
                        </a:rPr>
                        <a:t>Menstrual flow</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57236">
                <a:tc>
                  <a:txBody>
                    <a:bodyPr/>
                    <a:lstStyle/>
                    <a:p>
                      <a:r>
                        <a:rPr lang="en-US" dirty="0" smtClean="0">
                          <a:latin typeface="Times New Roman" pitchFamily="18" charset="0"/>
                          <a:cs typeface="Times New Roman" pitchFamily="18" charset="0"/>
                        </a:rPr>
                        <a:t>2-4 days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17</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14</a:t>
                      </a:r>
                      <a:endParaRPr lang="en-US" dirty="0">
                        <a:latin typeface="Times New Roman" pitchFamily="18" charset="0"/>
                        <a:cs typeface="Times New Roman" pitchFamily="18" charset="0"/>
                      </a:endParaRPr>
                    </a:p>
                  </a:txBody>
                  <a:tcPr/>
                </a:tc>
                <a:tc rowSpan="2" gridSpan="2">
                  <a:txBody>
                    <a:bodyPr/>
                    <a:lstStyle/>
                    <a:p>
                      <a:r>
                        <a:rPr lang="en-US" dirty="0" smtClean="0">
                          <a:latin typeface="Times New Roman" pitchFamily="18" charset="0"/>
                          <a:cs typeface="Times New Roman" pitchFamily="18" charset="0"/>
                        </a:rPr>
                        <a:t>     1.19                     0.27</a:t>
                      </a:r>
                      <a:endParaRPr lang="en-US" dirty="0">
                        <a:latin typeface="Times New Roman" pitchFamily="18" charset="0"/>
                        <a:cs typeface="Times New Roman" pitchFamily="18" charset="0"/>
                      </a:endParaRPr>
                    </a:p>
                  </a:txBody>
                  <a:tcPr/>
                </a:tc>
                <a:tc rowSpan="2" hMerge="1">
                  <a:txBody>
                    <a:bodyPr/>
                    <a:lstStyle/>
                    <a:p>
                      <a:endParaRPr lang="en-US"/>
                    </a:p>
                  </a:txBody>
                  <a:tcPr/>
                </a:tc>
              </a:tr>
              <a:tr h="457236">
                <a:tc>
                  <a:txBody>
                    <a:bodyPr/>
                    <a:lstStyle/>
                    <a:p>
                      <a:r>
                        <a:rPr lang="en-US" dirty="0" smtClean="0">
                          <a:latin typeface="Times New Roman" pitchFamily="18" charset="0"/>
                          <a:cs typeface="Times New Roman" pitchFamily="18" charset="0"/>
                        </a:rPr>
                        <a:t>5-7 days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27</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36</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dirty="0"/>
                    </a:p>
                  </a:txBody>
                  <a:tcPr/>
                </a:tc>
              </a:tr>
              <a:tr h="457236">
                <a:tc gridSpan="5">
                  <a:txBody>
                    <a:bodyPr/>
                    <a:lstStyle/>
                    <a:p>
                      <a:r>
                        <a:rPr lang="en-US" b="1" dirty="0" smtClean="0">
                          <a:latin typeface="Times New Roman" pitchFamily="18" charset="0"/>
                          <a:cs typeface="Times New Roman" pitchFamily="18" charset="0"/>
                        </a:rPr>
                        <a:t>Know about PCOS</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57236">
                <a:tc>
                  <a:txBody>
                    <a:bodyPr/>
                    <a:lstStyle/>
                    <a:p>
                      <a:r>
                        <a:rPr lang="en-US" dirty="0" smtClean="0">
                          <a:latin typeface="Times New Roman" pitchFamily="18" charset="0"/>
                          <a:cs typeface="Times New Roman" pitchFamily="18" charset="0"/>
                        </a:rPr>
                        <a:t>Yes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0</a:t>
                      </a:r>
                      <a:endParaRPr lang="en-US" dirty="0">
                        <a:latin typeface="Times New Roman" pitchFamily="18" charset="0"/>
                        <a:cs typeface="Times New Roman" pitchFamily="18" charset="0"/>
                      </a:endParaRPr>
                    </a:p>
                  </a:txBody>
                  <a:tcPr/>
                </a:tc>
                <a:tc rowSpan="2" gridSpan="2">
                  <a:txBody>
                    <a:bodyPr/>
                    <a:lstStyle/>
                    <a:p>
                      <a:r>
                        <a:rPr lang="en-US" dirty="0" smtClean="0">
                          <a:latin typeface="Times New Roman" pitchFamily="18" charset="0"/>
                          <a:cs typeface="Times New Roman" pitchFamily="18" charset="0"/>
                        </a:rPr>
                        <a:t>       -------                  0.46#</a:t>
                      </a:r>
                      <a:endParaRPr lang="en-US" dirty="0">
                        <a:latin typeface="Times New Roman" pitchFamily="18" charset="0"/>
                        <a:cs typeface="Times New Roman" pitchFamily="18" charset="0"/>
                      </a:endParaRPr>
                    </a:p>
                  </a:txBody>
                  <a:tcPr/>
                </a:tc>
                <a:tc rowSpan="2" hMerge="1">
                  <a:txBody>
                    <a:bodyPr/>
                    <a:lstStyle/>
                    <a:p>
                      <a:endParaRPr lang="en-US" dirty="0"/>
                    </a:p>
                  </a:txBody>
                  <a:tcPr/>
                </a:tc>
              </a:tr>
              <a:tr h="457236">
                <a:tc>
                  <a:txBody>
                    <a:bodyPr/>
                    <a:lstStyle/>
                    <a:p>
                      <a:r>
                        <a:rPr lang="en-US" dirty="0" smtClean="0">
                          <a:latin typeface="Times New Roman" pitchFamily="18" charset="0"/>
                          <a:cs typeface="Times New Roman" pitchFamily="18" charset="0"/>
                        </a:rPr>
                        <a:t>No</a:t>
                      </a:r>
                      <a:r>
                        <a:rPr lang="en-US" baseline="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43</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50</a:t>
                      </a:r>
                      <a:endParaRPr lang="en-US" dirty="0">
                        <a:latin typeface="Times New Roman" pitchFamily="18" charset="0"/>
                        <a:cs typeface="Times New Roman" pitchFamily="18" charset="0"/>
                      </a:endParaRPr>
                    </a:p>
                  </a:txBody>
                  <a:tcPr/>
                </a:tc>
                <a:tc gridSpan="2" vMerge="1">
                  <a:txBody>
                    <a:bodyPr/>
                    <a:lstStyle/>
                    <a:p>
                      <a:endParaRPr lang="en-US" dirty="0"/>
                    </a:p>
                  </a:txBody>
                  <a:tcPr/>
                </a:tc>
                <a:tc hMerge="1"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Arial Black" pitchFamily="34" charset="0"/>
              </a:rPr>
              <a:t>DISCUSSION</a:t>
            </a:r>
            <a:endParaRPr lang="en-US" dirty="0">
              <a:solidFill>
                <a:schemeClr val="accent5">
                  <a:lumMod val="75000"/>
                </a:schemeClr>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algn="just"/>
            <a:r>
              <a:rPr lang="en-US" sz="2600" dirty="0" smtClean="0">
                <a:latin typeface="Times New Roman" pitchFamily="18" charset="0"/>
                <a:cs typeface="Times New Roman" pitchFamily="18" charset="0"/>
              </a:rPr>
              <a:t>This study results proved that structured teaching programme is effective to improve the knowledge of adolescent girls regarding polycystic ovarian syndrome. This study findings also supported by the study conducted by Mohamed AAH stated that mean scores of post-test were significantly higher after educational program compared to their values at pre-test (p&lt;.ooo1)7 Study conducted by </a:t>
            </a:r>
            <a:r>
              <a:rPr lang="en-US" sz="2600" dirty="0" err="1" smtClean="0">
                <a:latin typeface="Times New Roman" pitchFamily="18" charset="0"/>
                <a:cs typeface="Times New Roman" pitchFamily="18" charset="0"/>
              </a:rPr>
              <a:t>Tamilarashi</a:t>
            </a:r>
            <a:r>
              <a:rPr lang="en-US" sz="2600" dirty="0" smtClean="0">
                <a:latin typeface="Times New Roman" pitchFamily="18" charset="0"/>
                <a:cs typeface="Times New Roman" pitchFamily="18" charset="0"/>
              </a:rPr>
              <a:t> B, </a:t>
            </a:r>
            <a:r>
              <a:rPr lang="en-US" sz="2600" dirty="0" err="1" smtClean="0">
                <a:latin typeface="Times New Roman" pitchFamily="18" charset="0"/>
                <a:cs typeface="Times New Roman" pitchFamily="18" charset="0"/>
              </a:rPr>
              <a:t>Vathana</a:t>
            </a:r>
            <a:r>
              <a:rPr lang="en-US" sz="2600" dirty="0" smtClean="0">
                <a:latin typeface="Times New Roman" pitchFamily="18" charset="0"/>
                <a:cs typeface="Times New Roman" pitchFamily="18" charset="0"/>
              </a:rPr>
              <a:t> V with the findings t=8.45 (p&lt;0.05) which indicates increase in knowledge score after implementing structured teaching programme.</a:t>
            </a:r>
            <a:r>
              <a:rPr lang="en-US" sz="2600" baseline="30000" dirty="0" smtClean="0">
                <a:latin typeface="Times New Roman" pitchFamily="18" charset="0"/>
                <a:cs typeface="Times New Roman" pitchFamily="18" charset="0"/>
              </a:rPr>
              <a:t>8</a:t>
            </a:r>
            <a:endParaRPr lang="en-US" sz="2600" baseline="30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Arial Black" pitchFamily="34" charset="0"/>
              </a:rPr>
              <a:t>CONCLUSION</a:t>
            </a:r>
            <a:endParaRPr lang="en-US" dirty="0">
              <a:solidFill>
                <a:schemeClr val="accent5">
                  <a:lumMod val="75000"/>
                </a:schemeClr>
              </a:solidFill>
              <a:latin typeface="Arial Black" pitchFamily="34" charset="0"/>
            </a:endParaRPr>
          </a:p>
        </p:txBody>
      </p:sp>
      <p:sp>
        <p:nvSpPr>
          <p:cNvPr id="3" name="Content Placeholder 2"/>
          <p:cNvSpPr>
            <a:spLocks noGrp="1"/>
          </p:cNvSpPr>
          <p:nvPr>
            <p:ph idx="1"/>
          </p:nvPr>
        </p:nvSpPr>
        <p:spPr/>
        <p:txBody>
          <a:bodyPr>
            <a:normAutofit/>
          </a:bodyPr>
          <a:lstStyle/>
          <a:p>
            <a:pPr algn="just"/>
            <a:r>
              <a:rPr lang="en-US" sz="2600" dirty="0" smtClean="0">
                <a:latin typeface="Times New Roman" pitchFamily="18" charset="0"/>
                <a:cs typeface="Times New Roman" pitchFamily="18" charset="0"/>
              </a:rPr>
              <a:t>Educating the adolescent girls regarding polycystic ovarian syndrome helps the adolescent girls to identify the signs and symptoms and early recognition of polycystic ovarian syndrome and prevents its complications and improve the fertility.</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RESEARCH CRITIQUE</a:t>
            </a:r>
            <a:endParaRPr lang="en-US" dirty="0">
              <a:latin typeface="Arial Black" pitchFamily="34" charset="0"/>
            </a:endParaRPr>
          </a:p>
        </p:txBody>
      </p:sp>
      <p:graphicFrame>
        <p:nvGraphicFramePr>
          <p:cNvPr id="4" name="Content Placeholder 3"/>
          <p:cNvGraphicFramePr>
            <a:graphicFrameLocks noGrp="1"/>
          </p:cNvGraphicFramePr>
          <p:nvPr>
            <p:ph idx="1"/>
          </p:nvPr>
        </p:nvGraphicFramePr>
        <p:xfrm>
          <a:off x="457200" y="1219200"/>
          <a:ext cx="8229600" cy="5323840"/>
        </p:xfrm>
        <a:graphic>
          <a:graphicData uri="http://schemas.openxmlformats.org/drawingml/2006/table">
            <a:tbl>
              <a:tblPr firstRow="1" bandRow="1">
                <a:tableStyleId>{5C22544A-7EE6-4342-B048-85BDC9FD1C3A}</a:tableStyleId>
              </a:tblPr>
              <a:tblGrid>
                <a:gridCol w="2743200"/>
                <a:gridCol w="2743200"/>
                <a:gridCol w="2743200"/>
              </a:tblGrid>
              <a:tr h="399425">
                <a:tc>
                  <a:txBody>
                    <a:bodyPr/>
                    <a:lstStyle/>
                    <a:p>
                      <a:r>
                        <a:rPr lang="en-US" dirty="0" smtClean="0">
                          <a:latin typeface="Times New Roman" pitchFamily="18" charset="0"/>
                          <a:cs typeface="Times New Roman" pitchFamily="18" charset="0"/>
                        </a:rPr>
                        <a:t>Title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Negative points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Positive</a:t>
                      </a:r>
                      <a:r>
                        <a:rPr lang="en-US" baseline="0" dirty="0" smtClean="0">
                          <a:latin typeface="Times New Roman" pitchFamily="18" charset="0"/>
                          <a:cs typeface="Times New Roman" pitchFamily="18" charset="0"/>
                        </a:rPr>
                        <a:t> points</a:t>
                      </a:r>
                      <a:endParaRPr lang="en-US" dirty="0">
                        <a:latin typeface="Times New Roman" pitchFamily="18" charset="0"/>
                        <a:cs typeface="Times New Roman" pitchFamily="18" charset="0"/>
                      </a:endParaRPr>
                    </a:p>
                  </a:txBody>
                  <a:tcPr/>
                </a:tc>
              </a:tr>
              <a:tr h="984883">
                <a:tc>
                  <a:txBody>
                    <a:bodyPr/>
                    <a:lstStyle/>
                    <a:p>
                      <a:r>
                        <a:rPr lang="en-US" dirty="0" smtClean="0">
                          <a:latin typeface="Times New Roman" pitchFamily="18" charset="0"/>
                          <a:cs typeface="Times New Roman" pitchFamily="18" charset="0"/>
                        </a:rPr>
                        <a:t>1. Title of the study</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Setting of the study is not mentioned in the title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In title of the study,</a:t>
                      </a:r>
                      <a:r>
                        <a:rPr lang="en-US" baseline="0" dirty="0" smtClean="0">
                          <a:latin typeface="Times New Roman" pitchFamily="18" charset="0"/>
                          <a:cs typeface="Times New Roman" pitchFamily="18" charset="0"/>
                        </a:rPr>
                        <a:t> variables and population are clearly explained. </a:t>
                      </a:r>
                      <a:endParaRPr lang="en-US" dirty="0">
                        <a:latin typeface="Times New Roman" pitchFamily="18" charset="0"/>
                        <a:cs typeface="Times New Roman" pitchFamily="18" charset="0"/>
                      </a:endParaRPr>
                    </a:p>
                  </a:txBody>
                  <a:tcPr/>
                </a:tc>
              </a:tr>
              <a:tr h="1280348">
                <a:tc>
                  <a:txBody>
                    <a:bodyPr/>
                    <a:lstStyle/>
                    <a:p>
                      <a:r>
                        <a:rPr lang="en-US" dirty="0" smtClean="0">
                          <a:latin typeface="Times New Roman" pitchFamily="18" charset="0"/>
                          <a:cs typeface="Times New Roman" pitchFamily="18" charset="0"/>
                        </a:rPr>
                        <a:t>2. Abstract</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Background of the study,  aim, methods, results, conclusion and keywords</a:t>
                      </a:r>
                      <a:r>
                        <a:rPr lang="en-US" baseline="0" dirty="0" smtClean="0">
                          <a:latin typeface="Times New Roman" pitchFamily="18" charset="0"/>
                          <a:cs typeface="Times New Roman" pitchFamily="18" charset="0"/>
                        </a:rPr>
                        <a:t> is clearly explained.</a:t>
                      </a:r>
                      <a:endParaRPr lang="en-US" dirty="0">
                        <a:latin typeface="Times New Roman" pitchFamily="18" charset="0"/>
                        <a:cs typeface="Times New Roman" pitchFamily="18" charset="0"/>
                      </a:endParaRPr>
                    </a:p>
                  </a:txBody>
                  <a:tcPr/>
                </a:tc>
              </a:tr>
              <a:tr h="984883">
                <a:tc>
                  <a:txBody>
                    <a:bodyPr/>
                    <a:lstStyle/>
                    <a:p>
                      <a:r>
                        <a:rPr lang="en-US" dirty="0" smtClean="0">
                          <a:latin typeface="Times New Roman" pitchFamily="18" charset="0"/>
                          <a:cs typeface="Times New Roman" pitchFamily="18" charset="0"/>
                        </a:rPr>
                        <a:t>3. Introduction</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In the article introduction</a:t>
                      </a:r>
                      <a:r>
                        <a:rPr lang="en-US" baseline="0" dirty="0" smtClean="0">
                          <a:latin typeface="Times New Roman" pitchFamily="18" charset="0"/>
                          <a:cs typeface="Times New Roman" pitchFamily="18" charset="0"/>
                        </a:rPr>
                        <a:t> of the study is written clearly.</a:t>
                      </a:r>
                      <a:endParaRPr lang="en-US" dirty="0">
                        <a:latin typeface="Times New Roman" pitchFamily="18" charset="0"/>
                        <a:cs typeface="Times New Roman" pitchFamily="18" charset="0"/>
                      </a:endParaRPr>
                    </a:p>
                  </a:txBody>
                  <a:tcPr/>
                </a:tc>
              </a:tr>
              <a:tr h="689418">
                <a:tc>
                  <a:txBody>
                    <a:bodyPr/>
                    <a:lstStyle/>
                    <a:p>
                      <a:r>
                        <a:rPr lang="en-US" dirty="0" smtClean="0">
                          <a:latin typeface="Times New Roman" pitchFamily="18" charset="0"/>
                          <a:cs typeface="Times New Roman" pitchFamily="18" charset="0"/>
                        </a:rPr>
                        <a:t>4. Objectives</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Objectives of the study are</a:t>
                      </a:r>
                      <a:r>
                        <a:rPr lang="en-US" baseline="0" dirty="0" smtClean="0">
                          <a:latin typeface="Times New Roman" pitchFamily="18" charset="0"/>
                          <a:cs typeface="Times New Roman" pitchFamily="18" charset="0"/>
                        </a:rPr>
                        <a:t> clearly explained.</a:t>
                      </a:r>
                      <a:endParaRPr lang="en-US" dirty="0">
                        <a:latin typeface="Times New Roman" pitchFamily="18" charset="0"/>
                        <a:cs typeface="Times New Roman" pitchFamily="18" charset="0"/>
                      </a:endParaRPr>
                    </a:p>
                  </a:txBody>
                  <a:tcPr/>
                </a:tc>
              </a:tr>
              <a:tr h="984883">
                <a:tc>
                  <a:txBody>
                    <a:bodyPr/>
                    <a:lstStyle/>
                    <a:p>
                      <a:r>
                        <a:rPr lang="en-US" dirty="0" smtClean="0">
                          <a:latin typeface="Times New Roman" pitchFamily="18" charset="0"/>
                          <a:cs typeface="Times New Roman" pitchFamily="18" charset="0"/>
                        </a:rPr>
                        <a:t>5. Methods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Inclusion and exclusion criteria</a:t>
                      </a:r>
                      <a:r>
                        <a:rPr lang="en-US" baseline="0" dirty="0" smtClean="0">
                          <a:latin typeface="Times New Roman" pitchFamily="18" charset="0"/>
                          <a:cs typeface="Times New Roman" pitchFamily="18" charset="0"/>
                        </a:rPr>
                        <a:t> is not mentioned in the study.</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Procedure of data collection is clearly mentioned.</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a:r>
            <a:endParaRPr lang="en-US" dirty="0"/>
          </a:p>
        </p:txBody>
      </p:sp>
      <p:graphicFrame>
        <p:nvGraphicFramePr>
          <p:cNvPr id="4" name="Content Placeholder 3"/>
          <p:cNvGraphicFramePr>
            <a:graphicFrameLocks noGrp="1"/>
          </p:cNvGraphicFramePr>
          <p:nvPr>
            <p:ph idx="1"/>
          </p:nvPr>
        </p:nvGraphicFramePr>
        <p:xfrm>
          <a:off x="457200" y="304800"/>
          <a:ext cx="8229600" cy="6246232"/>
        </p:xfrm>
        <a:graphic>
          <a:graphicData uri="http://schemas.openxmlformats.org/drawingml/2006/table">
            <a:tbl>
              <a:tblPr firstRow="1" bandRow="1">
                <a:tableStyleId>{5C22544A-7EE6-4342-B048-85BDC9FD1C3A}</a:tableStyleId>
              </a:tblPr>
              <a:tblGrid>
                <a:gridCol w="2743200"/>
                <a:gridCol w="2743200"/>
                <a:gridCol w="2743200"/>
              </a:tblGrid>
              <a:tr h="412966">
                <a:tc>
                  <a:txBody>
                    <a:bodyPr/>
                    <a:lstStyle/>
                    <a:p>
                      <a:r>
                        <a:rPr lang="en-US" dirty="0" smtClean="0">
                          <a:latin typeface="Times New Roman" pitchFamily="18" charset="0"/>
                          <a:cs typeface="Times New Roman" pitchFamily="18" charset="0"/>
                        </a:rPr>
                        <a:t>Title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Negative points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Positive points</a:t>
                      </a:r>
                      <a:endParaRPr lang="en-US" dirty="0">
                        <a:latin typeface="Times New Roman" pitchFamily="18" charset="0"/>
                        <a:cs typeface="Times New Roman" pitchFamily="18" charset="0"/>
                      </a:endParaRPr>
                    </a:p>
                  </a:txBody>
                  <a:tcPr/>
                </a:tc>
              </a:tr>
              <a:tr h="712790">
                <a:tc>
                  <a:txBody>
                    <a:bodyPr/>
                    <a:lstStyle/>
                    <a:p>
                      <a:r>
                        <a:rPr lang="en-US" dirty="0" smtClean="0">
                          <a:latin typeface="Times New Roman" pitchFamily="18" charset="0"/>
                          <a:cs typeface="Times New Roman" pitchFamily="18" charset="0"/>
                        </a:rPr>
                        <a:t>6. Hypothesis </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Hypothesis is clearly explained.</a:t>
                      </a:r>
                      <a:endParaRPr lang="en-US" dirty="0">
                        <a:latin typeface="Times New Roman" pitchFamily="18" charset="0"/>
                        <a:cs typeface="Times New Roman" pitchFamily="18" charset="0"/>
                      </a:endParaRPr>
                    </a:p>
                  </a:txBody>
                  <a:tcPr/>
                </a:tc>
              </a:tr>
              <a:tr h="1323754">
                <a:tc>
                  <a:txBody>
                    <a:bodyPr/>
                    <a:lstStyle/>
                    <a:p>
                      <a:r>
                        <a:rPr lang="en-US" dirty="0" smtClean="0">
                          <a:latin typeface="Times New Roman" pitchFamily="18" charset="0"/>
                          <a:cs typeface="Times New Roman" pitchFamily="18" charset="0"/>
                        </a:rPr>
                        <a:t>7.  Results</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Tables are clearly labeled</a:t>
                      </a:r>
                    </a:p>
                    <a:p>
                      <a:r>
                        <a:rPr lang="en-US" dirty="0" smtClean="0">
                          <a:latin typeface="Times New Roman" pitchFamily="18" charset="0"/>
                          <a:cs typeface="Times New Roman" pitchFamily="18" charset="0"/>
                        </a:rPr>
                        <a:t>Adequate information was presented related to statistical test used.</a:t>
                      </a:r>
                      <a:endParaRPr lang="en-US" dirty="0">
                        <a:latin typeface="Times New Roman" pitchFamily="18" charset="0"/>
                        <a:cs typeface="Times New Roman" pitchFamily="18" charset="0"/>
                      </a:endParaRPr>
                    </a:p>
                  </a:txBody>
                  <a:tcPr/>
                </a:tc>
              </a:tr>
              <a:tr h="712790">
                <a:tc>
                  <a:txBody>
                    <a:bodyPr/>
                    <a:lstStyle/>
                    <a:p>
                      <a:r>
                        <a:rPr lang="en-US" dirty="0" smtClean="0">
                          <a:latin typeface="Times New Roman" pitchFamily="18" charset="0"/>
                          <a:cs typeface="Times New Roman" pitchFamily="18" charset="0"/>
                        </a:rPr>
                        <a:t>8. Discussion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Results of the studies were not discussed clearly.</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r>
              <a:tr h="412966">
                <a:tc>
                  <a:txBody>
                    <a:bodyPr/>
                    <a:lstStyle/>
                    <a:p>
                      <a:r>
                        <a:rPr lang="en-US" dirty="0" smtClean="0">
                          <a:latin typeface="Times New Roman" pitchFamily="18" charset="0"/>
                          <a:cs typeface="Times New Roman" pitchFamily="18" charset="0"/>
                        </a:rPr>
                        <a:t>9. Conclusion </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Conclusion is mentioned in the article.</a:t>
                      </a:r>
                      <a:endParaRPr lang="en-US" dirty="0">
                        <a:latin typeface="Times New Roman" pitchFamily="18" charset="0"/>
                        <a:cs typeface="Times New Roman" pitchFamily="18" charset="0"/>
                      </a:endParaRPr>
                    </a:p>
                  </a:txBody>
                  <a:tcPr/>
                </a:tc>
              </a:tr>
              <a:tr h="1018272">
                <a:tc>
                  <a:txBody>
                    <a:bodyPr/>
                    <a:lstStyle/>
                    <a:p>
                      <a:r>
                        <a:rPr lang="en-US" dirty="0" smtClean="0">
                          <a:latin typeface="Times New Roman" pitchFamily="18" charset="0"/>
                          <a:cs typeface="Times New Roman" pitchFamily="18" charset="0"/>
                        </a:rPr>
                        <a:t>10. References </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References are</a:t>
                      </a:r>
                      <a:r>
                        <a:rPr lang="en-US" baseline="0" dirty="0" smtClean="0">
                          <a:latin typeface="Times New Roman" pitchFamily="18" charset="0"/>
                          <a:cs typeface="Times New Roman" pitchFamily="18" charset="0"/>
                        </a:rPr>
                        <a:t> relevant and follow the recommended style.</a:t>
                      </a:r>
                      <a:endParaRPr lang="en-US" dirty="0">
                        <a:latin typeface="Times New Roman" pitchFamily="18" charset="0"/>
                        <a:cs typeface="Times New Roman" pitchFamily="18" charset="0"/>
                      </a:endParaRPr>
                    </a:p>
                  </a:txBody>
                  <a:tcPr/>
                </a:tc>
              </a:tr>
              <a:tr h="712790">
                <a:tc>
                  <a:txBody>
                    <a:bodyPr/>
                    <a:lstStyle/>
                    <a:p>
                      <a:r>
                        <a:rPr lang="en-US" dirty="0" smtClean="0">
                          <a:latin typeface="Times New Roman" pitchFamily="18" charset="0"/>
                          <a:cs typeface="Times New Roman" pitchFamily="18" charset="0"/>
                        </a:rPr>
                        <a:t>11. Grammatical mistakes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Grammatical mistakes in</a:t>
                      </a:r>
                      <a:r>
                        <a:rPr lang="en-US" baseline="0" dirty="0" smtClean="0">
                          <a:latin typeface="Times New Roman" pitchFamily="18" charset="0"/>
                          <a:cs typeface="Times New Roman" pitchFamily="18" charset="0"/>
                        </a:rPr>
                        <a:t> the article.</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r>
              <a:tr h="712790">
                <a:tc>
                  <a:txBody>
                    <a:bodyPr/>
                    <a:lstStyle/>
                    <a:p>
                      <a:r>
                        <a:rPr lang="en-US" dirty="0" smtClean="0">
                          <a:latin typeface="Times New Roman" pitchFamily="18" charset="0"/>
                          <a:cs typeface="Times New Roman" pitchFamily="18" charset="0"/>
                        </a:rPr>
                        <a:t>12. Others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Recommendations is not mentioned</a:t>
                      </a:r>
                      <a:r>
                        <a:rPr lang="en-US" baseline="0" dirty="0" smtClean="0">
                          <a:latin typeface="Times New Roman" pitchFamily="18" charset="0"/>
                          <a:cs typeface="Times New Roman" pitchFamily="18" charset="0"/>
                        </a:rPr>
                        <a:t> in the article.</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Arial Black" pitchFamily="34" charset="0"/>
              </a:rPr>
              <a:t>REFERENCES</a:t>
            </a:r>
            <a:endParaRPr lang="en-US" dirty="0">
              <a:solidFill>
                <a:schemeClr val="accent5">
                  <a:lumMod val="75000"/>
                </a:schemeClr>
              </a:solidFill>
              <a:latin typeface="Arial Black" pitchFamily="34" charset="0"/>
            </a:endParaRPr>
          </a:p>
        </p:txBody>
      </p:sp>
      <p:sp>
        <p:nvSpPr>
          <p:cNvPr id="3" name="Content Placeholder 2"/>
          <p:cNvSpPr>
            <a:spLocks noGrp="1"/>
          </p:cNvSpPr>
          <p:nvPr>
            <p:ph idx="1"/>
          </p:nvPr>
        </p:nvSpPr>
        <p:spPr>
          <a:xfrm>
            <a:off x="457200" y="1371600"/>
            <a:ext cx="8229600" cy="4876800"/>
          </a:xfrm>
        </p:spPr>
        <p:txBody>
          <a:bodyPr>
            <a:noAutofit/>
          </a:bodyPr>
          <a:lstStyle/>
          <a:p>
            <a:r>
              <a:rPr lang="en-US" sz="1400" dirty="0" smtClean="0">
                <a:latin typeface="Times New Roman" pitchFamily="18" charset="0"/>
                <a:cs typeface="Times New Roman" pitchFamily="18" charset="0"/>
              </a:rPr>
              <a:t>Mohammad HE, </a:t>
            </a:r>
            <a:r>
              <a:rPr lang="en-US" sz="1400" dirty="0" err="1" smtClean="0">
                <a:latin typeface="Times New Roman" pitchFamily="18" charset="0"/>
                <a:cs typeface="Times New Roman" pitchFamily="18" charset="0"/>
              </a:rPr>
              <a:t>Mansour</a:t>
            </a:r>
            <a:r>
              <a:rPr lang="en-US" sz="1400" dirty="0" smtClean="0">
                <a:latin typeface="Times New Roman" pitchFamily="18" charset="0"/>
                <a:cs typeface="Times New Roman" pitchFamily="18" charset="0"/>
              </a:rPr>
              <a:t> SE, Ibrahim E. Effect of educational sessions about polycystic ovarian syndrome for late adolescent girls self-protective measures. </a:t>
            </a:r>
            <a:r>
              <a:rPr lang="en-US" sz="1400" dirty="0" err="1" smtClean="0">
                <a:latin typeface="Times New Roman" pitchFamily="18" charset="0"/>
                <a:cs typeface="Times New Roman" pitchFamily="18" charset="0"/>
              </a:rPr>
              <a:t>Int</a:t>
            </a:r>
            <a:r>
              <a:rPr lang="en-US" sz="1400" dirty="0" smtClean="0">
                <a:latin typeface="Times New Roman" pitchFamily="18" charset="0"/>
                <a:cs typeface="Times New Roman" pitchFamily="18" charset="0"/>
              </a:rPr>
              <a:t> J N </a:t>
            </a:r>
            <a:r>
              <a:rPr lang="en-US" sz="1400" dirty="0" err="1" smtClean="0">
                <a:latin typeface="Times New Roman" pitchFamily="18" charset="0"/>
                <a:cs typeface="Times New Roman" pitchFamily="18" charset="0"/>
              </a:rPr>
              <a:t>Didat</a:t>
            </a:r>
            <a:r>
              <a:rPr lang="en-US" sz="1400" dirty="0" smtClean="0">
                <a:latin typeface="Times New Roman" pitchFamily="18" charset="0"/>
                <a:cs typeface="Times New Roman" pitchFamily="18" charset="0"/>
              </a:rPr>
              <a:t>. 2016;5(8). available from http://innovativejournal.in/ijnd/index.php/ijnd </a:t>
            </a:r>
          </a:p>
          <a:p>
            <a:r>
              <a:rPr lang="en-US" sz="1400" dirty="0" err="1" smtClean="0">
                <a:latin typeface="Times New Roman" pitchFamily="18" charset="0"/>
                <a:cs typeface="Times New Roman" pitchFamily="18" charset="0"/>
              </a:rPr>
              <a:t>Gulani</a:t>
            </a:r>
            <a:r>
              <a:rPr lang="en-US" sz="1400" dirty="0" smtClean="0">
                <a:latin typeface="Times New Roman" pitchFamily="18" charset="0"/>
                <a:cs typeface="Times New Roman" pitchFamily="18" charset="0"/>
              </a:rPr>
              <a:t> K </a:t>
            </a:r>
            <a:r>
              <a:rPr lang="en-US" sz="1400" dirty="0" err="1" smtClean="0">
                <a:latin typeface="Times New Roman" pitchFamily="18" charset="0"/>
                <a:cs typeface="Times New Roman" pitchFamily="18" charset="0"/>
              </a:rPr>
              <a:t>K</a:t>
            </a:r>
            <a:r>
              <a:rPr lang="en-US" sz="1400" dirty="0" smtClean="0">
                <a:latin typeface="Times New Roman" pitchFamily="18" charset="0"/>
                <a:cs typeface="Times New Roman" pitchFamily="18" charset="0"/>
              </a:rPr>
              <a:t>, Textbook of community health nursing, 2 </a:t>
            </a:r>
            <a:r>
              <a:rPr lang="en-US" sz="1400" dirty="0" err="1" smtClean="0">
                <a:latin typeface="Times New Roman" pitchFamily="18" charset="0"/>
                <a:cs typeface="Times New Roman" pitchFamily="18" charset="0"/>
              </a:rPr>
              <a:t>nd</a:t>
            </a:r>
            <a:r>
              <a:rPr lang="en-US" sz="1400" dirty="0" smtClean="0">
                <a:latin typeface="Times New Roman" pitchFamily="18" charset="0"/>
                <a:cs typeface="Times New Roman" pitchFamily="18" charset="0"/>
              </a:rPr>
              <a:t> edition, Delhi, Kumar; 2013:461.</a:t>
            </a:r>
          </a:p>
          <a:p>
            <a:r>
              <a:rPr lang="en-US" sz="1400" dirty="0" err="1" smtClean="0">
                <a:latin typeface="Times New Roman" pitchFamily="18" charset="0"/>
                <a:cs typeface="Times New Roman" pitchFamily="18" charset="0"/>
              </a:rPr>
              <a:t>Afendi</a:t>
            </a:r>
            <a:r>
              <a:rPr lang="en-US" sz="1400" dirty="0" smtClean="0">
                <a:latin typeface="Times New Roman" pitchFamily="18" charset="0"/>
                <a:cs typeface="Times New Roman" pitchFamily="18" charset="0"/>
              </a:rPr>
              <a:t> R.N, </a:t>
            </a:r>
            <a:r>
              <a:rPr lang="en-US" sz="1400" dirty="0" err="1" smtClean="0">
                <a:latin typeface="Times New Roman" pitchFamily="18" charset="0"/>
                <a:cs typeface="Times New Roman" pitchFamily="18" charset="0"/>
              </a:rPr>
              <a:t>Chee</a:t>
            </a:r>
            <a:r>
              <a:rPr lang="en-US" sz="1400" dirty="0" smtClean="0">
                <a:latin typeface="Times New Roman" pitchFamily="18" charset="0"/>
                <a:cs typeface="Times New Roman" pitchFamily="18" charset="0"/>
              </a:rPr>
              <a:t> C, </a:t>
            </a:r>
            <a:r>
              <a:rPr lang="en-US" sz="1400" dirty="0" err="1" smtClean="0">
                <a:latin typeface="Times New Roman" pitchFamily="18" charset="0"/>
                <a:cs typeface="Times New Roman" pitchFamily="18" charset="0"/>
              </a:rPr>
              <a:t>Shingh</a:t>
            </a:r>
            <a:r>
              <a:rPr lang="en-US" sz="1400" dirty="0" smtClean="0">
                <a:latin typeface="Times New Roman" pitchFamily="18" charset="0"/>
                <a:cs typeface="Times New Roman" pitchFamily="18" charset="0"/>
              </a:rPr>
              <a:t> S Adolescent menstrual problems. J Pediatrics Obstetrics </a:t>
            </a:r>
            <a:r>
              <a:rPr lang="en-US" sz="1400" dirty="0" err="1" smtClean="0">
                <a:latin typeface="Times New Roman" pitchFamily="18" charset="0"/>
                <a:cs typeface="Times New Roman" pitchFamily="18" charset="0"/>
              </a:rPr>
              <a:t>Gynaecol</a:t>
            </a:r>
            <a:r>
              <a:rPr lang="en-US" sz="1400" dirty="0" smtClean="0">
                <a:latin typeface="Times New Roman" pitchFamily="18" charset="0"/>
                <a:cs typeface="Times New Roman" pitchFamily="18" charset="0"/>
              </a:rPr>
              <a:t>. 2015;6(3):15-6. </a:t>
            </a:r>
          </a:p>
          <a:p>
            <a:r>
              <a:rPr lang="en-US" sz="1400" dirty="0" err="1" smtClean="0">
                <a:latin typeface="Times New Roman" pitchFamily="18" charset="0"/>
                <a:cs typeface="Times New Roman" pitchFamily="18" charset="0"/>
              </a:rPr>
              <a:t>Brosens</a:t>
            </a:r>
            <a:r>
              <a:rPr lang="en-US" sz="1400" dirty="0" smtClean="0">
                <a:latin typeface="Times New Roman" pitchFamily="18" charset="0"/>
                <a:cs typeface="Times New Roman" pitchFamily="18" charset="0"/>
              </a:rPr>
              <a:t> I, Giuseppe B. Menstrual preconditioning for the prevention of major obstetrical syndromes in polycystic ovary syndrome. </a:t>
            </a:r>
            <a:r>
              <a:rPr lang="en-US" sz="1400" dirty="0" err="1" smtClean="0">
                <a:latin typeface="Times New Roman" pitchFamily="18" charset="0"/>
                <a:cs typeface="Times New Roman" pitchFamily="18" charset="0"/>
              </a:rPr>
              <a:t>Americ</a:t>
            </a:r>
            <a:r>
              <a:rPr lang="en-US" sz="1400" dirty="0" smtClean="0">
                <a:latin typeface="Times New Roman" pitchFamily="18" charset="0"/>
                <a:cs typeface="Times New Roman" pitchFamily="18" charset="0"/>
              </a:rPr>
              <a:t> J </a:t>
            </a:r>
            <a:r>
              <a:rPr lang="en-US" sz="1400" dirty="0" err="1" smtClean="0">
                <a:latin typeface="Times New Roman" pitchFamily="18" charset="0"/>
                <a:cs typeface="Times New Roman" pitchFamily="18" charset="0"/>
              </a:rPr>
              <a:t>Obstetr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Gyanecol</a:t>
            </a:r>
            <a:r>
              <a:rPr lang="en-US" sz="1400" dirty="0" smtClean="0">
                <a:latin typeface="Times New Roman" pitchFamily="18" charset="0"/>
                <a:cs typeface="Times New Roman" pitchFamily="18" charset="0"/>
              </a:rPr>
              <a:t>. 2015;213(4):488. </a:t>
            </a:r>
          </a:p>
          <a:p>
            <a:r>
              <a:rPr lang="en-US" sz="1400" dirty="0" err="1" smtClean="0">
                <a:latin typeface="Times New Roman" pitchFamily="18" charset="0"/>
                <a:cs typeface="Times New Roman" pitchFamily="18" charset="0"/>
              </a:rPr>
              <a:t>Tabbasum</a:t>
            </a:r>
            <a:r>
              <a:rPr lang="en-US" sz="1400" dirty="0" smtClean="0">
                <a:latin typeface="Times New Roman" pitchFamily="18" charset="0"/>
                <a:cs typeface="Times New Roman" pitchFamily="18" charset="0"/>
              </a:rPr>
              <a:t> K. </a:t>
            </a:r>
            <a:r>
              <a:rPr lang="en-US" sz="1400" dirty="0" err="1" smtClean="0">
                <a:latin typeface="Times New Roman" pitchFamily="18" charset="0"/>
                <a:cs typeface="Times New Roman" pitchFamily="18" charset="0"/>
              </a:rPr>
              <a:t>Ultrasonographic</a:t>
            </a:r>
            <a:r>
              <a:rPr lang="en-US" sz="1400" dirty="0" smtClean="0">
                <a:latin typeface="Times New Roman" pitchFamily="18" charset="0"/>
                <a:cs typeface="Times New Roman" pitchFamily="18" charset="0"/>
              </a:rPr>
              <a:t> Prevalence of Polycystic Ovarian Syndrome in Different Age Groups Indian J Clinic </a:t>
            </a:r>
            <a:r>
              <a:rPr lang="en-US" sz="1400" dirty="0" err="1" smtClean="0">
                <a:latin typeface="Times New Roman" pitchFamily="18" charset="0"/>
                <a:cs typeface="Times New Roman" pitchFamily="18" charset="0"/>
              </a:rPr>
              <a:t>Pract</a:t>
            </a:r>
            <a:r>
              <a:rPr lang="en-US" sz="1400" dirty="0" smtClean="0">
                <a:latin typeface="Times New Roman" pitchFamily="18" charset="0"/>
                <a:cs typeface="Times New Roman" pitchFamily="18" charset="0"/>
              </a:rPr>
              <a:t>. 2014;25(6);561-64. </a:t>
            </a:r>
          </a:p>
          <a:p>
            <a:r>
              <a:rPr lang="en-US" sz="1400" dirty="0" smtClean="0">
                <a:latin typeface="Times New Roman" pitchFamily="18" charset="0"/>
                <a:cs typeface="Times New Roman" pitchFamily="18" charset="0"/>
              </a:rPr>
              <a:t>Jean </a:t>
            </a:r>
            <a:r>
              <a:rPr lang="en-US" sz="1400" dirty="0" err="1" smtClean="0">
                <a:latin typeface="Times New Roman" pitchFamily="18" charset="0"/>
                <a:cs typeface="Times New Roman" pitchFamily="18" charset="0"/>
              </a:rPr>
              <a:t>Hailes</a:t>
            </a:r>
            <a:r>
              <a:rPr lang="en-US" sz="1400" dirty="0" smtClean="0">
                <a:latin typeface="Times New Roman" pitchFamily="18" charset="0"/>
                <a:cs typeface="Times New Roman" pitchFamily="18" charset="0"/>
              </a:rPr>
              <a:t> for women’s health. Management and treatment.: Available from https://jeanhailes.org. au/health-a-z/</a:t>
            </a:r>
            <a:r>
              <a:rPr lang="en-US" sz="1400" dirty="0" err="1" smtClean="0">
                <a:latin typeface="Times New Roman" pitchFamily="18" charset="0"/>
                <a:cs typeface="Times New Roman" pitchFamily="18" charset="0"/>
              </a:rPr>
              <a:t>pcos</a:t>
            </a:r>
            <a:r>
              <a:rPr lang="en-US" sz="1400" dirty="0" smtClean="0">
                <a:latin typeface="Times New Roman" pitchFamily="18" charset="0"/>
                <a:cs typeface="Times New Roman" pitchFamily="18" charset="0"/>
              </a:rPr>
              <a:t>/management-treatment </a:t>
            </a:r>
          </a:p>
          <a:p>
            <a:r>
              <a:rPr lang="en-US" sz="1400" dirty="0" smtClean="0">
                <a:latin typeface="Times New Roman" pitchFamily="18" charset="0"/>
                <a:cs typeface="Times New Roman" pitchFamily="18" charset="0"/>
              </a:rPr>
              <a:t>Mohamed AAH. Quasi experimental study on Effect of educational program on the level of knowledge regarding polycystic ovarian syndrome among adolescent girls. JNEP. 2016;6(10):80-6. </a:t>
            </a:r>
          </a:p>
          <a:p>
            <a:r>
              <a:rPr lang="en-US" sz="1400" dirty="0" err="1" smtClean="0">
                <a:latin typeface="Times New Roman" pitchFamily="18" charset="0"/>
                <a:cs typeface="Times New Roman" pitchFamily="18" charset="0"/>
              </a:rPr>
              <a:t>Tamilarashi</a:t>
            </a:r>
            <a:r>
              <a:rPr lang="en-US" sz="1400" dirty="0" smtClean="0">
                <a:latin typeface="Times New Roman" pitchFamily="18" charset="0"/>
                <a:cs typeface="Times New Roman" pitchFamily="18" charset="0"/>
              </a:rPr>
              <a:t> B, </a:t>
            </a:r>
            <a:r>
              <a:rPr lang="en-US" sz="1400" dirty="0" err="1" smtClean="0">
                <a:latin typeface="Times New Roman" pitchFamily="18" charset="0"/>
                <a:cs typeface="Times New Roman" pitchFamily="18" charset="0"/>
              </a:rPr>
              <a:t>Vathana</a:t>
            </a:r>
            <a:r>
              <a:rPr lang="en-US" sz="1400" dirty="0" smtClean="0">
                <a:latin typeface="Times New Roman" pitchFamily="18" charset="0"/>
                <a:cs typeface="Times New Roman" pitchFamily="18" charset="0"/>
              </a:rPr>
              <a:t> V. Effectiveness of structured teaching programme on knowledge regarding PCOS among adolescent girls in selected school at Chennai. </a:t>
            </a:r>
            <a:r>
              <a:rPr lang="en-US" sz="1400" dirty="0" err="1" smtClean="0">
                <a:latin typeface="Times New Roman" pitchFamily="18" charset="0"/>
                <a:cs typeface="Times New Roman" pitchFamily="18" charset="0"/>
              </a:rPr>
              <a:t>Internat</a:t>
            </a:r>
            <a:r>
              <a:rPr lang="en-US" sz="1400" dirty="0" smtClean="0">
                <a:latin typeface="Times New Roman" pitchFamily="18" charset="0"/>
                <a:cs typeface="Times New Roman" pitchFamily="18" charset="0"/>
              </a:rPr>
              <a:t> J Medic </a:t>
            </a:r>
            <a:r>
              <a:rPr lang="en-US" sz="1400" dirty="0" err="1" smtClean="0">
                <a:latin typeface="Times New Roman" pitchFamily="18" charset="0"/>
                <a:cs typeface="Times New Roman" pitchFamily="18" charset="0"/>
              </a:rPr>
              <a:t>Surg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Nurs</a:t>
            </a:r>
            <a:r>
              <a:rPr lang="en-US" sz="1400" dirty="0" smtClean="0">
                <a:latin typeface="Times New Roman" pitchFamily="18" charset="0"/>
                <a:cs typeface="Times New Roman" pitchFamily="18" charset="0"/>
              </a:rPr>
              <a:t> 2016;1(1):19-22. </a:t>
            </a:r>
          </a:p>
          <a:p>
            <a:r>
              <a:rPr lang="en-US" sz="1400" dirty="0" smtClean="0">
                <a:latin typeface="Times New Roman" pitchFamily="18" charset="0"/>
                <a:cs typeface="Times New Roman" pitchFamily="18" charset="0"/>
              </a:rPr>
              <a:t>Patel K. Effectiveness of Planned Teaching Program on Polycystic Ovarian Syndrome in terms of Knowledge and Attitude among adolescent girl in </a:t>
            </a:r>
            <a:r>
              <a:rPr lang="en-US" sz="1400" dirty="0" err="1" smtClean="0">
                <a:latin typeface="Times New Roman" pitchFamily="18" charset="0"/>
                <a:cs typeface="Times New Roman" pitchFamily="18" charset="0"/>
              </a:rPr>
              <a:t>Ahmedabad</a:t>
            </a:r>
            <a:r>
              <a:rPr lang="en-US" sz="1400" dirty="0" smtClean="0">
                <a:latin typeface="Times New Roman" pitchFamily="18" charset="0"/>
                <a:cs typeface="Times New Roman" pitchFamily="18" charset="0"/>
              </a:rPr>
              <a:t>. J </a:t>
            </a:r>
            <a:r>
              <a:rPr lang="en-US" sz="1400" dirty="0" err="1" smtClean="0">
                <a:latin typeface="Times New Roman" pitchFamily="18" charset="0"/>
                <a:cs typeface="Times New Roman" pitchFamily="18" charset="0"/>
              </a:rPr>
              <a:t>Nur</a:t>
            </a:r>
            <a:r>
              <a:rPr lang="en-US" sz="1400" dirty="0" smtClean="0">
                <a:latin typeface="Times New Roman" pitchFamily="18" charset="0"/>
                <a:cs typeface="Times New Roman" pitchFamily="18" charset="0"/>
              </a:rPr>
              <a:t> Today. 2016;2(3). </a:t>
            </a:r>
          </a:p>
          <a:p>
            <a:r>
              <a:rPr lang="en-US" sz="1400" dirty="0" err="1" smtClean="0">
                <a:latin typeface="Times New Roman" pitchFamily="18" charset="0"/>
                <a:cs typeface="Times New Roman" pitchFamily="18" charset="0"/>
              </a:rPr>
              <a:t>Pramila</a:t>
            </a:r>
            <a:r>
              <a:rPr lang="en-US" sz="1400" dirty="0" smtClean="0">
                <a:latin typeface="Times New Roman" pitchFamily="18" charset="0"/>
                <a:cs typeface="Times New Roman" pitchFamily="18" charset="0"/>
              </a:rPr>
              <a:t> D, Souza A study to assess the effectiveness of Planned Teaching Programme on PCOS among adolescent girls in selected school at Mangalore. </a:t>
            </a:r>
            <a:r>
              <a:rPr lang="en-US" sz="1400" dirty="0" err="1" smtClean="0">
                <a:latin typeface="Times New Roman" pitchFamily="18" charset="0"/>
                <a:cs typeface="Times New Roman" pitchFamily="18" charset="0"/>
              </a:rPr>
              <a:t>Nitte</a:t>
            </a:r>
            <a:r>
              <a:rPr lang="en-US" sz="1400" dirty="0" smtClean="0">
                <a:latin typeface="Times New Roman" pitchFamily="18" charset="0"/>
                <a:cs typeface="Times New Roman" pitchFamily="18" charset="0"/>
              </a:rPr>
              <a:t> University J Health Sci. 2013;3(3).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6000" dirty="0" smtClean="0">
              <a:solidFill>
                <a:schemeClr val="accent5">
                  <a:lumMod val="75000"/>
                </a:schemeClr>
              </a:solidFill>
              <a:latin typeface="Arial Black" pitchFamily="34" charset="0"/>
            </a:endParaRPr>
          </a:p>
          <a:p>
            <a:pPr algn="ctr">
              <a:buNone/>
            </a:pPr>
            <a:r>
              <a:rPr lang="en-US" sz="6000" dirty="0" smtClean="0">
                <a:solidFill>
                  <a:schemeClr val="accent5">
                    <a:lumMod val="75000"/>
                  </a:schemeClr>
                </a:solidFill>
                <a:latin typeface="Arial Black" pitchFamily="34" charset="0"/>
              </a:rPr>
              <a:t>THANK YOU</a:t>
            </a:r>
            <a:endParaRPr lang="en-US" sz="6000" dirty="0">
              <a:solidFill>
                <a:schemeClr val="accent5">
                  <a:lumMod val="75000"/>
                </a:schemeClr>
              </a:solidFill>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latin typeface="Arial Black" pitchFamily="34" charset="0"/>
              </a:rPr>
              <a:t>INTRODUCTION</a:t>
            </a:r>
            <a:endParaRPr lang="en-US" dirty="0">
              <a:solidFill>
                <a:schemeClr val="accent1">
                  <a:lumMod val="75000"/>
                </a:schemeClr>
              </a:solidFill>
              <a:latin typeface="Arial Black" pitchFamily="34" charset="0"/>
            </a:endParaRPr>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600" dirty="0" smtClean="0">
                <a:latin typeface="Times New Roman" pitchFamily="18" charset="0"/>
                <a:cs typeface="Times New Roman" pitchFamily="18" charset="0"/>
              </a:rPr>
              <a:t>The impact of modernization and technological advancement affects the daily life activity of human beings. Our lifestyle has changed a lot. An unhealthy eating habits and lack of exercise it leads to occurrence of many diseases in adolescents.</a:t>
            </a:r>
            <a:r>
              <a:rPr lang="en-US" sz="2600" baseline="30000" dirty="0" smtClean="0">
                <a:latin typeface="Times New Roman" pitchFamily="18" charset="0"/>
                <a:cs typeface="Times New Roman" pitchFamily="18" charset="0"/>
              </a:rPr>
              <a:t>1</a:t>
            </a:r>
            <a:r>
              <a:rPr lang="en-US" sz="2600" dirty="0" smtClean="0">
                <a:latin typeface="Times New Roman" pitchFamily="18" charset="0"/>
                <a:cs typeface="Times New Roman" pitchFamily="18" charset="0"/>
              </a:rPr>
              <a:t> </a:t>
            </a:r>
          </a:p>
          <a:p>
            <a:pPr algn="just"/>
            <a:r>
              <a:rPr lang="en-US" sz="2600" dirty="0" smtClean="0">
                <a:latin typeface="Times New Roman" pitchFamily="18" charset="0"/>
                <a:cs typeface="Times New Roman" pitchFamily="18" charset="0"/>
              </a:rPr>
              <a:t>Adolescent is a stage of transition from childhood to adulthood. Adolescence are undergoing several physiological changes which include body growth, hormonal changes, and sudden development of primary &amp; secondary sex characteristics. Adolescent are more prone to health risk due to hormonal changes, lifestyle changes</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2600" dirty="0" smtClean="0">
                <a:latin typeface="Times New Roman" pitchFamily="18" charset="0"/>
                <a:cs typeface="Times New Roman" pitchFamily="18" charset="0"/>
              </a:rPr>
              <a:t>    and lack of knowledge. So, it is important to minimize the complication in later adolescent or health is maintained by the healthy lifestyles, early recognition of health problems.</a:t>
            </a:r>
            <a:r>
              <a:rPr lang="en-US" sz="2600" baseline="30000" dirty="0" smtClean="0">
                <a:latin typeface="Times New Roman" pitchFamily="18" charset="0"/>
                <a:cs typeface="Times New Roman" pitchFamily="18" charset="0"/>
              </a:rPr>
              <a:t>2</a:t>
            </a:r>
          </a:p>
          <a:p>
            <a:pPr algn="just"/>
            <a:r>
              <a:rPr lang="en-US" sz="2600" dirty="0" smtClean="0">
                <a:latin typeface="Times New Roman" pitchFamily="18" charset="0"/>
                <a:cs typeface="Times New Roman" pitchFamily="18" charset="0"/>
              </a:rPr>
              <a:t>In adolescent period many diseases affecting adolescent girls like menstrual irregularities, </a:t>
            </a:r>
            <a:r>
              <a:rPr lang="en-US" sz="2600" dirty="0" err="1" smtClean="0">
                <a:latin typeface="Times New Roman" pitchFamily="18" charset="0"/>
                <a:cs typeface="Times New Roman" pitchFamily="18" charset="0"/>
              </a:rPr>
              <a:t>dysmenorrhea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menorrhagia</a:t>
            </a:r>
            <a:r>
              <a:rPr lang="en-US" sz="2600" dirty="0" smtClean="0">
                <a:latin typeface="Times New Roman" pitchFamily="18" charset="0"/>
                <a:cs typeface="Times New Roman" pitchFamily="18" charset="0"/>
              </a:rPr>
              <a:t>, premenstrual syndrome, amenorrhea, </a:t>
            </a:r>
            <a:r>
              <a:rPr lang="en-US" sz="2600" dirty="0" err="1" smtClean="0">
                <a:latin typeface="Times New Roman" pitchFamily="18" charset="0"/>
                <a:cs typeface="Times New Roman" pitchFamily="18" charset="0"/>
              </a:rPr>
              <a:t>oligoamenorrhea</a:t>
            </a:r>
            <a:r>
              <a:rPr lang="en-US" sz="2600" dirty="0" smtClean="0">
                <a:latin typeface="Times New Roman" pitchFamily="18" charset="0"/>
                <a:cs typeface="Times New Roman" pitchFamily="18" charset="0"/>
              </a:rPr>
              <a:t>, premature ovarian failure or polycystic ovarian syndrome. Now a day’s polycystic ovarian syndrome is considered as a widespread problem among adolescent girls.3 Polycystic ovarian disease is a common adolescence health problem and one of the leading causes of infertility. Polycystic disease is a most common female</a:t>
            </a:r>
            <a:endParaRPr lang="en-US" sz="2600" baseline="30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096000"/>
          </a:xfrm>
        </p:spPr>
        <p:txBody>
          <a:bodyPr>
            <a:noAutofit/>
          </a:bodyPr>
          <a:lstStyle/>
          <a:p>
            <a:pPr algn="just">
              <a:buNone/>
            </a:pPr>
            <a:r>
              <a:rPr lang="en-US" sz="2600" dirty="0" smtClean="0">
                <a:latin typeface="Times New Roman" pitchFamily="18" charset="0"/>
                <a:cs typeface="Times New Roman" pitchFamily="18" charset="0"/>
              </a:rPr>
              <a:t>    endocrine disorder which occurs in 4–18 % of women in their reproductive age worldwide.4 The short-term complications of polycystic ovarian disease include menstrual irregularities, </a:t>
            </a:r>
            <a:r>
              <a:rPr lang="en-US" sz="2600" dirty="0" err="1" smtClean="0">
                <a:latin typeface="Times New Roman" pitchFamily="18" charset="0"/>
                <a:cs typeface="Times New Roman" pitchFamily="18" charset="0"/>
              </a:rPr>
              <a:t>hyperandrogenism</a:t>
            </a:r>
            <a:r>
              <a:rPr lang="en-US" sz="2600" dirty="0" smtClean="0">
                <a:latin typeface="Times New Roman" pitchFamily="18" charset="0"/>
                <a:cs typeface="Times New Roman" pitchFamily="18" charset="0"/>
              </a:rPr>
              <a:t>, insulin resistance and </a:t>
            </a:r>
            <a:r>
              <a:rPr lang="en-US" sz="2600" dirty="0" err="1" smtClean="0">
                <a:latin typeface="Times New Roman" pitchFamily="18" charset="0"/>
                <a:cs typeface="Times New Roman" pitchFamily="18" charset="0"/>
              </a:rPr>
              <a:t>hyperinsulimia</a:t>
            </a:r>
            <a:r>
              <a:rPr lang="en-US" sz="2600" dirty="0" smtClean="0">
                <a:latin typeface="Times New Roman" pitchFamily="18" charset="0"/>
                <a:cs typeface="Times New Roman" pitchFamily="18" charset="0"/>
              </a:rPr>
              <a:t>, obstructive sleep apnea, </a:t>
            </a:r>
            <a:r>
              <a:rPr lang="en-US" sz="2600" dirty="0" err="1" smtClean="0">
                <a:latin typeface="Times New Roman" pitchFamily="18" charset="0"/>
                <a:cs typeface="Times New Roman" pitchFamily="18" charset="0"/>
              </a:rPr>
              <a:t>dyslipedemia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oligoovulation</a:t>
            </a:r>
            <a:r>
              <a:rPr lang="en-US" sz="2600" dirty="0" smtClean="0">
                <a:latin typeface="Times New Roman" pitchFamily="18" charset="0"/>
                <a:cs typeface="Times New Roman" pitchFamily="18" charset="0"/>
              </a:rPr>
              <a:t> anovulation and long-term complication includes endometrial hyperplasia, metabolic syndrome, cardiovascular disease, psychological disorders.</a:t>
            </a:r>
            <a:r>
              <a:rPr lang="en-US" sz="2600" baseline="30000" dirty="0" smtClean="0">
                <a:latin typeface="Times New Roman" pitchFamily="18" charset="0"/>
                <a:cs typeface="Times New Roman" pitchFamily="18" charset="0"/>
              </a:rPr>
              <a:t>5</a:t>
            </a:r>
            <a:r>
              <a:rPr lang="en-US" sz="2600" dirty="0" smtClean="0">
                <a:latin typeface="Times New Roman" pitchFamily="18" charset="0"/>
                <a:cs typeface="Times New Roman" pitchFamily="18" charset="0"/>
              </a:rPr>
              <a:t> </a:t>
            </a:r>
          </a:p>
          <a:p>
            <a:pPr algn="just"/>
            <a:r>
              <a:rPr lang="en-US" sz="2600" dirty="0" smtClean="0">
                <a:latin typeface="Times New Roman" pitchFamily="18" charset="0"/>
                <a:cs typeface="Times New Roman" pitchFamily="18" charset="0"/>
              </a:rPr>
              <a:t>A healthy lifestyle is one of the most important aspects of managing Polycystic Ovarian Syndrome successfully. A healthy diet will ensure that the adolescent girls are getting an adequate intake of nutrients, vitamins and minerals. Healthy diet and avoid junk foods and regular exercise reduce the severity of polycystic ovarian symptoms.</a:t>
            </a:r>
            <a:r>
              <a:rPr lang="en-US" sz="2600" baseline="30000" dirty="0" smtClean="0">
                <a:latin typeface="Times New Roman" pitchFamily="18" charset="0"/>
                <a:cs typeface="Times New Roman" pitchFamily="18" charset="0"/>
              </a:rPr>
              <a:t>6</a:t>
            </a:r>
            <a:r>
              <a:rPr lang="en-US" sz="2600" dirty="0" smtClean="0">
                <a:latin typeface="Times New Roman" pitchFamily="18" charset="0"/>
                <a:cs typeface="Times New Roman" pitchFamily="18" charset="0"/>
              </a:rPr>
              <a:t> </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Arial Black" pitchFamily="34" charset="0"/>
              </a:rPr>
              <a:t>OBJECTIVES</a:t>
            </a:r>
            <a:endParaRPr lang="en-US" dirty="0">
              <a:solidFill>
                <a:schemeClr val="accent5">
                  <a:lumMod val="75000"/>
                </a:schemeClr>
              </a:solidFill>
              <a:latin typeface="Arial Black" pitchFamily="34" charset="0"/>
            </a:endParaRPr>
          </a:p>
        </p:txBody>
      </p:sp>
      <p:sp>
        <p:nvSpPr>
          <p:cNvPr id="3" name="Content Placeholder 2"/>
          <p:cNvSpPr>
            <a:spLocks noGrp="1"/>
          </p:cNvSpPr>
          <p:nvPr>
            <p:ph idx="1"/>
          </p:nvPr>
        </p:nvSpPr>
        <p:spPr/>
        <p:txBody>
          <a:bodyPr>
            <a:normAutofit/>
          </a:bodyPr>
          <a:lstStyle/>
          <a:p>
            <a:pPr algn="just"/>
            <a:r>
              <a:rPr lang="en-US" sz="2600" dirty="0" smtClean="0">
                <a:latin typeface="Times New Roman" pitchFamily="18" charset="0"/>
                <a:cs typeface="Times New Roman" pitchFamily="18" charset="0"/>
              </a:rPr>
              <a:t>To assess the level of existing knowledge on PCOS among the adolescent girls. </a:t>
            </a:r>
          </a:p>
          <a:p>
            <a:pPr algn="just"/>
            <a:r>
              <a:rPr lang="en-US" sz="2600" dirty="0" smtClean="0">
                <a:latin typeface="Times New Roman" pitchFamily="18" charset="0"/>
                <a:cs typeface="Times New Roman" pitchFamily="18" charset="0"/>
              </a:rPr>
              <a:t>To assess the effectiveness of STP on knowledge of PCOS among adolescent girls. </a:t>
            </a:r>
          </a:p>
          <a:p>
            <a:pPr algn="just"/>
            <a:r>
              <a:rPr lang="en-US" sz="2600" dirty="0" smtClean="0">
                <a:latin typeface="Times New Roman" pitchFamily="18" charset="0"/>
                <a:cs typeface="Times New Roman" pitchFamily="18" charset="0"/>
              </a:rPr>
              <a:t>To find the association between pre-test knowledge score on polycystic ovarian syndrome with their selected demographic variables.</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Arial Black" pitchFamily="34" charset="0"/>
              </a:rPr>
              <a:t>RESEARCH METHODOLY</a:t>
            </a:r>
            <a:endParaRPr lang="en-US" dirty="0">
              <a:solidFill>
                <a:schemeClr val="accent5">
                  <a:lumMod val="75000"/>
                </a:schemeClr>
              </a:solidFill>
              <a:latin typeface="Arial Black" pitchFamily="34" charset="0"/>
            </a:endParaRPr>
          </a:p>
        </p:txBody>
      </p:sp>
      <p:sp>
        <p:nvSpPr>
          <p:cNvPr id="3" name="Content Placeholder 2"/>
          <p:cNvSpPr>
            <a:spLocks noGrp="1"/>
          </p:cNvSpPr>
          <p:nvPr>
            <p:ph idx="1"/>
          </p:nvPr>
        </p:nvSpPr>
        <p:spPr/>
        <p:txBody>
          <a:bodyPr>
            <a:normAutofit/>
          </a:bodyPr>
          <a:lstStyle/>
          <a:p>
            <a:pPr algn="just"/>
            <a:r>
              <a:rPr lang="en-US" sz="2600" dirty="0" smtClean="0">
                <a:latin typeface="Arial Black" pitchFamily="34" charset="0"/>
                <a:cs typeface="Times New Roman" pitchFamily="18" charset="0"/>
              </a:rPr>
              <a:t>Research Approach:</a:t>
            </a:r>
            <a:r>
              <a:rPr lang="en-US" sz="2600" dirty="0" smtClean="0">
                <a:latin typeface="Times New Roman" pitchFamily="18" charset="0"/>
                <a:cs typeface="Times New Roman" pitchFamily="18" charset="0"/>
              </a:rPr>
              <a:t> Quantitative research approach</a:t>
            </a:r>
          </a:p>
          <a:p>
            <a:pPr algn="just"/>
            <a:r>
              <a:rPr lang="en-US" sz="2600" dirty="0" smtClean="0">
                <a:latin typeface="Arial Black" pitchFamily="34" charset="0"/>
                <a:cs typeface="Times New Roman" pitchFamily="18" charset="0"/>
              </a:rPr>
              <a:t>Research Design: </a:t>
            </a:r>
            <a:r>
              <a:rPr lang="en-US" sz="2600" dirty="0" smtClean="0">
                <a:latin typeface="Times New Roman" pitchFamily="18" charset="0"/>
                <a:cs typeface="Times New Roman" pitchFamily="18" charset="0"/>
              </a:rPr>
              <a:t>Pre experimental design </a:t>
            </a:r>
          </a:p>
          <a:p>
            <a:pPr algn="just"/>
            <a:r>
              <a:rPr lang="en-US" sz="2600" dirty="0" smtClean="0">
                <a:latin typeface="Arial Black" pitchFamily="34" charset="0"/>
                <a:cs typeface="Times New Roman" pitchFamily="18" charset="0"/>
              </a:rPr>
              <a:t>Population: </a:t>
            </a:r>
            <a:r>
              <a:rPr lang="en-US" sz="2600" dirty="0" smtClean="0">
                <a:latin typeface="Times New Roman" pitchFamily="18" charset="0"/>
                <a:cs typeface="Times New Roman" pitchFamily="18" charset="0"/>
              </a:rPr>
              <a:t>Adolescent girls</a:t>
            </a:r>
          </a:p>
          <a:p>
            <a:pPr algn="just"/>
            <a:r>
              <a:rPr lang="en-US" sz="2600" b="1" dirty="0" smtClean="0">
                <a:latin typeface="Arial Black" pitchFamily="34" charset="0"/>
                <a:cs typeface="Times New Roman" pitchFamily="18" charset="0"/>
              </a:rPr>
              <a:t>Target Population: </a:t>
            </a:r>
            <a:r>
              <a:rPr lang="en-US" sz="2600" dirty="0" smtClean="0">
                <a:latin typeface="Times New Roman" pitchFamily="18" charset="0"/>
                <a:cs typeface="Times New Roman" pitchFamily="18" charset="0"/>
              </a:rPr>
              <a:t>Adolescent girls of age group 15 – 18 years</a:t>
            </a:r>
          </a:p>
          <a:p>
            <a:pPr algn="just"/>
            <a:r>
              <a:rPr lang="en-US" sz="2600" dirty="0" smtClean="0">
                <a:latin typeface="Arial Black" pitchFamily="34" charset="0"/>
                <a:cs typeface="Times New Roman" pitchFamily="18" charset="0"/>
              </a:rPr>
              <a:t>Sample Size: </a:t>
            </a:r>
            <a:r>
              <a:rPr lang="en-US" sz="2600" dirty="0" smtClean="0">
                <a:latin typeface="Times New Roman" pitchFamily="18" charset="0"/>
                <a:cs typeface="Times New Roman" pitchFamily="18" charset="0"/>
              </a:rPr>
              <a:t>94 adolescent girls</a:t>
            </a:r>
          </a:p>
          <a:p>
            <a:pPr algn="just"/>
            <a:r>
              <a:rPr lang="en-US" sz="2600" dirty="0" smtClean="0">
                <a:latin typeface="Arial Black" pitchFamily="34" charset="0"/>
                <a:cs typeface="Times New Roman" pitchFamily="18" charset="0"/>
              </a:rPr>
              <a:t>Sampling Technique: </a:t>
            </a:r>
            <a:r>
              <a:rPr lang="en-US" sz="2600" dirty="0" smtClean="0">
                <a:latin typeface="Times New Roman" pitchFamily="18" charset="0"/>
                <a:cs typeface="Times New Roman" pitchFamily="18" charset="0"/>
              </a:rPr>
              <a:t>Convenience sampling technique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75000"/>
                  </a:schemeClr>
                </a:solidFill>
                <a:latin typeface="Arial Black" pitchFamily="34" charset="0"/>
                <a:cs typeface="Arial" pitchFamily="34" charset="0"/>
              </a:rPr>
              <a:t>TOOLS USED FOR THE STUDY</a:t>
            </a:r>
            <a:endParaRPr lang="en-US" dirty="0">
              <a:solidFill>
                <a:schemeClr val="accent5">
                  <a:lumMod val="75000"/>
                </a:schemeClr>
              </a:solidFill>
              <a:latin typeface="Arial Black"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Socio demographic  </a:t>
            </a:r>
            <a:r>
              <a:rPr lang="en-US" sz="2800" dirty="0" err="1" smtClean="0">
                <a:latin typeface="Times New Roman" pitchFamily="18" charset="0"/>
                <a:cs typeface="Times New Roman" pitchFamily="18" charset="0"/>
              </a:rPr>
              <a:t>performa</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Structured knowledge questionnaire.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Arial Black" pitchFamily="34" charset="0"/>
              </a:rPr>
              <a:t>HYPOTHESIS</a:t>
            </a:r>
            <a:endParaRPr lang="en-US" dirty="0">
              <a:solidFill>
                <a:schemeClr val="accent5">
                  <a:lumMod val="75000"/>
                </a:schemeClr>
              </a:solidFill>
              <a:latin typeface="Arial Black" pitchFamily="34" charset="0"/>
            </a:endParaRPr>
          </a:p>
        </p:txBody>
      </p:sp>
      <p:sp>
        <p:nvSpPr>
          <p:cNvPr id="3" name="Content Placeholder 2"/>
          <p:cNvSpPr>
            <a:spLocks noGrp="1"/>
          </p:cNvSpPr>
          <p:nvPr>
            <p:ph idx="1"/>
          </p:nvPr>
        </p:nvSpPr>
        <p:spPr/>
        <p:txBody>
          <a:bodyPr>
            <a:normAutofit/>
          </a:bodyPr>
          <a:lstStyle/>
          <a:p>
            <a:pPr algn="just"/>
            <a:r>
              <a:rPr lang="en-US" sz="2600" dirty="0" smtClean="0">
                <a:latin typeface="Times New Roman" pitchFamily="18" charset="0"/>
                <a:cs typeface="Times New Roman" pitchFamily="18" charset="0"/>
              </a:rPr>
              <a:t>All the hypotheses measured at the level of p≤0.05 </a:t>
            </a:r>
          </a:p>
          <a:p>
            <a:pPr algn="just"/>
            <a:r>
              <a:rPr lang="en-US" sz="2600" b="1" dirty="0" smtClean="0">
                <a:latin typeface="Times New Roman" pitchFamily="18" charset="0"/>
                <a:cs typeface="Times New Roman" pitchFamily="18" charset="0"/>
              </a:rPr>
              <a:t>H1:</a:t>
            </a:r>
            <a:r>
              <a:rPr lang="en-US" sz="2600" dirty="0" smtClean="0">
                <a:latin typeface="Times New Roman" pitchFamily="18" charset="0"/>
                <a:cs typeface="Times New Roman" pitchFamily="18" charset="0"/>
              </a:rPr>
              <a:t> The mean post-test knowledge score will be significantly higher than the mean pre-test knowledge score among adolescent girls. </a:t>
            </a:r>
          </a:p>
          <a:p>
            <a:pPr algn="just"/>
            <a:r>
              <a:rPr lang="en-US" sz="2600" b="1" dirty="0" smtClean="0">
                <a:latin typeface="Times New Roman" pitchFamily="18" charset="0"/>
                <a:cs typeface="Times New Roman" pitchFamily="18" charset="0"/>
              </a:rPr>
              <a:t>H2:</a:t>
            </a:r>
            <a:r>
              <a:rPr lang="en-US" sz="2600" dirty="0" smtClean="0">
                <a:latin typeface="Times New Roman" pitchFamily="18" charset="0"/>
                <a:cs typeface="Times New Roman" pitchFamily="18" charset="0"/>
              </a:rPr>
              <a:t> There will be significant association between pre-test knowledge score on polycystic ovarian syndrome among adolescent girls with their selected demographic variable. </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2901</TotalTime>
  <Words>1766</Words>
  <Application>Microsoft Office PowerPoint</Application>
  <PresentationFormat>On-screen Show (4:3)</PresentationFormat>
  <Paragraphs>295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JOURNAL CLUB PRESENTATION</vt:lpstr>
      <vt:lpstr>Slide 2</vt:lpstr>
      <vt:lpstr>INTRODUCTION</vt:lpstr>
      <vt:lpstr>Slide 4</vt:lpstr>
      <vt:lpstr>Slide 5</vt:lpstr>
      <vt:lpstr>OBJECTIVES</vt:lpstr>
      <vt:lpstr>RESEARCH METHODOLY</vt:lpstr>
      <vt:lpstr>TOOLS USED FOR THE STUDY</vt:lpstr>
      <vt:lpstr>HYPOTHESIS</vt:lpstr>
      <vt:lpstr>DATA COLLECTION PROCEDURE</vt:lpstr>
      <vt:lpstr>RESULT</vt:lpstr>
      <vt:lpstr>Slide 12</vt:lpstr>
      <vt:lpstr>Slide 13</vt:lpstr>
      <vt:lpstr>Slide 14</vt:lpstr>
      <vt:lpstr>Slide 15</vt:lpstr>
      <vt:lpstr>Slide 16</vt:lpstr>
      <vt:lpstr>Slide 17</vt:lpstr>
      <vt:lpstr>Figure 1: Bar diagram illustrates component wise comparison of mean pre-test knowledge scores of adolescent girls on PCOS</vt:lpstr>
      <vt:lpstr>Table 4: Association between selected demographic characteristics of adolescent girls with pre-test knowledge score on PCOS (n=94)</vt:lpstr>
      <vt:lpstr>Slide 20</vt:lpstr>
      <vt:lpstr>Slide 21</vt:lpstr>
      <vt:lpstr>DISCUSSION</vt:lpstr>
      <vt:lpstr>CONCLUSION</vt:lpstr>
      <vt:lpstr>RESEARCH CRITIQUE</vt:lpstr>
      <vt:lpstr>s</vt:lpstr>
      <vt:lpstr>REFERENCES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PRESENTATION</dc:title>
  <dc:creator>DELL</dc:creator>
  <cp:lastModifiedBy>hp</cp:lastModifiedBy>
  <cp:revision>63</cp:revision>
  <dcterms:created xsi:type="dcterms:W3CDTF">2020-01-27T16:50:48Z</dcterms:created>
  <dcterms:modified xsi:type="dcterms:W3CDTF">2020-04-21T07:10:20Z</dcterms:modified>
</cp:coreProperties>
</file>