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57" r:id="rId4"/>
    <p:sldId id="278" r:id="rId5"/>
    <p:sldId id="279" r:id="rId6"/>
    <p:sldId id="280" r:id="rId7"/>
    <p:sldId id="281" r:id="rId8"/>
    <p:sldId id="282" r:id="rId9"/>
    <p:sldId id="370" r:id="rId10"/>
    <p:sldId id="371" r:id="rId11"/>
    <p:sldId id="363" r:id="rId12"/>
    <p:sldId id="285" r:id="rId13"/>
    <p:sldId id="364" r:id="rId14"/>
    <p:sldId id="365" r:id="rId15"/>
    <p:sldId id="366" r:id="rId16"/>
    <p:sldId id="356" r:id="rId17"/>
    <p:sldId id="360" r:id="rId18"/>
    <p:sldId id="361" r:id="rId19"/>
    <p:sldId id="330" r:id="rId20"/>
    <p:sldId id="331" r:id="rId21"/>
    <p:sldId id="332" r:id="rId22"/>
    <p:sldId id="333" r:id="rId23"/>
    <p:sldId id="334" r:id="rId24"/>
    <p:sldId id="298" r:id="rId25"/>
    <p:sldId id="300" r:id="rId26"/>
    <p:sldId id="335" r:id="rId27"/>
    <p:sldId id="336" r:id="rId28"/>
    <p:sldId id="337" r:id="rId29"/>
    <p:sldId id="340" r:id="rId30"/>
    <p:sldId id="353" r:id="rId31"/>
    <p:sldId id="341" r:id="rId32"/>
    <p:sldId id="326" r:id="rId33"/>
    <p:sldId id="368" r:id="rId34"/>
    <p:sldId id="325" r:id="rId35"/>
    <p:sldId id="327" r:id="rId36"/>
    <p:sldId id="347" r:id="rId37"/>
    <p:sldId id="369" r:id="rId38"/>
    <p:sldId id="350" r:id="rId39"/>
    <p:sldId id="328" r:id="rId40"/>
    <p:sldId id="329" r:id="rId41"/>
    <p:sldId id="349" r:id="rId42"/>
    <p:sldId id="352" r:id="rId43"/>
    <p:sldId id="36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7387A5-2AF1-4A9E-BB62-513FFC46C6F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7387A5-2AF1-4A9E-BB62-513FFC46C6F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7387A5-2AF1-4A9E-BB62-513FFC46C6F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7387A5-2AF1-4A9E-BB62-513FFC46C6F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7387A5-2AF1-4A9E-BB62-513FFC46C6F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7387A5-2AF1-4A9E-BB62-513FFC46C6F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7387A5-2AF1-4A9E-BB62-513FFC46C6F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7387A5-2AF1-4A9E-BB62-513FFC46C6F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7387A5-2AF1-4A9E-BB62-513FFC46C6F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7387A5-2AF1-4A9E-BB62-513FFC46C6F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48450-9AF4-4B1E-B0A0-E8E6F4A873F4}" type="datetimeFigureOut">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7387A5-2AF1-4A9E-BB62-513FFC46C6F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0348450-9AF4-4B1E-B0A0-E8E6F4A873F4}" type="datetimeFigureOut">
              <a:rPr lang="en-US" smtClean="0"/>
              <a:t>1/29/2020</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57387A5-2AF1-4A9E-BB62-513FFC46C6F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ubmed/?term=Navidian%20A%5bAuthor%5d&amp;cauthor=true&amp;cauthor_uid=25716411" TargetMode="External"/><Relationship Id="rId2" Type="http://schemas.openxmlformats.org/officeDocument/2006/relationships/hyperlink" Target="https://www.ncbi.nlm.nih.gov/pubmed/?term=Kermansaravi%20F%5bAuthor%5d&amp;cauthor=true&amp;cauthor_uid=25716411" TargetMode="External"/><Relationship Id="rId1" Type="http://schemas.openxmlformats.org/officeDocument/2006/relationships/slideLayout" Target="../slideLayouts/slideLayout4.xml"/><Relationship Id="rId4" Type="http://schemas.openxmlformats.org/officeDocument/2006/relationships/hyperlink" Target="https://www.ncbi.nlm.nih.gov/pubmed/?term=Yaghoubinia%20F%5bAuthor%5d&amp;cauthor=true&amp;cauthor_uid=2571641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Ph.D THESIS PRESENATION</a:t>
            </a:r>
            <a:endParaRPr lang="en-US" dirty="0"/>
          </a:p>
        </p:txBody>
      </p:sp>
      <p:sp>
        <p:nvSpPr>
          <p:cNvPr id="3" name="Subtitle 2"/>
          <p:cNvSpPr>
            <a:spLocks noGrp="1"/>
          </p:cNvSpPr>
          <p:nvPr>
            <p:ph type="subTitle" idx="1"/>
          </p:nvPr>
        </p:nvSpPr>
        <p:spPr/>
        <p:txBody>
          <a:bodyPr>
            <a:normAutofit lnSpcReduction="10000"/>
          </a:bodyPr>
          <a:lstStyle/>
          <a:p>
            <a:r>
              <a:rPr lang="en-US" dirty="0" smtClean="0"/>
              <a:t>BY</a:t>
            </a:r>
          </a:p>
          <a:p>
            <a:r>
              <a:rPr lang="en-US" dirty="0" smtClean="0"/>
              <a:t>ANUPAMA.K</a:t>
            </a:r>
          </a:p>
          <a:p>
            <a:r>
              <a:rPr lang="en-US" dirty="0" smtClean="0"/>
              <a:t>Ph.D SCHALOR</a:t>
            </a:r>
          </a:p>
          <a:p>
            <a:r>
              <a:rPr lang="en-US" dirty="0" smtClean="0"/>
              <a:t>DATE :06/06/2019, at 10:30 am </a:t>
            </a:r>
            <a:r>
              <a:rPr lang="en-US" dirty="0"/>
              <a:t>D</a:t>
            </a:r>
            <a:r>
              <a:rPr lang="en-US" dirty="0" smtClean="0"/>
              <a:t>elhi.</a:t>
            </a:r>
          </a:p>
          <a:p>
            <a:endParaRPr lang="en-US" dirty="0" smtClean="0"/>
          </a:p>
          <a:p>
            <a:endParaRPr lang="en-US" dirty="0"/>
          </a:p>
        </p:txBody>
      </p:sp>
    </p:spTree>
    <p:extLst>
      <p:ext uri="{BB962C8B-B14F-4D97-AF65-F5344CB8AC3E}">
        <p14:creationId xmlns:p14="http://schemas.microsoft.com/office/powerpoint/2010/main" val="730464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68225" cy="181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764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248656"/>
          </a:xfrm>
        </p:spPr>
        <p:txBody>
          <a:bodyPr>
            <a:normAutofit fontScale="77500" lnSpcReduction="20000"/>
          </a:bodyPr>
          <a:lstStyle/>
          <a:p>
            <a:r>
              <a:rPr lang="en-US" b="1" dirty="0"/>
              <a:t>ADVANTAGES OF </a:t>
            </a:r>
            <a:r>
              <a:rPr lang="en-US" b="1" dirty="0" smtClean="0"/>
              <a:t>OSCE</a:t>
            </a:r>
          </a:p>
          <a:p>
            <a:pPr marL="0" indent="0" algn="just">
              <a:buNone/>
            </a:pPr>
            <a:r>
              <a:rPr lang="en-US" dirty="0"/>
              <a:t>1. Attitude of examiners is better compared to traditional practical  examination students.</a:t>
            </a:r>
          </a:p>
          <a:p>
            <a:pPr marL="0" indent="0" algn="just">
              <a:buNone/>
            </a:pPr>
            <a:r>
              <a:rPr lang="en-US" dirty="0"/>
              <a:t> 2. More conceptual getting to know. </a:t>
            </a:r>
          </a:p>
          <a:p>
            <a:pPr marL="0" indent="0" algn="just">
              <a:buNone/>
            </a:pPr>
            <a:r>
              <a:rPr lang="en-US" dirty="0"/>
              <a:t>3. No bias in time and questions by examiners.</a:t>
            </a:r>
          </a:p>
          <a:p>
            <a:pPr marL="0" indent="0" algn="just">
              <a:buNone/>
            </a:pPr>
            <a:r>
              <a:rPr lang="en-US" dirty="0"/>
              <a:t> 4. improves scientific abilities, information and self-confidence of students. </a:t>
            </a:r>
          </a:p>
          <a:p>
            <a:pPr marL="0" indent="0" algn="just">
              <a:buNone/>
            </a:pPr>
            <a:r>
              <a:rPr lang="en-US" dirty="0"/>
              <a:t>5. Feedback given by using examiners, which became very beneficial. </a:t>
            </a:r>
          </a:p>
          <a:p>
            <a:endParaRPr lang="en-US" dirty="0"/>
          </a:p>
          <a:p>
            <a:endParaRPr lang="en-US" dirty="0"/>
          </a:p>
        </p:txBody>
      </p:sp>
      <p:sp>
        <p:nvSpPr>
          <p:cNvPr id="4" name="Content Placeholder 3"/>
          <p:cNvSpPr>
            <a:spLocks noGrp="1"/>
          </p:cNvSpPr>
          <p:nvPr>
            <p:ph sz="half" idx="2"/>
          </p:nvPr>
        </p:nvSpPr>
        <p:spPr>
          <a:xfrm>
            <a:off x="4648200" y="990600"/>
            <a:ext cx="4038600" cy="5401056"/>
          </a:xfrm>
        </p:spPr>
        <p:txBody>
          <a:bodyPr>
            <a:normAutofit fontScale="77500" lnSpcReduction="20000"/>
          </a:bodyPr>
          <a:lstStyle/>
          <a:p>
            <a:r>
              <a:rPr lang="en-US" b="1" dirty="0"/>
              <a:t>DISADVANTAGES OF </a:t>
            </a:r>
            <a:r>
              <a:rPr lang="en-US" b="1" dirty="0" smtClean="0"/>
              <a:t>OSCE</a:t>
            </a:r>
          </a:p>
          <a:p>
            <a:pPr marL="0" indent="0">
              <a:buNone/>
            </a:pPr>
            <a:r>
              <a:rPr lang="en-US" dirty="0"/>
              <a:t>1. No direct interplay with examiners.</a:t>
            </a:r>
          </a:p>
          <a:p>
            <a:pPr marL="0" indent="0">
              <a:buNone/>
            </a:pPr>
            <a:r>
              <a:rPr lang="en-US" dirty="0"/>
              <a:t> 2. Little tough to manipulate time at stations. </a:t>
            </a:r>
          </a:p>
          <a:p>
            <a:pPr marL="0" indent="0">
              <a:buNone/>
            </a:pPr>
            <a:r>
              <a:rPr lang="en-US" dirty="0"/>
              <a:t>3. May not be complete evaluation. </a:t>
            </a:r>
          </a:p>
          <a:p>
            <a:pPr marL="0" indent="0">
              <a:buNone/>
            </a:pPr>
            <a:r>
              <a:rPr lang="en-US" b="1" dirty="0"/>
              <a:t> RECOMMENDATIONS</a:t>
            </a:r>
            <a:r>
              <a:rPr lang="en-US" dirty="0"/>
              <a:t> OSCE more powerful</a:t>
            </a:r>
          </a:p>
          <a:p>
            <a:pPr marL="0" indent="0">
              <a:buNone/>
            </a:pPr>
            <a:r>
              <a:rPr lang="en-US" dirty="0"/>
              <a:t> 1. There must be a few interaction or conversation with the examiners.</a:t>
            </a:r>
          </a:p>
          <a:p>
            <a:pPr marL="0" indent="0">
              <a:buNone/>
            </a:pPr>
            <a:r>
              <a:rPr lang="en-US" dirty="0"/>
              <a:t> 2. Greater time wanted for each station. </a:t>
            </a:r>
          </a:p>
          <a:p>
            <a:r>
              <a:rPr lang="en-US" dirty="0"/>
              <a:t/>
            </a:r>
            <a:br>
              <a:rPr lang="en-US" dirty="0"/>
            </a:br>
            <a:endParaRPr lang="en-US" dirty="0"/>
          </a:p>
        </p:txBody>
      </p:sp>
    </p:spTree>
    <p:extLst>
      <p:ext uri="{BB962C8B-B14F-4D97-AF65-F5344CB8AC3E}">
        <p14:creationId xmlns:p14="http://schemas.microsoft.com/office/powerpoint/2010/main" val="2358950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TRADITIONAL PRACTICAL EXAMINATION</a:t>
            </a:r>
            <a:r>
              <a:rPr lang="en-US" sz="3200" dirty="0"/>
              <a:t/>
            </a:r>
            <a:br>
              <a:rPr lang="en-US" sz="3200" dirty="0"/>
            </a:br>
            <a:endParaRPr lang="en-US" sz="3200" dirty="0"/>
          </a:p>
        </p:txBody>
      </p:sp>
      <p:sp>
        <p:nvSpPr>
          <p:cNvPr id="3" name="Content Placeholder 2"/>
          <p:cNvSpPr>
            <a:spLocks noGrp="1"/>
          </p:cNvSpPr>
          <p:nvPr>
            <p:ph idx="1"/>
          </p:nvPr>
        </p:nvSpPr>
        <p:spPr>
          <a:xfrm>
            <a:off x="457200" y="914400"/>
            <a:ext cx="8229600" cy="5211763"/>
          </a:xfrm>
        </p:spPr>
        <p:txBody>
          <a:bodyPr>
            <a:noAutofit/>
          </a:bodyPr>
          <a:lstStyle/>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traditional equipment for assessment of scientific students has specially included written checklist, bedside viva and scientific case presentation</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Traditional techniques have numerous flaws </a:t>
            </a:r>
            <a:r>
              <a:rPr lang="en-US" sz="2400" dirty="0" smtClean="0">
                <a:latin typeface="Times New Roman" pitchFamily="18" charset="0"/>
                <a:cs typeface="Times New Roman" pitchFamily="18" charset="0"/>
              </a:rPr>
              <a:t>like</a:t>
            </a:r>
          </a:p>
          <a:p>
            <a:pPr algn="just"/>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inter-examiner marks variant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examiners </a:t>
            </a:r>
            <a:r>
              <a:rPr lang="en-US" sz="2400" b="1" dirty="0">
                <a:latin typeface="Times New Roman" pitchFamily="18" charset="0"/>
                <a:cs typeface="Times New Roman" pitchFamily="18" charset="0"/>
              </a:rPr>
              <a:t>subjectivity</a:t>
            </a:r>
            <a:r>
              <a:rPr lang="en-US" sz="2400" dirty="0">
                <a:latin typeface="Times New Roman" pitchFamily="18" charset="0"/>
                <a:cs typeface="Times New Roman" pitchFamily="18" charset="0"/>
              </a:rPr>
              <a:t>, varying problem stage of various experiments, etc</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which prevents uniform marking. These flaws can be minimized by way of more recent techniques like OSPE </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These </a:t>
            </a:r>
            <a:r>
              <a:rPr lang="en-US" sz="2400" dirty="0">
                <a:latin typeface="Times New Roman" pitchFamily="18" charset="0"/>
                <a:cs typeface="Times New Roman" pitchFamily="18" charset="0"/>
              </a:rPr>
              <a:t>flaws can be minimized by way of more recent techniques like OSPE .OSPE turned into first brought by using Harden in 1975, as a more objective, valid and dependable tool of evaluation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70667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NEED FOR THE STUDY</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fontScale="70000" lnSpcReduction="20000"/>
          </a:bodyPr>
          <a:lstStyle/>
          <a:p>
            <a:pPr algn="just"/>
            <a:endParaRPr lang="en-US" dirty="0" smtClean="0">
              <a:latin typeface="Times New Roman" pitchFamily="18" charset="0"/>
              <a:cs typeface="Times New Roman" pitchFamily="18" charset="0"/>
            </a:endParaRPr>
          </a:p>
          <a:p>
            <a:pPr algn="just"/>
            <a:r>
              <a:rPr lang="en-US" sz="3400" dirty="0">
                <a:latin typeface="Times New Roman" pitchFamily="18" charset="0"/>
                <a:cs typeface="Times New Roman" pitchFamily="18" charset="0"/>
              </a:rPr>
              <a:t>In OSPE we can verify scientific </a:t>
            </a:r>
            <a:r>
              <a:rPr lang="en-US" sz="3400" dirty="0" smtClean="0">
                <a:latin typeface="Times New Roman" pitchFamily="18" charset="0"/>
                <a:cs typeface="Times New Roman" pitchFamily="18" charset="0"/>
              </a:rPr>
              <a:t>skills/talents </a:t>
            </a:r>
            <a:r>
              <a:rPr lang="en-US" sz="3400" dirty="0">
                <a:latin typeface="Times New Roman" pitchFamily="18" charset="0"/>
                <a:cs typeface="Times New Roman" pitchFamily="18" charset="0"/>
              </a:rPr>
              <a:t>wherein in each competency is damaged down into smaller compartments like history taking, acting scientific exam, speaking, interpretation etc. In turn, every aspect is assessed and marks are allocated in step with predetermined checklists</a:t>
            </a:r>
            <a:r>
              <a:rPr lang="en-US" sz="3400" b="1" dirty="0">
                <a:latin typeface="Times New Roman" pitchFamily="18" charset="0"/>
                <a:cs typeface="Times New Roman" pitchFamily="18" charset="0"/>
              </a:rPr>
              <a:t>.</a:t>
            </a:r>
            <a:endParaRPr lang="en-US" sz="3400" dirty="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Objective </a:t>
            </a:r>
            <a:r>
              <a:rPr lang="en-US" sz="3400" dirty="0">
                <a:latin typeface="Times New Roman" pitchFamily="18" charset="0"/>
                <a:cs typeface="Times New Roman" pitchFamily="18" charset="0"/>
              </a:rPr>
              <a:t>structured practical examination (OSCE) as one of the first-class strategies of assessment is capable of evaluating the achievement of the three domains of educational goals: </a:t>
            </a:r>
            <a:r>
              <a:rPr lang="en-US" sz="3400" b="1" dirty="0">
                <a:latin typeface="Times New Roman" pitchFamily="18" charset="0"/>
                <a:cs typeface="Times New Roman" pitchFamily="18" charset="0"/>
              </a:rPr>
              <a:t>cognitive, attitude and psycho- motor</a:t>
            </a:r>
            <a:r>
              <a:rPr lang="en-US" sz="3400" dirty="0">
                <a:latin typeface="Times New Roman" pitchFamily="18" charset="0"/>
                <a:cs typeface="Times New Roman" pitchFamily="18" charset="0"/>
              </a:rPr>
              <a:t>. OSCE in strongly advised as a dependable and valid way of comparing nursing students’ medical skills.</a:t>
            </a:r>
            <a:r>
              <a:rPr lang="en-US" sz="3400" b="1" baseline="30000" dirty="0">
                <a:latin typeface="Times New Roman" pitchFamily="18" charset="0"/>
                <a:cs typeface="Times New Roman" pitchFamily="18" charset="0"/>
              </a:rPr>
              <a:t>76</a:t>
            </a:r>
          </a:p>
          <a:p>
            <a:pPr algn="just"/>
            <a:endParaRPr lang="en-US" sz="3400" dirty="0">
              <a:latin typeface="Times New Roman" pitchFamily="18" charset="0"/>
              <a:cs typeface="Times New Roman" pitchFamily="18" charset="0"/>
            </a:endParaRPr>
          </a:p>
          <a:p>
            <a:endParaRPr lang="en-US" sz="3400" dirty="0"/>
          </a:p>
        </p:txBody>
      </p:sp>
      <p:sp>
        <p:nvSpPr>
          <p:cNvPr id="4" name="Text Placeholder 3"/>
          <p:cNvSpPr>
            <a:spLocks noGrp="1"/>
          </p:cNvSpPr>
          <p:nvPr>
            <p:ph type="body" sz="half" idx="2"/>
          </p:nvPr>
        </p:nvSpPr>
        <p:spPr>
          <a:xfrm>
            <a:off x="457201" y="1676400"/>
            <a:ext cx="2139696" cy="4697767"/>
          </a:xfrm>
        </p:spPr>
        <p:txBody>
          <a:bodyPr>
            <a:normAutofit/>
          </a:bodyPr>
          <a:lstStyle/>
          <a:p>
            <a:pPr algn="just"/>
            <a:r>
              <a:rPr lang="en-US" sz="1800" dirty="0">
                <a:latin typeface="Times New Roman" pitchFamily="18" charset="0"/>
                <a:cs typeface="Times New Roman" pitchFamily="18" charset="0"/>
              </a:rPr>
              <a:t>OSPE is being increasingly more used now not handiest in growing world but also within the growing nations like India because of the blessings like objectivity and reliability</a:t>
            </a:r>
            <a:r>
              <a:rPr lang="en-US" sz="1800" b="1" dirty="0">
                <a:latin typeface="Times New Roman" pitchFamily="18" charset="0"/>
                <a:cs typeface="Times New Roman" pitchFamily="18" charset="0"/>
              </a:rPr>
              <a:t>.</a:t>
            </a:r>
            <a:r>
              <a:rPr lang="en-US" sz="1800" b="1" baseline="30000" dirty="0">
                <a:latin typeface="Times New Roman" pitchFamily="18" charset="0"/>
                <a:cs typeface="Times New Roman" pitchFamily="18" charset="0"/>
              </a:rPr>
              <a:t>53</a:t>
            </a:r>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this method extensively everyday tool for measuring scientific capabilities with a high degree of technical fidelity</a:t>
            </a:r>
            <a:r>
              <a:rPr lang="en-US" sz="1800" b="1" dirty="0">
                <a:latin typeface="Times New Roman" pitchFamily="18" charset="0"/>
                <a:cs typeface="Times New Roman" pitchFamily="18" charset="0"/>
              </a:rPr>
              <a:t>.</a:t>
            </a:r>
            <a:r>
              <a:rPr lang="en-US" sz="1800" b="1" baseline="30000" dirty="0">
                <a:latin typeface="Times New Roman" pitchFamily="18" charset="0"/>
                <a:cs typeface="Times New Roman" pitchFamily="18" charset="0"/>
              </a:rPr>
              <a:t>89</a:t>
            </a:r>
          </a:p>
          <a:p>
            <a:endParaRPr lang="en-US" dirty="0"/>
          </a:p>
        </p:txBody>
      </p:sp>
    </p:spTree>
    <p:extLst>
      <p:ext uri="{BB962C8B-B14F-4D97-AF65-F5344CB8AC3E}">
        <p14:creationId xmlns:p14="http://schemas.microsoft.com/office/powerpoint/2010/main" val="167498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038600" cy="5401056"/>
          </a:xfrm>
        </p:spPr>
        <p:txBody>
          <a:bodyPr>
            <a:noAutofit/>
          </a:bodyPr>
          <a:lstStyle/>
          <a:p>
            <a:pPr algn="just"/>
            <a:r>
              <a:rPr lang="en-US" sz="1800" dirty="0">
                <a:latin typeface="Times New Roman" pitchFamily="18" charset="0"/>
                <a:cs typeface="Times New Roman" pitchFamily="18" charset="0"/>
              </a:rPr>
              <a:t>Maintaining that information in thoughts and based at the overview of literature and the researcher’s revel in, an alternative approach of evaluation- OSCE / OSPE was discovered to be the want in the subject of nursing colleges for the evaluation of expert competence and to improve validity of the assessment.</a:t>
            </a:r>
          </a:p>
          <a:p>
            <a:pPr algn="just"/>
            <a:r>
              <a:rPr lang="en-US" sz="1800" dirty="0">
                <a:latin typeface="Times New Roman" pitchFamily="18" charset="0"/>
                <a:cs typeface="Times New Roman" pitchFamily="18" charset="0"/>
              </a:rPr>
              <a:t> Consequently, this have a look at changed into undertaken to evaluate the effectiveness of objective structured practical Examinations (OSPE) over the traditional practical examination (TPE) in psychiatric nursing on the performance of the nursing students and delight so as to devise and advise the techniques primarily based at the findings for using OSPE as one of the medical evaluation techniques in psychiatric Nursing. </a:t>
            </a:r>
          </a:p>
          <a:p>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fontScale="55000" lnSpcReduction="20000"/>
          </a:bodyPr>
          <a:lstStyle/>
          <a:p>
            <a:pPr algn="just"/>
            <a:r>
              <a:rPr lang="en-US" sz="3600" dirty="0">
                <a:latin typeface="Times New Roman" pitchFamily="18" charset="0"/>
                <a:cs typeface="Times New Roman" pitchFamily="18" charset="0"/>
              </a:rPr>
              <a:t>To conquer the traditional examination bias, struggle, and to prepare the exam in a laboratory setting, much like the herbal setting, evaluating the student’s competence via OSPE may be the suitable opportunity. </a:t>
            </a:r>
          </a:p>
          <a:p>
            <a:pPr algn="just"/>
            <a:r>
              <a:rPr lang="en-US" sz="3600" dirty="0">
                <a:latin typeface="Times New Roman" pitchFamily="18" charset="0"/>
                <a:cs typeface="Times New Roman" pitchFamily="18" charset="0"/>
              </a:rPr>
              <a:t>In view that it's far a more recent approach, and plenty of research already conducted in exclusive settings and topics. Teachers of psychiatry path aren't having an awful lot perception into it. Consequently the investigator decided to conduct a take a look at on this regard</a:t>
            </a:r>
            <a:r>
              <a:rPr lang="en-US" sz="3600" b="1" baseline="30000" dirty="0">
                <a:latin typeface="Times New Roman" pitchFamily="18" charset="0"/>
                <a:cs typeface="Times New Roman" pitchFamily="18" charset="0"/>
              </a:rPr>
              <a:t>30 </a:t>
            </a:r>
            <a:endParaRPr lang="en-US" sz="3600" dirty="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4102343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503320"/>
          </a:xfrm>
        </p:spPr>
        <p:txBody>
          <a:bodyPr/>
          <a:lstStyle/>
          <a:p>
            <a:r>
              <a:rPr lang="en-US" b="1" dirty="0"/>
              <a:t>AIMS</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b="1" dirty="0"/>
              <a:t>OBJECTIVES OF THE STUDY</a:t>
            </a:r>
            <a:r>
              <a:rPr lang="en-US" dirty="0"/>
              <a:t/>
            </a:r>
            <a:br>
              <a:rPr lang="en-US" dirty="0"/>
            </a:br>
            <a:r>
              <a:rPr lang="en-US" dirty="0" smtClean="0"/>
              <a:t>1</a:t>
            </a:r>
            <a:r>
              <a:rPr lang="en-US" dirty="0"/>
              <a:t>. </a:t>
            </a:r>
            <a:r>
              <a:rPr lang="en-US" dirty="0">
                <a:latin typeface="Times New Roman" pitchFamily="18" charset="0"/>
                <a:cs typeface="Times New Roman" pitchFamily="18" charset="0"/>
              </a:rPr>
              <a:t>To determine the efficacy of OSPE over TPE on the performance of students in selected clinical skills in psychiatric nursing.</a:t>
            </a:r>
          </a:p>
          <a:p>
            <a:pPr marL="0" indent="0" algn="just">
              <a:buNone/>
            </a:pPr>
            <a:r>
              <a:rPr lang="en-US" dirty="0">
                <a:latin typeface="Times New Roman" pitchFamily="18" charset="0"/>
                <a:cs typeface="Times New Roman" pitchFamily="18" charset="0"/>
              </a:rPr>
              <a:t>2. To determine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effectiveness of OSPE over TPE on the satisfaction of students in selected clinical skills in Psychiatric Nursing</a:t>
            </a:r>
          </a:p>
          <a:p>
            <a:endParaRPr lang="en-US" dirty="0"/>
          </a:p>
        </p:txBody>
      </p:sp>
      <p:sp>
        <p:nvSpPr>
          <p:cNvPr id="4" name="Text Placeholder 3"/>
          <p:cNvSpPr>
            <a:spLocks noGrp="1"/>
          </p:cNvSpPr>
          <p:nvPr>
            <p:ph type="body" sz="half" idx="2"/>
          </p:nvPr>
        </p:nvSpPr>
        <p:spPr>
          <a:xfrm>
            <a:off x="457201" y="1447800"/>
            <a:ext cx="2139696" cy="4926367"/>
          </a:xfrm>
        </p:spPr>
        <p:txBody>
          <a:bodyPr>
            <a:normAutofit lnSpcReduction="10000"/>
          </a:bodyPr>
          <a:lstStyle/>
          <a:p>
            <a:pPr algn="just"/>
            <a:r>
              <a:rPr lang="en-US" sz="2000" dirty="0">
                <a:latin typeface="Times New Roman" pitchFamily="18" charset="0"/>
                <a:cs typeface="Times New Roman" pitchFamily="18" charset="0"/>
              </a:rPr>
              <a:t>The aim of the study is to assess the effectiveness of Objective Structured Practical Examination (OSPE) over Traditional Practical Examination (TPE) in psychiatric nursing on the performance and satisfaction of nursing students.</a:t>
            </a:r>
          </a:p>
          <a:p>
            <a:pPr algn="just"/>
            <a:endParaRPr lang="en-US" sz="2000" dirty="0"/>
          </a:p>
          <a:p>
            <a:endParaRPr lang="en-US" dirty="0"/>
          </a:p>
        </p:txBody>
      </p:sp>
    </p:spTree>
    <p:extLst>
      <p:ext uri="{BB962C8B-B14F-4D97-AF65-F5344CB8AC3E}">
        <p14:creationId xmlns:p14="http://schemas.microsoft.com/office/powerpoint/2010/main" val="2258006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2700" b="1" dirty="0">
                <a:latin typeface="Times New Roman" pitchFamily="18" charset="0"/>
                <a:cs typeface="Times New Roman" pitchFamily="18" charset="0"/>
              </a:rPr>
              <a:t>OPERATIONAL DEFINITIONS</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p>
        </p:txBody>
      </p:sp>
      <p:sp>
        <p:nvSpPr>
          <p:cNvPr id="3" name="Text Placeholder 2"/>
          <p:cNvSpPr>
            <a:spLocks noGrp="1"/>
          </p:cNvSpPr>
          <p:nvPr>
            <p:ph type="body" idx="1"/>
          </p:nvPr>
        </p:nvSpPr>
        <p:spPr>
          <a:xfrm>
            <a:off x="457200" y="381001"/>
            <a:ext cx="4040188" cy="609600"/>
          </a:xfrm>
        </p:spPr>
        <p:txBody>
          <a:bodyPr>
            <a:normAutofit fontScale="25000" lnSpcReduction="20000"/>
          </a:bodyPr>
          <a:lstStyle/>
          <a:p>
            <a:pPr algn="just"/>
            <a:endParaRPr lang="en-US" dirty="0">
              <a:latin typeface="Times New Roman" pitchFamily="18" charset="0"/>
              <a:cs typeface="Times New Roman" pitchFamily="18" charset="0"/>
            </a:endParaRPr>
          </a:p>
          <a:p>
            <a:r>
              <a:rPr lang="en-US" sz="8000" dirty="0">
                <a:latin typeface="Times New Roman" pitchFamily="18" charset="0"/>
                <a:cs typeface="Times New Roman" pitchFamily="18" charset="0"/>
              </a:rPr>
              <a:t>Objective Structured Practical Examination (OSPE):</a:t>
            </a:r>
            <a:endParaRPr lang="en-US" sz="8000" dirty="0"/>
          </a:p>
          <a:p>
            <a:endParaRPr lang="en-US" sz="8000" dirty="0"/>
          </a:p>
        </p:txBody>
      </p:sp>
      <p:sp>
        <p:nvSpPr>
          <p:cNvPr id="4" name="Content Placeholder 3"/>
          <p:cNvSpPr>
            <a:spLocks noGrp="1"/>
          </p:cNvSpPr>
          <p:nvPr>
            <p:ph sz="half" idx="2"/>
          </p:nvPr>
        </p:nvSpPr>
        <p:spPr>
          <a:xfrm>
            <a:off x="457200" y="914400"/>
            <a:ext cx="4040188" cy="5211763"/>
          </a:xfrm>
        </p:spPr>
        <p:txBody>
          <a:bodyPr>
            <a:normAutofit fontScale="85000" lnSpcReduction="10000"/>
          </a:bodyPr>
          <a:lstStyle/>
          <a:p>
            <a:pPr marL="0" indent="0" algn="just">
              <a:buNone/>
            </a:pPr>
            <a:r>
              <a:rPr lang="en-US" dirty="0">
                <a:latin typeface="Times New Roman" pitchFamily="18" charset="0"/>
                <a:cs typeface="Times New Roman" pitchFamily="18" charset="0"/>
              </a:rPr>
              <a:t>was conducted in psychiatric nursing with 21 stations, (eight observed and 12 unobserved stations excluding 1 rest station) in a private nursing colleges  by using simulated patients to assess the clinical competencies necessary to apply nursing process in psychiatric nursing which included the assessment </a:t>
            </a:r>
          </a:p>
          <a:p>
            <a:pPr algn="just"/>
            <a:r>
              <a:rPr lang="en-US" dirty="0">
                <a:latin typeface="Times New Roman" pitchFamily="18" charset="0"/>
                <a:cs typeface="Times New Roman" pitchFamily="18" charset="0"/>
              </a:rPr>
              <a:t>History collection, </a:t>
            </a:r>
          </a:p>
          <a:p>
            <a:pPr algn="just"/>
            <a:r>
              <a:rPr lang="en-US" dirty="0">
                <a:latin typeface="Times New Roman" pitchFamily="18" charset="0"/>
                <a:cs typeface="Times New Roman" pitchFamily="18" charset="0"/>
              </a:rPr>
              <a:t>Mental Status Examination ,</a:t>
            </a:r>
          </a:p>
          <a:p>
            <a:pPr algn="just"/>
            <a:r>
              <a:rPr lang="en-US" dirty="0">
                <a:latin typeface="Times New Roman" pitchFamily="18" charset="0"/>
                <a:cs typeface="Times New Roman" pitchFamily="18" charset="0"/>
              </a:rPr>
              <a:t> mini mental status examination, </a:t>
            </a:r>
          </a:p>
          <a:p>
            <a:pPr algn="just"/>
            <a:r>
              <a:rPr lang="en-US" dirty="0">
                <a:latin typeface="Times New Roman" pitchFamily="18" charset="0"/>
                <a:cs typeface="Times New Roman" pitchFamily="18" charset="0"/>
              </a:rPr>
              <a:t>procedures and   process recording</a:t>
            </a:r>
          </a:p>
          <a:p>
            <a:pPr algn="just"/>
            <a:r>
              <a:rPr lang="en-US" dirty="0">
                <a:latin typeface="Times New Roman" pitchFamily="18" charset="0"/>
                <a:cs typeface="Times New Roman" pitchFamily="18" charset="0"/>
              </a:rPr>
              <a:t> formulation of nursing diagnosis &amp; nursing intervention (planning and implementation). </a:t>
            </a:r>
          </a:p>
          <a:p>
            <a:endParaRPr lang="en-US" dirty="0"/>
          </a:p>
        </p:txBody>
      </p:sp>
      <p:sp>
        <p:nvSpPr>
          <p:cNvPr id="5" name="Text Placeholder 4"/>
          <p:cNvSpPr>
            <a:spLocks noGrp="1"/>
          </p:cNvSpPr>
          <p:nvPr>
            <p:ph type="body" sz="quarter" idx="3"/>
          </p:nvPr>
        </p:nvSpPr>
        <p:spPr>
          <a:xfrm>
            <a:off x="4645025" y="609601"/>
            <a:ext cx="4041775" cy="380999"/>
          </a:xfrm>
        </p:spPr>
        <p:txBody>
          <a:bodyPr>
            <a:normAutofit fontScale="92500" lnSpcReduction="10000"/>
          </a:bodyPr>
          <a:lstStyle/>
          <a:p>
            <a:r>
              <a:rPr lang="en-US" dirty="0">
                <a:latin typeface="Times New Roman" pitchFamily="18" charset="0"/>
                <a:cs typeface="Times New Roman" pitchFamily="18" charset="0"/>
              </a:rPr>
              <a:t>Traditional Practical examination </a:t>
            </a:r>
            <a:endParaRPr lang="en-US" dirty="0"/>
          </a:p>
        </p:txBody>
      </p:sp>
      <p:sp>
        <p:nvSpPr>
          <p:cNvPr id="6" name="Content Placeholder 5"/>
          <p:cNvSpPr>
            <a:spLocks noGrp="1"/>
          </p:cNvSpPr>
          <p:nvPr>
            <p:ph sz="quarter" idx="4"/>
          </p:nvPr>
        </p:nvSpPr>
        <p:spPr>
          <a:xfrm>
            <a:off x="4645025" y="990600"/>
            <a:ext cx="4041775" cy="5135563"/>
          </a:xfrm>
        </p:spPr>
        <p:txBody>
          <a:bodyPr>
            <a:noAutofit/>
          </a:bodyPr>
          <a:lstStyle/>
          <a:p>
            <a:pPr algn="just"/>
            <a:r>
              <a:rPr lang="en-US" sz="1800" dirty="0">
                <a:latin typeface="Times New Roman" pitchFamily="18" charset="0"/>
                <a:cs typeface="Times New Roman" pitchFamily="18" charset="0"/>
              </a:rPr>
              <a:t>It refers to observe and assess students for different professional and technical skill in a real life situation conducted </a:t>
            </a:r>
            <a:r>
              <a:rPr lang="en-US" sz="1800" dirty="0" smtClean="0">
                <a:latin typeface="Times New Roman" pitchFamily="18" charset="0"/>
                <a:cs typeface="Times New Roman" pitchFamily="18" charset="0"/>
              </a:rPr>
              <a:t>by  </a:t>
            </a:r>
            <a:r>
              <a:rPr lang="en-US" sz="1800" dirty="0">
                <a:latin typeface="Times New Roman" pitchFamily="18" charset="0"/>
                <a:cs typeface="Times New Roman" pitchFamily="18" charset="0"/>
              </a:rPr>
              <a:t>using a case method where the students were assigned one patient to apply nursing process steps in psychiatric nursing - assessment </a:t>
            </a:r>
          </a:p>
          <a:p>
            <a:pPr algn="just"/>
            <a:r>
              <a:rPr lang="en-US" sz="1800" dirty="0">
                <a:latin typeface="Times New Roman" pitchFamily="18" charset="0"/>
                <a:cs typeface="Times New Roman" pitchFamily="18" charset="0"/>
              </a:rPr>
              <a:t>History collection</a:t>
            </a:r>
          </a:p>
          <a:p>
            <a:pPr algn="just"/>
            <a:r>
              <a:rPr lang="en-US" sz="1800" dirty="0">
                <a:latin typeface="Times New Roman" pitchFamily="18" charset="0"/>
                <a:cs typeface="Times New Roman" pitchFamily="18" charset="0"/>
              </a:rPr>
              <a:t> Mental Status Examination and process recording</a:t>
            </a:r>
          </a:p>
          <a:p>
            <a:pPr algn="just"/>
            <a:r>
              <a:rPr lang="en-US" sz="1800" dirty="0">
                <a:latin typeface="Times New Roman" pitchFamily="18" charset="0"/>
                <a:cs typeface="Times New Roman" pitchFamily="18" charset="0"/>
              </a:rPr>
              <a:t>formulation of nursing diagnosis &amp; nursing intervention (planning and implementation) within a given duration (4 hours). </a:t>
            </a:r>
          </a:p>
          <a:p>
            <a:pPr algn="just"/>
            <a:r>
              <a:rPr lang="en-US" sz="1800" b="1" dirty="0">
                <a:latin typeface="Times New Roman" pitchFamily="18" charset="0"/>
                <a:cs typeface="Times New Roman" pitchFamily="18" charset="0"/>
              </a:rPr>
              <a:t>Evaluation step of nursing </a:t>
            </a:r>
            <a:r>
              <a:rPr lang="en-US" sz="1800" dirty="0">
                <a:latin typeface="Times New Roman" pitchFamily="18" charset="0"/>
                <a:cs typeface="Times New Roman" pitchFamily="18" charset="0"/>
              </a:rPr>
              <a:t>process was </a:t>
            </a:r>
            <a:r>
              <a:rPr lang="en-US" sz="1800" b="1" dirty="0">
                <a:latin typeface="Times New Roman" pitchFamily="18" charset="0"/>
                <a:cs typeface="Times New Roman" pitchFamily="18" charset="0"/>
              </a:rPr>
              <a:t>not assessed</a:t>
            </a:r>
            <a:r>
              <a:rPr lang="en-US" sz="1800" dirty="0">
                <a:latin typeface="Times New Roman" pitchFamily="18" charset="0"/>
                <a:cs typeface="Times New Roman" pitchFamily="18" charset="0"/>
              </a:rPr>
              <a:t>, as it is difficult to assess the effects of nursing intervention in a short duration among psychiatric patients. </a:t>
            </a:r>
          </a:p>
          <a:p>
            <a:pPr algn="just"/>
            <a:r>
              <a:rPr lang="en-US" sz="1800" dirty="0">
                <a:latin typeface="Times New Roman" pitchFamily="18" charset="0"/>
                <a:cs typeface="Times New Roman" pitchFamily="18" charset="0"/>
              </a:rPr>
              <a:t>TPE was followed by viva voice in a separate room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The TPE was evaluated using the prescribed evaluation format by the two examiners, internal and external examiners</a:t>
            </a:r>
            <a:endParaRPr lang="en-US" sz="1800" dirty="0"/>
          </a:p>
        </p:txBody>
      </p:sp>
    </p:spTree>
    <p:extLst>
      <p:ext uri="{BB962C8B-B14F-4D97-AF65-F5344CB8AC3E}">
        <p14:creationId xmlns:p14="http://schemas.microsoft.com/office/powerpoint/2010/main" val="2567679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4038600" cy="5440363"/>
          </a:xfrm>
        </p:spPr>
        <p:txBody>
          <a:bodyPr>
            <a:noAutofit/>
          </a:bodyPr>
          <a:lstStyle/>
          <a:p>
            <a:pPr algn="just"/>
            <a:r>
              <a:rPr lang="en-US" sz="2000" b="1" dirty="0"/>
              <a:t>Effectiveness: </a:t>
            </a:r>
            <a:r>
              <a:rPr lang="en-US" sz="2000" dirty="0"/>
              <a:t>a degree how well the OSPE is successful in producing a desired result on student’s clinical performance in a selected clinical competencies and satisfaction of students over TPE. </a:t>
            </a:r>
          </a:p>
          <a:p>
            <a:pPr algn="just"/>
            <a:r>
              <a:rPr lang="en-US" sz="2000" dirty="0"/>
              <a:t>This was measured with the help of checklist and evaluation format for OSPE and TPE correspondingly.</a:t>
            </a:r>
          </a:p>
          <a:p>
            <a:r>
              <a:rPr lang="en-US" sz="2000" b="1" dirty="0">
                <a:latin typeface="Times New Roman" pitchFamily="18" charset="0"/>
                <a:cs typeface="Times New Roman" pitchFamily="18" charset="0"/>
              </a:rPr>
              <a:t>Satisfaction: </a:t>
            </a:r>
            <a:r>
              <a:rPr lang="en-US" sz="2000" dirty="0">
                <a:latin typeface="Times New Roman" pitchFamily="18" charset="0"/>
                <a:cs typeface="Times New Roman" pitchFamily="18" charset="0"/>
              </a:rPr>
              <a:t>fulfillment of one’s wishes quality of performance and satisfaction on OSPE &amp;TPE was measured by the modified De Lisle’s feedback questionnaire</a:t>
            </a:r>
            <a:endParaRPr lang="en-US" sz="2000" dirty="0"/>
          </a:p>
        </p:txBody>
      </p:sp>
      <p:sp>
        <p:nvSpPr>
          <p:cNvPr id="4" name="Content Placeholder 3"/>
          <p:cNvSpPr>
            <a:spLocks noGrp="1"/>
          </p:cNvSpPr>
          <p:nvPr>
            <p:ph sz="half" idx="2"/>
          </p:nvPr>
        </p:nvSpPr>
        <p:spPr>
          <a:xfrm>
            <a:off x="4648200" y="457200"/>
            <a:ext cx="4038600" cy="5668963"/>
          </a:xfrm>
        </p:spPr>
        <p:txBody>
          <a:bodyPr>
            <a:normAutofit fontScale="70000" lnSpcReduction="20000"/>
          </a:bodyPr>
          <a:lstStyle/>
          <a:p>
            <a:pPr algn="just"/>
            <a:r>
              <a:rPr lang="en-US" b="1" dirty="0"/>
              <a:t>Nursing students:</a:t>
            </a:r>
            <a:r>
              <a:rPr lang="en-US" dirty="0"/>
              <a:t> It refers to the 3</a:t>
            </a:r>
            <a:r>
              <a:rPr lang="en-US" baseline="30000" dirty="0"/>
              <a:t>rd</a:t>
            </a:r>
            <a:r>
              <a:rPr lang="en-US" dirty="0"/>
              <a:t> year B.Sc nursing students, who have undergone training in psychiatry (Mental health nursing) subjects as prescribed by the Baba Farid University and INC guidelines.</a:t>
            </a:r>
          </a:p>
          <a:p>
            <a:pPr algn="just"/>
            <a:r>
              <a:rPr lang="en-US" b="1" dirty="0">
                <a:latin typeface="Times New Roman" pitchFamily="18" charset="0"/>
                <a:cs typeface="Times New Roman" pitchFamily="18" charset="0"/>
              </a:rPr>
              <a:t>Clinical performance: </a:t>
            </a:r>
            <a:r>
              <a:rPr lang="en-US" dirty="0">
                <a:latin typeface="Times New Roman" pitchFamily="18" charset="0"/>
                <a:cs typeface="Times New Roman" pitchFamily="18" charset="0"/>
              </a:rPr>
              <a:t>concerned with the direct observation of nursing students those who are posted in to psychiatry area their duties are related to taking care of patients those who are suffering from mental illness which is measured with the help of OSPE &amp; TPE evaluation checklist which is prepared by investigators </a:t>
            </a:r>
          </a:p>
          <a:p>
            <a:pPr algn="just"/>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547067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4038600" cy="5592763"/>
          </a:xfrm>
        </p:spPr>
        <p:txBody>
          <a:bodyPr>
            <a:normAutofit fontScale="25000" lnSpcReduction="20000"/>
          </a:bodyPr>
          <a:lstStyle/>
          <a:p>
            <a:pPr marL="0" lvl="0" indent="0" algn="ctr">
              <a:buNone/>
            </a:pPr>
            <a:r>
              <a:rPr lang="en-US" sz="8000" b="1" dirty="0">
                <a:latin typeface="Times New Roman" pitchFamily="18" charset="0"/>
                <a:cs typeface="Times New Roman" pitchFamily="18" charset="0"/>
              </a:rPr>
              <a:t>ASSUMPTIONS</a:t>
            </a:r>
            <a:r>
              <a:rPr lang="en-US" sz="8000" dirty="0">
                <a:latin typeface="Times New Roman" pitchFamily="18" charset="0"/>
                <a:cs typeface="Times New Roman" pitchFamily="18" charset="0"/>
              </a:rPr>
              <a:t/>
            </a:r>
            <a:br>
              <a:rPr lang="en-US" sz="8000" dirty="0">
                <a:latin typeface="Times New Roman" pitchFamily="18" charset="0"/>
                <a:cs typeface="Times New Roman" pitchFamily="18" charset="0"/>
              </a:rPr>
            </a:br>
            <a:r>
              <a:rPr lang="en-US" sz="8000" dirty="0" smtClean="0">
                <a:latin typeface="Times New Roman" pitchFamily="18" charset="0"/>
                <a:cs typeface="Times New Roman" pitchFamily="18" charset="0"/>
              </a:rPr>
              <a:t>Large </a:t>
            </a:r>
            <a:r>
              <a:rPr lang="en-US" sz="8000" dirty="0">
                <a:latin typeface="Times New Roman" pitchFamily="18" charset="0"/>
                <a:cs typeface="Times New Roman" pitchFamily="18" charset="0"/>
              </a:rPr>
              <a:t>samples of students’ clinical abilities can be assessed.</a:t>
            </a:r>
          </a:p>
          <a:p>
            <a:pPr marL="0" lvl="0" indent="0">
              <a:buNone/>
            </a:pPr>
            <a:r>
              <a:rPr lang="en-US" sz="8000" dirty="0">
                <a:latin typeface="Times New Roman" pitchFamily="18" charset="0"/>
                <a:cs typeface="Times New Roman" pitchFamily="18" charset="0"/>
              </a:rPr>
              <a:t>The examiner can specify in advance what has to be assessed..</a:t>
            </a:r>
          </a:p>
          <a:p>
            <a:pPr marL="0" lvl="0" indent="0">
              <a:buNone/>
            </a:pPr>
            <a:r>
              <a:rPr lang="en-US" sz="8000" dirty="0">
                <a:latin typeface="Times New Roman" pitchFamily="18" charset="0"/>
                <a:cs typeface="Times New Roman" pitchFamily="18" charset="0"/>
              </a:rPr>
              <a:t>All students have the same, nearly identical patients.</a:t>
            </a:r>
          </a:p>
          <a:p>
            <a:pPr marL="0" lvl="0" indent="0">
              <a:buNone/>
            </a:pPr>
            <a:r>
              <a:rPr lang="en-US" sz="8000" dirty="0">
                <a:latin typeface="Times New Roman" pitchFamily="18" charset="0"/>
                <a:cs typeface="Times New Roman" pitchFamily="18" charset="0"/>
              </a:rPr>
              <a:t>TPE and OSPE are the acceptable methods for conducting practical examination in the field of nursing education</a:t>
            </a:r>
            <a:r>
              <a:rPr lang="en-US" sz="8000" dirty="0" smtClean="0"/>
              <a:t>.</a:t>
            </a:r>
          </a:p>
          <a:p>
            <a:pPr marL="0" indent="0" algn="just">
              <a:buNone/>
            </a:pPr>
            <a:r>
              <a:rPr lang="en-US" sz="8000" b="1" dirty="0"/>
              <a:t>DELIMITATIONS</a:t>
            </a:r>
            <a:r>
              <a:rPr lang="en-US" sz="8000" dirty="0"/>
              <a:t/>
            </a:r>
            <a:br>
              <a:rPr lang="en-US" sz="8000" dirty="0"/>
            </a:br>
            <a:r>
              <a:rPr lang="en-US" sz="8000" dirty="0"/>
              <a:t>1.</a:t>
            </a:r>
            <a:r>
              <a:rPr lang="en-US" sz="8000" dirty="0">
                <a:latin typeface="Times New Roman" pitchFamily="18" charset="0"/>
                <a:cs typeface="Times New Roman" pitchFamily="18" charset="0"/>
              </a:rPr>
              <a:t>Study was conducted only in nursing colleges among </a:t>
            </a:r>
            <a:r>
              <a:rPr lang="en-US" sz="8000" b="1" dirty="0">
                <a:latin typeface="Times New Roman" pitchFamily="18" charset="0"/>
                <a:cs typeface="Times New Roman" pitchFamily="18" charset="0"/>
              </a:rPr>
              <a:t>III year Basic B.Sc. Nursing students</a:t>
            </a:r>
            <a:r>
              <a:rPr lang="en-US" sz="8000" dirty="0">
                <a:latin typeface="Times New Roman" pitchFamily="18" charset="0"/>
                <a:cs typeface="Times New Roman" pitchFamily="18" charset="0"/>
              </a:rPr>
              <a:t>.</a:t>
            </a:r>
          </a:p>
          <a:p>
            <a:pPr marL="0" indent="0" algn="just">
              <a:buNone/>
            </a:pPr>
            <a:r>
              <a:rPr lang="en-US" sz="8000" dirty="0">
                <a:latin typeface="Times New Roman" pitchFamily="18" charset="0"/>
                <a:cs typeface="Times New Roman" pitchFamily="18" charset="0"/>
              </a:rPr>
              <a:t>2. The OSPE and TPE were conducted in a </a:t>
            </a:r>
            <a:r>
              <a:rPr lang="en-US" sz="8000" b="1" dirty="0">
                <a:latin typeface="Times New Roman" pitchFamily="18" charset="0"/>
                <a:cs typeface="Times New Roman" pitchFamily="18" charset="0"/>
              </a:rPr>
              <a:t>private </a:t>
            </a:r>
            <a:r>
              <a:rPr lang="en-US" sz="8000" b="1" dirty="0" smtClean="0">
                <a:latin typeface="Times New Roman" pitchFamily="18" charset="0"/>
                <a:cs typeface="Times New Roman" pitchFamily="18" charset="0"/>
              </a:rPr>
              <a:t>nursing colleges </a:t>
            </a:r>
            <a:r>
              <a:rPr lang="en-US" sz="8000" b="1" dirty="0">
                <a:latin typeface="Times New Roman" pitchFamily="18" charset="0"/>
                <a:cs typeface="Times New Roman" pitchFamily="18" charset="0"/>
              </a:rPr>
              <a:t>with a limited number </a:t>
            </a:r>
            <a:r>
              <a:rPr lang="en-US" sz="8000" dirty="0">
                <a:latin typeface="Times New Roman" pitchFamily="18" charset="0"/>
                <a:cs typeface="Times New Roman" pitchFamily="18" charset="0"/>
              </a:rPr>
              <a:t>of psychiatric </a:t>
            </a:r>
            <a:r>
              <a:rPr lang="en-US" sz="8000" dirty="0" smtClean="0">
                <a:latin typeface="Times New Roman" pitchFamily="18" charset="0"/>
                <a:cs typeface="Times New Roman" pitchFamily="18" charset="0"/>
              </a:rPr>
              <a:t>cases(simulated patients ) </a:t>
            </a:r>
            <a:r>
              <a:rPr lang="en-US" sz="8000" dirty="0">
                <a:latin typeface="Times New Roman" pitchFamily="18" charset="0"/>
                <a:cs typeface="Times New Roman" pitchFamily="18" charset="0"/>
              </a:rPr>
              <a:t>as permission could not be obtained to conduct the examination in a Government Institute of Mental Health, Punjab.</a:t>
            </a:r>
          </a:p>
          <a:p>
            <a:pPr marL="0" lvl="0" indent="0">
              <a:buNone/>
            </a:pPr>
            <a:endParaRPr lang="en-US" sz="3600" dirty="0"/>
          </a:p>
          <a:p>
            <a:endParaRPr lang="en-US" dirty="0"/>
          </a:p>
        </p:txBody>
      </p:sp>
      <p:sp>
        <p:nvSpPr>
          <p:cNvPr id="4" name="Content Placeholder 3"/>
          <p:cNvSpPr>
            <a:spLocks noGrp="1"/>
          </p:cNvSpPr>
          <p:nvPr>
            <p:ph sz="half" idx="2"/>
          </p:nvPr>
        </p:nvSpPr>
        <p:spPr>
          <a:xfrm>
            <a:off x="4648200" y="457200"/>
            <a:ext cx="4038600" cy="5668963"/>
          </a:xfrm>
        </p:spPr>
        <p:txBody>
          <a:bodyPr>
            <a:normAutofit fontScale="25000" lnSpcReduction="20000"/>
          </a:bodyPr>
          <a:lstStyle/>
          <a:p>
            <a:pPr marL="0" indent="0" algn="just">
              <a:buNone/>
            </a:pPr>
            <a:r>
              <a:rPr lang="en-US" dirty="0" smtClean="0">
                <a:latin typeface="Times New Roman" pitchFamily="18" charset="0"/>
                <a:cs typeface="Times New Roman" pitchFamily="18" charset="0"/>
              </a:rPr>
              <a:t>3</a:t>
            </a:r>
            <a:r>
              <a:rPr lang="en-US" dirty="0">
                <a:latin typeface="Times New Roman" pitchFamily="18" charset="0"/>
                <a:cs typeface="Times New Roman" pitchFamily="18" charset="0"/>
              </a:rPr>
              <a:t>. </a:t>
            </a:r>
            <a:r>
              <a:rPr lang="en-US" sz="8000" dirty="0">
                <a:latin typeface="Times New Roman" pitchFamily="18" charset="0"/>
                <a:cs typeface="Times New Roman" pitchFamily="18" charset="0"/>
              </a:rPr>
              <a:t>The evaluation tools used to measure the performance of students in OSPE and TPE were not tested (other than part of this study) or evaluated earlier within a variety of clinical psychiatric setting</a:t>
            </a:r>
            <a:r>
              <a:rPr lang="en-US" sz="8000" dirty="0" smtClean="0">
                <a:latin typeface="Times New Roman" pitchFamily="18" charset="0"/>
                <a:cs typeface="Times New Roman" pitchFamily="18" charset="0"/>
              </a:rPr>
              <a:t>.</a:t>
            </a:r>
            <a:r>
              <a:rPr lang="en-US" sz="8000" dirty="0">
                <a:latin typeface="Times New Roman" pitchFamily="18" charset="0"/>
                <a:cs typeface="Times New Roman" pitchFamily="18" charset="0"/>
              </a:rPr>
              <a:t> </a:t>
            </a:r>
            <a:endParaRPr lang="en-US" sz="8000" dirty="0" smtClean="0">
              <a:latin typeface="Times New Roman" pitchFamily="18" charset="0"/>
              <a:cs typeface="Times New Roman" pitchFamily="18" charset="0"/>
            </a:endParaRPr>
          </a:p>
          <a:p>
            <a:pPr marL="0" indent="0" algn="just">
              <a:buNone/>
            </a:pPr>
            <a:r>
              <a:rPr lang="en-US" sz="8000" dirty="0" smtClean="0">
                <a:latin typeface="Times New Roman" pitchFamily="18" charset="0"/>
                <a:cs typeface="Times New Roman" pitchFamily="18" charset="0"/>
              </a:rPr>
              <a:t>4</a:t>
            </a:r>
            <a:r>
              <a:rPr lang="en-US" sz="8000" dirty="0">
                <a:latin typeface="Times New Roman" pitchFamily="18" charset="0"/>
                <a:cs typeface="Times New Roman" pitchFamily="18" charset="0"/>
              </a:rPr>
              <a:t>. The responses to the questions in the satisfaction questionnaire were subjective in nature.( pertaining to subjects)</a:t>
            </a:r>
          </a:p>
          <a:p>
            <a:pPr marL="0" indent="0" algn="just">
              <a:buNone/>
            </a:pPr>
            <a:r>
              <a:rPr lang="en-US" sz="8000" dirty="0">
                <a:latin typeface="Times New Roman" pitchFamily="18" charset="0"/>
                <a:cs typeface="Times New Roman" pitchFamily="18" charset="0"/>
              </a:rPr>
              <a:t>5. The evaluation step of the nursing process was not assessed in this study in both exams as it is difficult to assess the effects of nursing intervention in a short duration among psychiatric patients.</a:t>
            </a:r>
          </a:p>
          <a:p>
            <a:pPr marL="0" indent="0" algn="just">
              <a:buNone/>
            </a:pPr>
            <a:r>
              <a:rPr lang="en-US" sz="8000" dirty="0">
                <a:latin typeface="Times New Roman" pitchFamily="18" charset="0"/>
                <a:cs typeface="Times New Roman" pitchFamily="18" charset="0"/>
              </a:rPr>
              <a:t>6. OSPE and TPE for the two groups were not conducted simultaneously due to scarcity of the patients and examiners.</a:t>
            </a:r>
          </a:p>
          <a:p>
            <a:endParaRPr lang="en-US" sz="8000" dirty="0"/>
          </a:p>
          <a:p>
            <a:pPr marL="0" indent="0" algn="just">
              <a:buNone/>
            </a:pPr>
            <a:endParaRPr lang="en-US" sz="8000" dirty="0"/>
          </a:p>
          <a:p>
            <a:endParaRPr lang="en-US" sz="8000" dirty="0"/>
          </a:p>
        </p:txBody>
      </p:sp>
    </p:spTree>
    <p:extLst>
      <p:ext uri="{BB962C8B-B14F-4D97-AF65-F5344CB8AC3E}">
        <p14:creationId xmlns:p14="http://schemas.microsoft.com/office/powerpoint/2010/main" val="2099345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CONCEPTUAL FRAMEWORK</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conceptual model broadly presents an understanding of the phenomenon of interest and reflects the assumptions and philosophical views of the models designer. Conceptual models can serve as springboards for the generating hypothesis, but conceptual models are not formally tested</a:t>
            </a:r>
            <a:r>
              <a:rPr lang="en-US" dirty="0"/>
              <a:t>. </a:t>
            </a:r>
            <a:r>
              <a:rPr lang="en-US" b="1" baseline="30000" dirty="0"/>
              <a:t>63</a:t>
            </a:r>
            <a:endParaRPr lang="en-US" dirty="0"/>
          </a:p>
          <a:p>
            <a:endParaRPr lang="en-US" dirty="0"/>
          </a:p>
        </p:txBody>
      </p:sp>
    </p:spTree>
    <p:extLst>
      <p:ext uri="{BB962C8B-B14F-4D97-AF65-F5344CB8AC3E}">
        <p14:creationId xmlns:p14="http://schemas.microsoft.com/office/powerpoint/2010/main" val="703223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ctr">
              <a:buNone/>
            </a:pPr>
            <a:r>
              <a:rPr lang="en-US" sz="4000" b="1" dirty="0" smtClean="0">
                <a:latin typeface="Times New Roman" pitchFamily="18" charset="0"/>
                <a:cs typeface="Times New Roman" pitchFamily="18" charset="0"/>
              </a:rPr>
              <a:t>DOCTOR </a:t>
            </a:r>
            <a:r>
              <a:rPr lang="en-US" sz="4000" b="1" dirty="0">
                <a:latin typeface="Times New Roman" pitchFamily="18" charset="0"/>
                <a:cs typeface="Times New Roman" pitchFamily="18" charset="0"/>
              </a:rPr>
              <a:t>OF PHILOSOPHY</a:t>
            </a:r>
            <a:endParaRPr lang="en-US" sz="4000" dirty="0">
              <a:latin typeface="Times New Roman" pitchFamily="18" charset="0"/>
              <a:cs typeface="Times New Roman" pitchFamily="18" charset="0"/>
            </a:endParaRPr>
          </a:p>
          <a:p>
            <a:pPr marL="0" indent="0" algn="ctr">
              <a:buNone/>
            </a:pPr>
            <a:r>
              <a:rPr lang="en-US" sz="4000" b="1" dirty="0" smtClean="0">
                <a:latin typeface="Times New Roman" pitchFamily="18" charset="0"/>
                <a:cs typeface="Times New Roman" pitchFamily="18" charset="0"/>
              </a:rPr>
              <a:t>By</a:t>
            </a:r>
            <a:endParaRPr lang="en-US" sz="4000" dirty="0">
              <a:latin typeface="Times New Roman" pitchFamily="18" charset="0"/>
              <a:cs typeface="Times New Roman" pitchFamily="18" charset="0"/>
            </a:endParaRPr>
          </a:p>
          <a:p>
            <a:pPr marL="0" indent="0" algn="ctr">
              <a:buNone/>
            </a:pPr>
            <a:r>
              <a:rPr lang="en-US" sz="4000" b="1" dirty="0" smtClean="0">
                <a:latin typeface="Times New Roman" pitchFamily="18" charset="0"/>
                <a:cs typeface="Times New Roman" pitchFamily="18" charset="0"/>
              </a:rPr>
              <a:t>ANUPAMA.K</a:t>
            </a:r>
            <a:endParaRPr lang="en-US" sz="4000" dirty="0">
              <a:latin typeface="Times New Roman" pitchFamily="18" charset="0"/>
              <a:cs typeface="Times New Roman" pitchFamily="18" charset="0"/>
            </a:endParaRPr>
          </a:p>
          <a:p>
            <a:pPr marL="0" indent="0">
              <a:buNone/>
            </a:pP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Registration </a:t>
            </a:r>
            <a:r>
              <a:rPr lang="en-US" sz="3600" b="1" dirty="0">
                <a:latin typeface="Times New Roman" pitchFamily="18" charset="0"/>
                <a:cs typeface="Times New Roman" pitchFamily="18" charset="0"/>
              </a:rPr>
              <a:t>No- </a:t>
            </a:r>
            <a:r>
              <a:rPr lang="en-US" sz="3600" b="1" dirty="0" smtClean="0">
                <a:latin typeface="Times New Roman" pitchFamily="18" charset="0"/>
                <a:cs typeface="Times New Roman" pitchFamily="18" charset="0"/>
              </a:rPr>
              <a:t>05810204031</a:t>
            </a:r>
          </a:p>
          <a:p>
            <a:pPr marL="0" indent="0">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Under </a:t>
            </a:r>
            <a:r>
              <a:rPr lang="en-US" sz="2800" dirty="0">
                <a:latin typeface="Times New Roman" pitchFamily="18" charset="0"/>
                <a:cs typeface="Times New Roman" pitchFamily="18" charset="0"/>
              </a:rPr>
              <a:t>the Guidance </a:t>
            </a:r>
            <a:r>
              <a:rPr lang="en-US" sz="2800" dirty="0" smtClean="0">
                <a:latin typeface="Times New Roman" pitchFamily="18" charset="0"/>
                <a:cs typeface="Times New Roman" pitchFamily="18" charset="0"/>
              </a:rPr>
              <a:t>of  </a:t>
            </a:r>
          </a:p>
          <a:p>
            <a:pPr marL="0" indent="0">
              <a:buNone/>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Dr</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RAMESHKUMARI</a:t>
            </a:r>
          </a:p>
          <a:p>
            <a:pPr marL="0" indent="0">
              <a:buNone/>
            </a:pPr>
            <a:r>
              <a:rPr lang="en-US" sz="2800" b="1" dirty="0"/>
              <a:t> </a:t>
            </a:r>
            <a:r>
              <a:rPr lang="en-US" sz="2800" b="1" dirty="0" smtClean="0"/>
              <a:t>	          Department </a:t>
            </a:r>
            <a:r>
              <a:rPr lang="en-US" sz="2800" b="1" dirty="0"/>
              <a:t>Of Nursing</a:t>
            </a:r>
            <a:endParaRPr lang="en-US" sz="2800" dirty="0"/>
          </a:p>
          <a:p>
            <a:pPr marL="0" indent="0">
              <a:buNone/>
            </a:pPr>
            <a:r>
              <a:rPr lang="en-US" sz="2800" b="1" dirty="0"/>
              <a:t>                   </a:t>
            </a:r>
            <a:r>
              <a:rPr lang="en-US" sz="2800" b="1" dirty="0" smtClean="0"/>
              <a:t> </a:t>
            </a:r>
          </a:p>
          <a:p>
            <a:pPr marL="0" indent="0">
              <a:buNone/>
            </a:pPr>
            <a:r>
              <a:rPr lang="en-US" sz="2800" b="1" dirty="0"/>
              <a:t> </a:t>
            </a:r>
            <a:r>
              <a:rPr lang="en-US" sz="2800" b="1" dirty="0" smtClean="0"/>
              <a:t>           </a:t>
            </a:r>
            <a:r>
              <a:rPr lang="en-US" sz="2800" b="1" dirty="0"/>
              <a:t>HIMALAYAN </a:t>
            </a:r>
            <a:r>
              <a:rPr lang="en-US" sz="2800" b="1" dirty="0" smtClean="0"/>
              <a:t>UNIVERSITY,</a:t>
            </a:r>
            <a:r>
              <a:rPr lang="en-US" sz="2800" b="1" dirty="0"/>
              <a:t> </a:t>
            </a:r>
            <a:r>
              <a:rPr lang="en-US" sz="2800" b="1" dirty="0" smtClean="0"/>
              <a:t>INDIA</a:t>
            </a:r>
            <a:endParaRPr lang="en-US" sz="2800" dirty="0"/>
          </a:p>
          <a:p>
            <a:pPr marL="0" indent="0">
              <a:buNone/>
            </a:pPr>
            <a:endParaRPr lang="en-US" sz="2800" dirty="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243879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just"/>
            <a:r>
              <a:rPr lang="en-US" dirty="0">
                <a:latin typeface="Times New Roman" pitchFamily="18" charset="0"/>
                <a:cs typeface="Times New Roman" pitchFamily="18" charset="0"/>
              </a:rPr>
              <a:t>The conceptual framework of this study is based on The Richard Woods Georgia’s system of continuous improvement model. This model addresses the improvement and problem solving as well as what type of improvement needs in the school or organization for overall development of the students.</a:t>
            </a:r>
            <a:r>
              <a:rPr lang="en-US" b="1" baseline="30000" dirty="0">
                <a:latin typeface="Times New Roman" pitchFamily="18" charset="0"/>
                <a:cs typeface="Times New Roman" pitchFamily="18" charset="0"/>
              </a:rPr>
              <a:t>71</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The present study is to assess the effectiveness of objective structured practical examination over traditional practical examination in psychiatry nursing on the performance and satisfaction of nursing students. Richard Woods Georgia’s system of continuous improvement model emphasizes on problem-solving, identifying improvement needs, planning for improvement, and implementing, monitoring, and evaluating the improvement efforts. </a:t>
            </a: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80309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a:bodyPr>
          <a:lstStyle/>
          <a:p>
            <a:pPr algn="just"/>
            <a:r>
              <a:rPr lang="en-US" dirty="0">
                <a:latin typeface="Times New Roman" pitchFamily="18" charset="0"/>
                <a:cs typeface="Times New Roman" pitchFamily="18" charset="0"/>
              </a:rPr>
              <a:t>The steps used in the Richard Woods Georgia’s system of continuous improvement model are </a:t>
            </a:r>
          </a:p>
          <a:p>
            <a:pPr lvl="0" algn="just"/>
            <a:r>
              <a:rPr lang="en-US" b="1" dirty="0">
                <a:latin typeface="Times New Roman" pitchFamily="18" charset="0"/>
                <a:cs typeface="Times New Roman" pitchFamily="18" charset="0"/>
              </a:rPr>
              <a:t>Identify needs:</a:t>
            </a:r>
            <a:r>
              <a:rPr lang="en-US" dirty="0">
                <a:latin typeface="Times New Roman" pitchFamily="18" charset="0"/>
                <a:cs typeface="Times New Roman" pitchFamily="18" charset="0"/>
              </a:rPr>
              <a:t> consult many sources to determine what in the school needs improvement</a:t>
            </a:r>
          </a:p>
          <a:p>
            <a:pPr lvl="0" algn="just"/>
            <a:r>
              <a:rPr lang="en-US" b="1" dirty="0">
                <a:latin typeface="Times New Roman" pitchFamily="18" charset="0"/>
                <a:cs typeface="Times New Roman" pitchFamily="18" charset="0"/>
              </a:rPr>
              <a:t>Select intervention:</a:t>
            </a:r>
            <a:r>
              <a:rPr lang="en-US" dirty="0">
                <a:latin typeface="Times New Roman" pitchFamily="18" charset="0"/>
                <a:cs typeface="Times New Roman" pitchFamily="18" charset="0"/>
              </a:rPr>
              <a:t> research many sources to determine the solutions that have meeting the identified school needs</a:t>
            </a:r>
          </a:p>
          <a:p>
            <a:pPr lvl="0" algn="just"/>
            <a:r>
              <a:rPr lang="en-US" b="1" dirty="0">
                <a:latin typeface="Times New Roman" pitchFamily="18" charset="0"/>
                <a:cs typeface="Times New Roman" pitchFamily="18" charset="0"/>
              </a:rPr>
              <a:t>Plan implementation:</a:t>
            </a:r>
            <a:r>
              <a:rPr lang="en-US" dirty="0">
                <a:latin typeface="Times New Roman" pitchFamily="18" charset="0"/>
                <a:cs typeface="Times New Roman" pitchFamily="18" charset="0"/>
              </a:rPr>
              <a:t> develop a team and plan implement the solutions that are most promising and can be carried out at the school</a:t>
            </a:r>
          </a:p>
          <a:p>
            <a:pPr lvl="0" algn="just"/>
            <a:r>
              <a:rPr lang="en-US" b="1" dirty="0">
                <a:latin typeface="Times New Roman" pitchFamily="18" charset="0"/>
                <a:cs typeface="Times New Roman" pitchFamily="18" charset="0"/>
              </a:rPr>
              <a:t>Implementing plan:</a:t>
            </a:r>
            <a:r>
              <a:rPr lang="en-US" dirty="0">
                <a:latin typeface="Times New Roman" pitchFamily="18" charset="0"/>
                <a:cs typeface="Times New Roman" pitchFamily="18" charset="0"/>
              </a:rPr>
              <a:t> carryout the plan to implement the promising solutions making real time adjustment where and when needed</a:t>
            </a:r>
          </a:p>
          <a:p>
            <a:pPr lvl="0" algn="just"/>
            <a:r>
              <a:rPr lang="en-US" b="1" dirty="0">
                <a:latin typeface="Times New Roman" pitchFamily="18" charset="0"/>
                <a:cs typeface="Times New Roman" pitchFamily="18" charset="0"/>
              </a:rPr>
              <a:t>Examine progress</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major system of the complex school organization sets the direction for the school ensures that school staff is capable of </a:t>
            </a:r>
            <a:r>
              <a:rPr lang="en-US" dirty="0" smtClean="0">
                <a:latin typeface="Times New Roman" pitchFamily="18" charset="0"/>
                <a:cs typeface="Times New Roman" pitchFamily="18" charset="0"/>
              </a:rPr>
              <a:t>meeting that </a:t>
            </a:r>
            <a:r>
              <a:rPr lang="en-US" dirty="0">
                <a:latin typeface="Times New Roman" pitchFamily="18" charset="0"/>
                <a:cs typeface="Times New Roman" pitchFamily="18" charset="0"/>
              </a:rPr>
              <a:t>direction and make sure organization functions according   to its mission.</a:t>
            </a:r>
            <a:r>
              <a:rPr lang="en-US" b="1" baseline="30000" dirty="0">
                <a:latin typeface="Times New Roman" pitchFamily="18" charset="0"/>
                <a:cs typeface="Times New Roman" pitchFamily="18" charset="0"/>
              </a:rPr>
              <a:t>71</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62130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marL="0" indent="0" algn="just">
              <a:buNone/>
            </a:pPr>
            <a:r>
              <a:rPr lang="en-US" dirty="0">
                <a:latin typeface="Times New Roman" pitchFamily="18" charset="0"/>
                <a:cs typeface="Times New Roman" pitchFamily="18" charset="0"/>
              </a:rPr>
              <a:t>What of improvement includes 5 systems? (What to Improve)</a:t>
            </a:r>
          </a:p>
          <a:p>
            <a:pPr lvl="0" algn="just"/>
            <a:r>
              <a:rPr lang="en-US" b="1" dirty="0">
                <a:latin typeface="Times New Roman" pitchFamily="18" charset="0"/>
                <a:cs typeface="Times New Roman" pitchFamily="18" charset="0"/>
              </a:rPr>
              <a:t>Coherent instruction:</a:t>
            </a:r>
            <a:r>
              <a:rPr lang="en-US" dirty="0">
                <a:latin typeface="Times New Roman" pitchFamily="18" charset="0"/>
                <a:cs typeface="Times New Roman" pitchFamily="18" charset="0"/>
              </a:rPr>
              <a:t> the major system of the complex school that articulates and guides the what and how of </a:t>
            </a:r>
            <a:r>
              <a:rPr lang="en-US" dirty="0" smtClean="0">
                <a:latin typeface="Times New Roman" pitchFamily="18" charset="0"/>
                <a:cs typeface="Times New Roman" pitchFamily="18" charset="0"/>
              </a:rPr>
              <a:t>instruction</a:t>
            </a:r>
          </a:p>
          <a:p>
            <a:pPr marL="0" lvl="0" indent="0" algn="just">
              <a:buNone/>
            </a:pPr>
            <a:endParaRPr lang="en-US" dirty="0">
              <a:latin typeface="Times New Roman" pitchFamily="18" charset="0"/>
              <a:cs typeface="Times New Roman" pitchFamily="18" charset="0"/>
            </a:endParaRPr>
          </a:p>
          <a:p>
            <a:pPr lvl="0" algn="just"/>
            <a:r>
              <a:rPr lang="en-US" b="1" dirty="0">
                <a:latin typeface="Times New Roman" pitchFamily="18" charset="0"/>
                <a:cs typeface="Times New Roman" pitchFamily="18" charset="0"/>
              </a:rPr>
              <a:t>Professional capacity:</a:t>
            </a:r>
            <a:r>
              <a:rPr lang="en-US" dirty="0">
                <a:latin typeface="Times New Roman" pitchFamily="18" charset="0"/>
                <a:cs typeface="Times New Roman" pitchFamily="18" charset="0"/>
              </a:rPr>
              <a:t> a major complex school organization that develops the variance of quality in instruction throughout the school</a:t>
            </a:r>
          </a:p>
          <a:p>
            <a:pPr lvl="0" algn="just"/>
            <a:r>
              <a:rPr lang="en-US" b="1" dirty="0">
                <a:latin typeface="Times New Roman" pitchFamily="18" charset="0"/>
                <a:cs typeface="Times New Roman" pitchFamily="18" charset="0"/>
              </a:rPr>
              <a:t>Support learning environment:</a:t>
            </a:r>
            <a:r>
              <a:rPr lang="en-US" dirty="0">
                <a:latin typeface="Times New Roman" pitchFamily="18" charset="0"/>
                <a:cs typeface="Times New Roman" pitchFamily="18" charset="0"/>
              </a:rPr>
              <a:t> a major complex school organization that ensures students school participation and willingness to expand major effort on classroom learning.</a:t>
            </a:r>
          </a:p>
          <a:p>
            <a:pPr lvl="0" algn="just"/>
            <a:r>
              <a:rPr lang="en-US" b="1" dirty="0">
                <a:latin typeface="Times New Roman" pitchFamily="18" charset="0"/>
                <a:cs typeface="Times New Roman" pitchFamily="18" charset="0"/>
              </a:rPr>
              <a:t>Family &amp; community engagement:</a:t>
            </a:r>
            <a:r>
              <a:rPr lang="en-US" dirty="0">
                <a:latin typeface="Times New Roman" pitchFamily="18" charset="0"/>
                <a:cs typeface="Times New Roman" pitchFamily="18" charset="0"/>
              </a:rPr>
              <a:t> a major system of the complex school organization that develops quality links between local school and community the school is intended to serve</a:t>
            </a:r>
          </a:p>
          <a:p>
            <a:pPr lvl="0" algn="just"/>
            <a:r>
              <a:rPr lang="en-US" b="1" dirty="0">
                <a:latin typeface="Times New Roman" pitchFamily="18" charset="0"/>
                <a:cs typeface="Times New Roman" pitchFamily="18" charset="0"/>
              </a:rPr>
              <a:t>effective leadership</a:t>
            </a:r>
            <a:r>
              <a:rPr lang="en-US" dirty="0">
                <a:latin typeface="Times New Roman" pitchFamily="18" charset="0"/>
                <a:cs typeface="Times New Roman" pitchFamily="18" charset="0"/>
              </a:rPr>
              <a:t>: a major system of the complex school organization that sets the direction for the school ensures that the school staff is capable of meeting that direction and makes sure the organization functions according to its mission</a:t>
            </a:r>
            <a:r>
              <a:rPr lang="en-US" b="1" baseline="30000" dirty="0">
                <a:latin typeface="Times New Roman" pitchFamily="18" charset="0"/>
                <a:cs typeface="Times New Roman" pitchFamily="18" charset="0"/>
              </a:rPr>
              <a:t>71</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16445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200" dirty="0" smtClean="0">
                <a:latin typeface="Times New Roman" pitchFamily="18" charset="0"/>
                <a:cs typeface="Times New Roman" pitchFamily="18" charset="0"/>
              </a:rPr>
              <a:t>ROL</a:t>
            </a:r>
            <a:r>
              <a:rPr lang="en-US" dirty="0" smtClean="0"/>
              <a:t/>
            </a:r>
            <a:br>
              <a:rPr lang="en-US" dirty="0" smtClean="0"/>
            </a:br>
            <a:r>
              <a:rPr lang="en-US" dirty="0" smtClean="0"/>
              <a:t>Vijayalakshmi </a:t>
            </a:r>
            <a:r>
              <a:rPr lang="en-US" dirty="0"/>
              <a:t>&amp; S Revathi (2015)</a:t>
            </a:r>
          </a:p>
        </p:txBody>
      </p:sp>
      <p:sp>
        <p:nvSpPr>
          <p:cNvPr id="6" name="Content Placeholder 5"/>
          <p:cNvSpPr>
            <a:spLocks noGrp="1"/>
          </p:cNvSpPr>
          <p:nvPr>
            <p:ph idx="1"/>
          </p:nvPr>
        </p:nvSpPr>
        <p:spPr/>
        <p:txBody>
          <a:bodyPr>
            <a:normAutofit fontScale="85000" lnSpcReduction="20000"/>
          </a:bodyPr>
          <a:lstStyle/>
          <a:p>
            <a:pPr algn="just"/>
            <a:r>
              <a:rPr lang="en-US" dirty="0"/>
              <a:t>result shows that Total imply acceptability ratings of the </a:t>
            </a:r>
            <a:r>
              <a:rPr lang="en-US" dirty="0" smtClean="0"/>
              <a:t>students/scholars </a:t>
            </a:r>
            <a:r>
              <a:rPr lang="en-US" dirty="0"/>
              <a:t>and instructors have been 40. 43 ±6.33, 75.79 ±2.7 2/48 and 42.43±7.37, 44.64±1, 76/48 in self and peer assessment respectively. </a:t>
            </a:r>
            <a:r>
              <a:rPr lang="en-US" b="1" dirty="0"/>
              <a:t>Summary:</a:t>
            </a:r>
            <a:r>
              <a:rPr lang="en-US" dirty="0"/>
              <a:t> examine concluded that scholars’ and teachers’ remarks are crucial to implement any coaching gaining knowledge of sports along with assessment. Self and Peer assessment have been possible to conduct and well regularly occurring by means of the students and trainer. </a:t>
            </a:r>
            <a:r>
              <a:rPr lang="en-US" b="1" baseline="30000" dirty="0"/>
              <a:t>92</a:t>
            </a:r>
            <a:endParaRPr lang="en-US" dirty="0"/>
          </a:p>
          <a:p>
            <a:endParaRPr lang="en-US" dirty="0"/>
          </a:p>
        </p:txBody>
      </p:sp>
      <p:sp>
        <p:nvSpPr>
          <p:cNvPr id="7" name="Text Placeholder 6"/>
          <p:cNvSpPr>
            <a:spLocks noGrp="1"/>
          </p:cNvSpPr>
          <p:nvPr>
            <p:ph type="body" sz="half" idx="2"/>
          </p:nvPr>
        </p:nvSpPr>
        <p:spPr/>
        <p:txBody>
          <a:bodyPr>
            <a:normAutofit fontScale="77500" lnSpcReduction="20000"/>
          </a:bodyPr>
          <a:lstStyle/>
          <a:p>
            <a:pPr algn="just"/>
            <a:r>
              <a:rPr lang="en-US" sz="1800" b="1" dirty="0">
                <a:latin typeface="Times New Roman" pitchFamily="18" charset="0"/>
                <a:cs typeface="Times New Roman" pitchFamily="18" charset="0"/>
              </a:rPr>
              <a:t>Vijayalakshmi &amp; S Revathi (2015)</a:t>
            </a:r>
            <a:r>
              <a:rPr lang="en-US" sz="1800" dirty="0">
                <a:latin typeface="Times New Roman" pitchFamily="18" charset="0"/>
                <a:cs typeface="Times New Roman" pitchFamily="18" charset="0"/>
              </a:rPr>
              <a:t> study conducted at Apollo college of Nursing, Chennai, affiliated to Tamilnadu Dr M. G. R medical university some of the, third B. Sc Nursing students the usage of simulated patients a take a look at changed into carried out by using purposive sampling method discover the feasibility and acceptability of Self and Peer-assessment in objective structured realistic exam (OSPE) at Apollo college of Nursing, Chennai among </a:t>
            </a:r>
            <a:r>
              <a:rPr lang="en-US" sz="1800" b="1" dirty="0">
                <a:latin typeface="Times New Roman" pitchFamily="18" charset="0"/>
                <a:cs typeface="Times New Roman" pitchFamily="18" charset="0"/>
              </a:rPr>
              <a:t>eighty four college </a:t>
            </a:r>
            <a:r>
              <a:rPr lang="en-US" sz="1800" dirty="0">
                <a:latin typeface="Times New Roman" pitchFamily="18" charset="0"/>
                <a:cs typeface="Times New Roman" pitchFamily="18" charset="0"/>
              </a:rPr>
              <a:t>students of 3rd Nursing</a:t>
            </a:r>
          </a:p>
          <a:p>
            <a:endParaRPr lang="en-US" dirty="0"/>
          </a:p>
        </p:txBody>
      </p:sp>
    </p:spTree>
    <p:extLst>
      <p:ext uri="{BB962C8B-B14F-4D97-AF65-F5344CB8AC3E}">
        <p14:creationId xmlns:p14="http://schemas.microsoft.com/office/powerpoint/2010/main" val="1814640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METHODOLOGY</a:t>
            </a:r>
            <a:endParaRPr lang="en-US" dirty="0"/>
          </a:p>
        </p:txBody>
      </p:sp>
      <p:sp>
        <p:nvSpPr>
          <p:cNvPr id="3" name="Content Placeholder 2"/>
          <p:cNvSpPr>
            <a:spLocks noGrp="1"/>
          </p:cNvSpPr>
          <p:nvPr>
            <p:ph idx="1"/>
          </p:nvPr>
        </p:nvSpPr>
        <p:spPr/>
        <p:txBody>
          <a:bodyPr>
            <a:normAutofit/>
          </a:bodyPr>
          <a:lstStyle/>
          <a:p>
            <a:pPr algn="just"/>
            <a:r>
              <a:rPr lang="en-US" sz="2800" dirty="0">
                <a:latin typeface="Times New Roman" pitchFamily="18" charset="0"/>
                <a:cs typeface="Times New Roman" pitchFamily="18" charset="0"/>
              </a:rPr>
              <a:t>The present study determines the effectiveness of Objective Structured Practical Examination (OSPE) over Traditional Practical Examination (TPE) in psychiatric nursing on performance and satisfaction of nursing students at selected nursing colleges at Punjab</a:t>
            </a:r>
            <a:r>
              <a:rPr lang="en-US" sz="2800" dirty="0" smtClean="0">
                <a:latin typeface="Times New Roman" pitchFamily="18" charset="0"/>
                <a:cs typeface="Times New Roman" pitchFamily="18" charset="0"/>
              </a:rPr>
              <a:t>.</a:t>
            </a:r>
          </a:p>
          <a:p>
            <a:r>
              <a:rPr lang="en-US" sz="2800" b="1" dirty="0"/>
              <a:t>RESEARCH APPROACH</a:t>
            </a:r>
            <a:endParaRPr lang="en-US" sz="2800" dirty="0"/>
          </a:p>
          <a:p>
            <a:pPr marL="0" indent="0">
              <a:buNone/>
            </a:pPr>
            <a:r>
              <a:rPr lang="en-US" sz="2800" dirty="0" smtClean="0"/>
              <a:t> </a:t>
            </a:r>
            <a:r>
              <a:rPr lang="en-US" sz="2800" dirty="0"/>
              <a:t>An experimental approach was chosen to conduct the study</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726822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12750"/>
          </a:xfrm>
        </p:spPr>
        <p:txBody>
          <a:bodyPr>
            <a:normAutofit fontScale="90000"/>
          </a:bodyPr>
          <a:lstStyle/>
          <a:p>
            <a:r>
              <a:rPr lang="en-US" dirty="0"/>
              <a:t>RESEARCH DESIGN</a:t>
            </a:r>
          </a:p>
        </p:txBody>
      </p:sp>
      <p:sp>
        <p:nvSpPr>
          <p:cNvPr id="3" name="Content Placeholder 2"/>
          <p:cNvSpPr>
            <a:spLocks noGrp="1"/>
          </p:cNvSpPr>
          <p:nvPr>
            <p:ph idx="1"/>
          </p:nvPr>
        </p:nvSpPr>
        <p:spPr>
          <a:xfrm>
            <a:off x="3352800" y="822960"/>
            <a:ext cx="5334000" cy="5577840"/>
          </a:xfrm>
        </p:spPr>
        <p:txBody>
          <a:bodyPr>
            <a:normAutofit/>
          </a:bodyPr>
          <a:lstStyle/>
          <a:p>
            <a:pPr algn="just"/>
            <a:r>
              <a:rPr lang="en-US" sz="2000" b="1" dirty="0"/>
              <a:t>VARIABLES</a:t>
            </a:r>
            <a:r>
              <a:rPr lang="en-US" sz="2000" dirty="0"/>
              <a:t/>
            </a:r>
            <a:br>
              <a:rPr lang="en-US" sz="2000" dirty="0"/>
            </a:br>
            <a:r>
              <a:rPr lang="en-US" sz="2000" b="1" dirty="0" smtClean="0">
                <a:latin typeface="Times New Roman" pitchFamily="18" charset="0"/>
                <a:cs typeface="Times New Roman" pitchFamily="18" charset="0"/>
              </a:rPr>
              <a:t>Dependent </a:t>
            </a:r>
            <a:r>
              <a:rPr lang="en-US" sz="2000" b="1" dirty="0">
                <a:latin typeface="Times New Roman" pitchFamily="18" charset="0"/>
                <a:cs typeface="Times New Roman" pitchFamily="18" charset="0"/>
              </a:rPr>
              <a:t>variables</a:t>
            </a:r>
            <a:r>
              <a:rPr lang="en-US" sz="2000" dirty="0">
                <a:latin typeface="Times New Roman" pitchFamily="18" charset="0"/>
                <a:cs typeface="Times New Roman" pitchFamily="18" charset="0"/>
              </a:rPr>
              <a:t>: Clinical performance of nursing students in OSPE and TPE on selected clinical competencies in psychiatric nursing and their satisfaction. </a:t>
            </a:r>
          </a:p>
          <a:p>
            <a:pPr algn="just"/>
            <a:r>
              <a:rPr lang="en-US" sz="2000" b="1" dirty="0">
                <a:latin typeface="Times New Roman" pitchFamily="18" charset="0"/>
                <a:cs typeface="Times New Roman" pitchFamily="18" charset="0"/>
              </a:rPr>
              <a:t>2 Independent variables</a:t>
            </a:r>
            <a:r>
              <a:rPr lang="en-US" sz="2000" dirty="0">
                <a:latin typeface="Times New Roman" pitchFamily="18" charset="0"/>
                <a:cs typeface="Times New Roman" pitchFamily="18" charset="0"/>
              </a:rPr>
              <a:t>: Objective Structured Practical Examinations (OSPE) and Traditional Practical Examination (TPE).</a:t>
            </a:r>
          </a:p>
          <a:p>
            <a:pPr algn="just"/>
            <a:r>
              <a:rPr lang="en-US" sz="2000" b="1" dirty="0">
                <a:latin typeface="Times New Roman" pitchFamily="18" charset="0"/>
                <a:cs typeface="Times New Roman" pitchFamily="18" charset="0"/>
              </a:rPr>
              <a:t>SAMPLING TECHNIQUE</a:t>
            </a:r>
            <a:r>
              <a:rPr lang="en-US" sz="2000" dirty="0">
                <a:latin typeface="Times New Roman" pitchFamily="18" charset="0"/>
                <a:cs typeface="Times New Roman" pitchFamily="18" charset="0"/>
              </a:rPr>
              <a:t> was used for present study by consecutive sampling to select the Students and assignment of students to Group I and II by simple random method (</a:t>
            </a:r>
            <a:r>
              <a:rPr lang="en-US" sz="2000" dirty="0" smtClean="0">
                <a:latin typeface="Times New Roman" pitchFamily="18" charset="0"/>
                <a:cs typeface="Times New Roman" pitchFamily="18" charset="0"/>
              </a:rPr>
              <a:t>lottery method</a:t>
            </a:r>
            <a:r>
              <a:rPr lang="en-US" sz="2000" dirty="0">
                <a:latin typeface="Times New Roman" pitchFamily="18" charset="0"/>
                <a:cs typeface="Times New Roman" pitchFamily="18" charset="0"/>
              </a:rPr>
              <a:t>) to maintain confidentiality on stations arrangements, but all the students were </a:t>
            </a:r>
            <a:r>
              <a:rPr lang="en-US" sz="2000" dirty="0" smtClean="0">
                <a:latin typeface="Times New Roman" pitchFamily="18" charset="0"/>
                <a:cs typeface="Times New Roman" pitchFamily="18" charset="0"/>
              </a:rPr>
              <a:t>involved.</a:t>
            </a: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457200" y="762000"/>
            <a:ext cx="3008313" cy="5436989"/>
          </a:xfrm>
        </p:spPr>
        <p:txBody>
          <a:bodyPr>
            <a:normAutofit/>
          </a:bodyPr>
          <a:lstStyle/>
          <a:p>
            <a:pPr algn="just"/>
            <a:r>
              <a:rPr lang="en-US" b="1" dirty="0" smtClean="0">
                <a:latin typeface="Times New Roman" pitchFamily="18" charset="0"/>
                <a:cs typeface="Times New Roman" pitchFamily="18" charset="0"/>
              </a:rPr>
              <a:t>1</a:t>
            </a:r>
            <a:endParaRPr lang="en-US" sz="1600" dirty="0">
              <a:latin typeface="Times New Roman" pitchFamily="18" charset="0"/>
              <a:cs typeface="Times New Roman" pitchFamily="18" charset="0"/>
            </a:endParaRPr>
          </a:p>
          <a:p>
            <a:endParaRPr lang="en-US" dirty="0"/>
          </a:p>
        </p:txBody>
      </p:sp>
      <p:sp>
        <p:nvSpPr>
          <p:cNvPr id="5" name="Rectangle 4"/>
          <p:cNvSpPr/>
          <p:nvPr/>
        </p:nvSpPr>
        <p:spPr>
          <a:xfrm>
            <a:off x="533400" y="762000"/>
            <a:ext cx="2743200" cy="4708981"/>
          </a:xfrm>
          <a:prstGeom prst="rect">
            <a:avLst/>
          </a:prstGeom>
        </p:spPr>
        <p:txBody>
          <a:bodyPr wrap="square">
            <a:spAutoFit/>
          </a:bodyPr>
          <a:lstStyle/>
          <a:p>
            <a:pPr algn="just"/>
            <a:r>
              <a:rPr lang="en-US" sz="2000" dirty="0">
                <a:latin typeface="Times New Roman" pitchFamily="18" charset="0"/>
                <a:cs typeface="Times New Roman" pitchFamily="18" charset="0"/>
              </a:rPr>
              <a:t>A randomized cross over- research design was adopted in this study as it is the best method of controlling the extraneous or confounding variables and to eliminate the effect of preexisting difference in students’ performance between Groups and also to find out the differences in scores between the groups.</a:t>
            </a:r>
          </a:p>
        </p:txBody>
      </p:sp>
    </p:spTree>
    <p:extLst>
      <p:ext uri="{BB962C8B-B14F-4D97-AF65-F5344CB8AC3E}">
        <p14:creationId xmlns:p14="http://schemas.microsoft.com/office/powerpoint/2010/main" val="3555626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2286000" cy="641350"/>
          </a:xfrm>
        </p:spPr>
        <p:txBody>
          <a:bodyPr>
            <a:normAutofit fontScale="90000"/>
          </a:bodyPr>
          <a:lstStyle/>
          <a:p>
            <a:r>
              <a:rPr lang="en-US" dirty="0">
                <a:latin typeface="Times New Roman" pitchFamily="18" charset="0"/>
                <a:cs typeface="Times New Roman" pitchFamily="18" charset="0"/>
              </a:rPr>
              <a:t>STUDY SETTING</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3962400" y="792080"/>
            <a:ext cx="4724400" cy="5577840"/>
          </a:xfrm>
        </p:spPr>
        <p:txBody>
          <a:bodyPr>
            <a:normAutofit fontScale="25000" lnSpcReduction="20000"/>
          </a:bodyPr>
          <a:lstStyle/>
          <a:p>
            <a:r>
              <a:rPr lang="en-US" sz="7400" b="1" dirty="0" smtClean="0">
                <a:latin typeface="Times New Roman" pitchFamily="18" charset="0"/>
                <a:cs typeface="Times New Roman" pitchFamily="18" charset="0"/>
              </a:rPr>
              <a:t>SAMPLE SIZE </a:t>
            </a:r>
            <a:r>
              <a:rPr lang="en-US" sz="7400" dirty="0" smtClean="0">
                <a:latin typeface="Times New Roman" pitchFamily="18" charset="0"/>
                <a:cs typeface="Times New Roman" pitchFamily="18" charset="0"/>
              </a:rPr>
              <a:t>of </a:t>
            </a:r>
            <a:r>
              <a:rPr lang="en-US" sz="7400" dirty="0">
                <a:latin typeface="Times New Roman" pitchFamily="18" charset="0"/>
                <a:cs typeface="Times New Roman" pitchFamily="18" charset="0"/>
              </a:rPr>
              <a:t>the present study was200 graduate 3</a:t>
            </a:r>
            <a:r>
              <a:rPr lang="en-US" sz="7400" baseline="30000" dirty="0">
                <a:latin typeface="Times New Roman" pitchFamily="18" charset="0"/>
                <a:cs typeface="Times New Roman" pitchFamily="18" charset="0"/>
              </a:rPr>
              <a:t>rd</a:t>
            </a:r>
            <a:r>
              <a:rPr lang="en-US" sz="7400" dirty="0">
                <a:latin typeface="Times New Roman" pitchFamily="18" charset="0"/>
                <a:cs typeface="Times New Roman" pitchFamily="18" charset="0"/>
              </a:rPr>
              <a:t> year   B.Sc (N) students selected from nursing colleges running under the Babafarid University of Health Sciences at Punjab</a:t>
            </a:r>
          </a:p>
          <a:p>
            <a:r>
              <a:rPr lang="en-US" sz="7400" b="1" dirty="0">
                <a:latin typeface="Times New Roman" pitchFamily="18" charset="0"/>
                <a:cs typeface="Times New Roman" pitchFamily="18" charset="0"/>
              </a:rPr>
              <a:t>CRITERIA FOR SELECTION OF SAMPLE</a:t>
            </a:r>
            <a:endParaRPr lang="en-US" sz="7400" dirty="0">
              <a:latin typeface="Times New Roman" pitchFamily="18" charset="0"/>
              <a:cs typeface="Times New Roman" pitchFamily="18" charset="0"/>
            </a:endParaRPr>
          </a:p>
          <a:p>
            <a:pPr marL="0" indent="0">
              <a:buNone/>
            </a:pPr>
            <a:r>
              <a:rPr lang="en-US" sz="7400" b="1" dirty="0" smtClean="0">
                <a:latin typeface="Times New Roman" pitchFamily="18" charset="0"/>
                <a:cs typeface="Times New Roman" pitchFamily="18" charset="0"/>
              </a:rPr>
              <a:t>1 </a:t>
            </a:r>
            <a:r>
              <a:rPr lang="en-US" sz="7400" b="1" dirty="0">
                <a:latin typeface="Times New Roman" pitchFamily="18" charset="0"/>
                <a:cs typeface="Times New Roman" pitchFamily="18" charset="0"/>
              </a:rPr>
              <a:t>Inclusion Criteria</a:t>
            </a:r>
            <a:endParaRPr lang="en-US" sz="7400" dirty="0">
              <a:latin typeface="Times New Roman" pitchFamily="18" charset="0"/>
              <a:cs typeface="Times New Roman" pitchFamily="18" charset="0"/>
            </a:endParaRPr>
          </a:p>
          <a:p>
            <a:r>
              <a:rPr lang="en-US" sz="7400" dirty="0">
                <a:latin typeface="Times New Roman" pitchFamily="18" charset="0"/>
                <a:cs typeface="Times New Roman" pitchFamily="18" charset="0"/>
              </a:rPr>
              <a:t>Students are in 3</a:t>
            </a:r>
            <a:r>
              <a:rPr lang="en-US" sz="7400" baseline="30000" dirty="0">
                <a:latin typeface="Times New Roman" pitchFamily="18" charset="0"/>
                <a:cs typeface="Times New Roman" pitchFamily="18" charset="0"/>
              </a:rPr>
              <a:t>rd</a:t>
            </a:r>
            <a:r>
              <a:rPr lang="en-US" sz="7400" dirty="0">
                <a:latin typeface="Times New Roman" pitchFamily="18" charset="0"/>
                <a:cs typeface="Times New Roman" pitchFamily="18" charset="0"/>
              </a:rPr>
              <a:t>year B. Sc (N), studying in Punjab.</a:t>
            </a:r>
          </a:p>
          <a:p>
            <a:r>
              <a:rPr lang="en-US" sz="7400" dirty="0">
                <a:latin typeface="Times New Roman" pitchFamily="18" charset="0"/>
                <a:cs typeface="Times New Roman" pitchFamily="18" charset="0"/>
              </a:rPr>
              <a:t>Students available at the time of data collection and willing to participate in the study.</a:t>
            </a:r>
          </a:p>
          <a:p>
            <a:r>
              <a:rPr lang="en-US" sz="7400" dirty="0">
                <a:latin typeface="Times New Roman" pitchFamily="18" charset="0"/>
                <a:cs typeface="Times New Roman" pitchFamily="18" charset="0"/>
              </a:rPr>
              <a:t>Those who are studying under the Babafarid University of Health Sciences.</a:t>
            </a:r>
          </a:p>
          <a:p>
            <a:r>
              <a:rPr lang="en-US" sz="7400" b="1" dirty="0">
                <a:latin typeface="Times New Roman" pitchFamily="18" charset="0"/>
                <a:cs typeface="Times New Roman" pitchFamily="18" charset="0"/>
              </a:rPr>
              <a:t> </a:t>
            </a:r>
            <a:endParaRPr lang="en-US" sz="7400" dirty="0">
              <a:latin typeface="Times New Roman" pitchFamily="18" charset="0"/>
              <a:cs typeface="Times New Roman" pitchFamily="18" charset="0"/>
            </a:endParaRPr>
          </a:p>
          <a:p>
            <a:pPr marL="0" indent="0">
              <a:buNone/>
            </a:pPr>
            <a:r>
              <a:rPr lang="en-US" sz="7400" b="1" dirty="0" smtClean="0">
                <a:latin typeface="Times New Roman" pitchFamily="18" charset="0"/>
                <a:cs typeface="Times New Roman" pitchFamily="18" charset="0"/>
              </a:rPr>
              <a:t>2 </a:t>
            </a:r>
            <a:r>
              <a:rPr lang="en-US" sz="7400" b="1" dirty="0">
                <a:latin typeface="Times New Roman" pitchFamily="18" charset="0"/>
                <a:cs typeface="Times New Roman" pitchFamily="18" charset="0"/>
              </a:rPr>
              <a:t>Exclusion criteria</a:t>
            </a:r>
            <a:endParaRPr lang="en-US" sz="7400" dirty="0">
              <a:latin typeface="Times New Roman" pitchFamily="18" charset="0"/>
              <a:cs typeface="Times New Roman" pitchFamily="18" charset="0"/>
            </a:endParaRPr>
          </a:p>
          <a:p>
            <a:r>
              <a:rPr lang="en-US" sz="7400" dirty="0">
                <a:latin typeface="Times New Roman" pitchFamily="18" charset="0"/>
                <a:cs typeface="Times New Roman" pitchFamily="18" charset="0"/>
              </a:rPr>
              <a:t>Who are not willing to take part in Study?</a:t>
            </a:r>
          </a:p>
          <a:p>
            <a:r>
              <a:rPr lang="en-US" sz="7400" dirty="0">
                <a:latin typeface="Times New Roman" pitchFamily="18" charset="0"/>
                <a:cs typeface="Times New Roman" pitchFamily="18" charset="0"/>
              </a:rPr>
              <a:t>Who are not available at the time of data Collection?</a:t>
            </a:r>
          </a:p>
          <a:p>
            <a:r>
              <a:rPr lang="en-US" sz="7400" dirty="0">
                <a:latin typeface="Times New Roman" pitchFamily="18" charset="0"/>
                <a:cs typeface="Times New Roman" pitchFamily="18" charset="0"/>
              </a:rPr>
              <a:t>Who are critically ill?</a:t>
            </a:r>
          </a:p>
          <a:p>
            <a:r>
              <a:rPr lang="en-US" sz="7400" b="1" dirty="0">
                <a:latin typeface="Times New Roman" pitchFamily="18" charset="0"/>
                <a:cs typeface="Times New Roman" pitchFamily="18" charset="0"/>
              </a:rPr>
              <a:t> </a:t>
            </a:r>
            <a:endParaRPr lang="en-US" sz="7400" dirty="0">
              <a:latin typeface="Times New Roman" pitchFamily="18" charset="0"/>
              <a:cs typeface="Times New Roman" pitchFamily="18" charset="0"/>
            </a:endParaRPr>
          </a:p>
          <a:p>
            <a:endParaRPr lang="en-US" dirty="0"/>
          </a:p>
        </p:txBody>
      </p:sp>
      <p:sp>
        <p:nvSpPr>
          <p:cNvPr id="4" name="Text Placeholder 3"/>
          <p:cNvSpPr>
            <a:spLocks noGrp="1"/>
          </p:cNvSpPr>
          <p:nvPr>
            <p:ph type="body" sz="half" idx="2"/>
          </p:nvPr>
        </p:nvSpPr>
        <p:spPr>
          <a:xfrm>
            <a:off x="457200" y="762000"/>
            <a:ext cx="3276600" cy="5440363"/>
          </a:xfrm>
        </p:spPr>
        <p:txBody>
          <a:bodyPr>
            <a:normAutofit fontScale="62500" lnSpcReduction="20000"/>
          </a:bodyPr>
          <a:lstStyle/>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study conducted  among the, 3rd B. Sc Nursing students using simulated patients a  by using </a:t>
            </a:r>
            <a:r>
              <a:rPr lang="en-US" sz="2800" b="1" dirty="0">
                <a:latin typeface="Times New Roman" pitchFamily="18" charset="0"/>
                <a:cs typeface="Times New Roman" pitchFamily="18" charset="0"/>
              </a:rPr>
              <a:t>simple random  (</a:t>
            </a:r>
            <a:r>
              <a:rPr lang="en-US" sz="2800" b="1" dirty="0" smtClean="0">
                <a:latin typeface="Times New Roman" pitchFamily="18" charset="0"/>
                <a:cs typeface="Times New Roman" pitchFamily="18" charset="0"/>
              </a:rPr>
              <a:t>lottery method</a:t>
            </a:r>
            <a:r>
              <a:rPr lang="en-US" sz="2800" b="1" dirty="0">
                <a:latin typeface="Times New Roman" pitchFamily="18" charset="0"/>
                <a:cs typeface="Times New Roman" pitchFamily="18" charset="0"/>
              </a:rPr>
              <a:t>) sampling technique</a:t>
            </a:r>
          </a:p>
          <a:p>
            <a:pPr algn="just"/>
            <a:r>
              <a:rPr lang="en-US" sz="2800" dirty="0">
                <a:latin typeface="Times New Roman" pitchFamily="18" charset="0"/>
                <a:cs typeface="Times New Roman" pitchFamily="18" charset="0"/>
              </a:rPr>
              <a:t> to assign the </a:t>
            </a:r>
            <a:r>
              <a:rPr lang="en-US" sz="2800" b="1" dirty="0">
                <a:latin typeface="Times New Roman" pitchFamily="18" charset="0"/>
                <a:cs typeface="Times New Roman" pitchFamily="18" charset="0"/>
              </a:rPr>
              <a:t>group 1 and 2 and to select the samples consecutive sampling technique</a:t>
            </a:r>
          </a:p>
          <a:p>
            <a:pPr algn="just"/>
            <a:r>
              <a:rPr lang="en-US" sz="2800" dirty="0">
                <a:latin typeface="Times New Roman" pitchFamily="18" charset="0"/>
                <a:cs typeface="Times New Roman" pitchFamily="18" charset="0"/>
              </a:rPr>
              <a:t> nursing colleges at Punjab</a:t>
            </a:r>
          </a:p>
          <a:p>
            <a:pPr algn="just"/>
            <a:r>
              <a:rPr lang="en-US" sz="2800" b="1" dirty="0">
                <a:latin typeface="Times New Roman" pitchFamily="18" charset="0"/>
                <a:cs typeface="Times New Roman" pitchFamily="18" charset="0"/>
              </a:rPr>
              <a:t>POPULATION</a:t>
            </a:r>
            <a:r>
              <a:rPr lang="en-US" sz="2800" dirty="0">
                <a:latin typeface="Times New Roman" pitchFamily="18" charset="0"/>
                <a:cs typeface="Times New Roman" pitchFamily="18" charset="0"/>
              </a:rPr>
              <a:t> : the population of the present study was graduate 3</a:t>
            </a:r>
            <a:r>
              <a:rPr lang="en-US" sz="2800" baseline="30000" dirty="0">
                <a:latin typeface="Times New Roman" pitchFamily="18" charset="0"/>
                <a:cs typeface="Times New Roman" pitchFamily="18" charset="0"/>
              </a:rPr>
              <a:t>rd</a:t>
            </a:r>
            <a:r>
              <a:rPr lang="en-US" sz="2800" dirty="0">
                <a:latin typeface="Times New Roman" pitchFamily="18" charset="0"/>
                <a:cs typeface="Times New Roman" pitchFamily="18" charset="0"/>
              </a:rPr>
              <a:t> year B.Sc (N). Nursing (N) students </a:t>
            </a:r>
          </a:p>
          <a:p>
            <a:pPr algn="just"/>
            <a:r>
              <a:rPr lang="en-US" sz="2800" b="1" dirty="0">
                <a:latin typeface="Times New Roman" pitchFamily="18" charset="0"/>
                <a:cs typeface="Times New Roman" pitchFamily="18" charset="0"/>
              </a:rPr>
              <a:t>SAMPLE</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Samples for the present study were the students studying 3</a:t>
            </a:r>
            <a:r>
              <a:rPr lang="en-US" sz="2800" baseline="30000" dirty="0">
                <a:latin typeface="Times New Roman" pitchFamily="18" charset="0"/>
                <a:cs typeface="Times New Roman" pitchFamily="18" charset="0"/>
              </a:rPr>
              <a:t>rd</a:t>
            </a:r>
            <a:r>
              <a:rPr lang="en-US" sz="2800" dirty="0">
                <a:latin typeface="Times New Roman" pitchFamily="18" charset="0"/>
                <a:cs typeface="Times New Roman" pitchFamily="18" charset="0"/>
              </a:rPr>
              <a:t> year B.Sc (N) Course who fulfilled the inclusion criteria &amp; Students studying in College of nursing</a:t>
            </a:r>
          </a:p>
          <a:p>
            <a:pPr algn="just"/>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200335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sz="3200" b="1" dirty="0"/>
              <a:t>SELECTION AND DEVELOPMENT OF TOOL</a:t>
            </a:r>
            <a:endParaRPr lang="en-US" sz="3200" dirty="0"/>
          </a:p>
        </p:txBody>
      </p:sp>
      <p:sp>
        <p:nvSpPr>
          <p:cNvPr id="3" name="Content Placeholder 2"/>
          <p:cNvSpPr>
            <a:spLocks noGrp="1"/>
          </p:cNvSpPr>
          <p:nvPr>
            <p:ph sz="half" idx="1"/>
          </p:nvPr>
        </p:nvSpPr>
        <p:spPr>
          <a:xfrm>
            <a:off x="457200" y="914400"/>
            <a:ext cx="4038600" cy="5211763"/>
          </a:xfrm>
        </p:spPr>
        <p:txBody>
          <a:bodyPr>
            <a:normAutofit fontScale="92500"/>
          </a:bodyPr>
          <a:lstStyle/>
          <a:p>
            <a:r>
              <a:rPr lang="en-US" dirty="0"/>
              <a:t>The following tools were used for this study </a:t>
            </a:r>
          </a:p>
          <a:p>
            <a:pPr marL="0" indent="0">
              <a:buNone/>
            </a:pPr>
            <a:r>
              <a:rPr lang="en-US" dirty="0"/>
              <a:t>1. Baseline characteristics of the students</a:t>
            </a:r>
          </a:p>
          <a:p>
            <a:pPr marL="0" indent="0">
              <a:buNone/>
            </a:pPr>
            <a:r>
              <a:rPr lang="en-US" dirty="0"/>
              <a:t>2. OSPE checklists (21 stations)</a:t>
            </a:r>
          </a:p>
          <a:p>
            <a:pPr marL="0" indent="0">
              <a:buNone/>
            </a:pPr>
            <a:r>
              <a:rPr lang="en-US" dirty="0"/>
              <a:t>3. TPE evaluation format</a:t>
            </a:r>
          </a:p>
          <a:p>
            <a:pPr marL="0" indent="0">
              <a:buNone/>
            </a:pPr>
            <a:r>
              <a:rPr lang="en-US" dirty="0"/>
              <a:t>4. Modified De Lisle’s questionnaire on satisfaction of OSPE &amp; TPE</a:t>
            </a:r>
          </a:p>
          <a:p>
            <a:pPr marL="0" indent="0">
              <a:buNone/>
            </a:pPr>
            <a:endParaRPr lang="en-US" dirty="0"/>
          </a:p>
        </p:txBody>
      </p:sp>
      <p:sp>
        <p:nvSpPr>
          <p:cNvPr id="4" name="Content Placeholder 3"/>
          <p:cNvSpPr>
            <a:spLocks noGrp="1"/>
          </p:cNvSpPr>
          <p:nvPr>
            <p:ph sz="half" idx="2"/>
          </p:nvPr>
        </p:nvSpPr>
        <p:spPr>
          <a:xfrm>
            <a:off x="4648200" y="914400"/>
            <a:ext cx="4038600" cy="5211763"/>
          </a:xfrm>
        </p:spPr>
        <p:txBody>
          <a:bodyPr>
            <a:noAutofit/>
          </a:bodyPr>
          <a:lstStyle/>
          <a:p>
            <a:pPr algn="just"/>
            <a:r>
              <a:rPr lang="en-US" sz="2000" b="1" dirty="0">
                <a:latin typeface="Times New Roman" pitchFamily="18" charset="0"/>
                <a:cs typeface="Times New Roman" pitchFamily="18" charset="0"/>
              </a:rPr>
              <a:t>Part I</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Performa </a:t>
            </a:r>
            <a:r>
              <a:rPr lang="en-US" sz="2000" dirty="0">
                <a:latin typeface="Times New Roman" pitchFamily="18" charset="0"/>
                <a:cs typeface="Times New Roman" pitchFamily="18" charset="0"/>
              </a:rPr>
              <a:t>to collect baseline characteristics of the </a:t>
            </a:r>
            <a:r>
              <a:rPr lang="en-US" sz="2000" dirty="0" smtClean="0">
                <a:latin typeface="Times New Roman" pitchFamily="18" charset="0"/>
                <a:cs typeface="Times New Roman" pitchFamily="18" charset="0"/>
              </a:rPr>
              <a:t>students: such </a:t>
            </a:r>
            <a:r>
              <a:rPr lang="en-US" sz="2000" dirty="0">
                <a:latin typeface="Times New Roman" pitchFamily="18" charset="0"/>
                <a:cs typeface="Times New Roman" pitchFamily="18" charset="0"/>
              </a:rPr>
              <a:t>as Age, Gender, Native state, education before entering to BSc nursing, Domicile and place of clinical experience</a:t>
            </a:r>
            <a:r>
              <a:rPr lang="en-US" sz="2000" dirty="0" smtClean="0">
                <a:latin typeface="Times New Roman" pitchFamily="18" charset="0"/>
                <a:cs typeface="Times New Roman" pitchFamily="18" charset="0"/>
              </a:rPr>
              <a:t>.</a:t>
            </a:r>
          </a:p>
          <a:p>
            <a:pPr algn="just"/>
            <a:r>
              <a:rPr lang="en-US" sz="2000" b="1" dirty="0">
                <a:latin typeface="Times New Roman" pitchFamily="18" charset="0"/>
                <a:cs typeface="Times New Roman" pitchFamily="18" charset="0"/>
              </a:rPr>
              <a:t>Part II</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OSPE and TPE. The evaluation tools of the both the examinations were developed on the basis of steps of nursing process in psychiatric </a:t>
            </a:r>
            <a:r>
              <a:rPr lang="en-US" sz="2000" dirty="0" smtClean="0">
                <a:latin typeface="Times New Roman" pitchFamily="18" charset="0"/>
                <a:cs typeface="Times New Roman" pitchFamily="18" charset="0"/>
              </a:rPr>
              <a:t>nursing</a:t>
            </a:r>
          </a:p>
          <a:p>
            <a:pPr algn="just"/>
            <a:r>
              <a:rPr lang="en-US" sz="2000" b="1" dirty="0" smtClean="0">
                <a:latin typeface="Times New Roman" pitchFamily="18" charset="0"/>
                <a:cs typeface="Times New Roman" pitchFamily="18" charset="0"/>
              </a:rPr>
              <a:t>Part </a:t>
            </a:r>
            <a:r>
              <a:rPr lang="en-US" sz="2000" b="1" dirty="0">
                <a:latin typeface="Times New Roman" pitchFamily="18" charset="0"/>
                <a:cs typeface="Times New Roman" pitchFamily="18" charset="0"/>
              </a:rPr>
              <a:t>III</a:t>
            </a:r>
            <a:r>
              <a:rPr lang="en-US" sz="2000" b="1"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Modified De Lisle’s, OSCE feedback questionnaire (Lisle, 2001)93 was used to assess the perceived satisfaction of students towards OSPE and TPE</a:t>
            </a: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1163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smtClean="0"/>
              <a:t>DATA </a:t>
            </a:r>
            <a:r>
              <a:rPr lang="en-US" sz="2400" b="1" dirty="0"/>
              <a:t>COLLECTION PROCEDURE</a:t>
            </a:r>
            <a:endParaRPr lang="en-US" sz="2400" dirty="0"/>
          </a:p>
        </p:txBody>
      </p:sp>
      <p:sp>
        <p:nvSpPr>
          <p:cNvPr id="3" name="Content Placeholder 2"/>
          <p:cNvSpPr>
            <a:spLocks noGrp="1"/>
          </p:cNvSpPr>
          <p:nvPr>
            <p:ph sz="half" idx="1"/>
          </p:nvPr>
        </p:nvSpPr>
        <p:spPr>
          <a:xfrm>
            <a:off x="457200" y="914400"/>
            <a:ext cx="4038600" cy="5211763"/>
          </a:xfrm>
        </p:spPr>
        <p:txBody>
          <a:bodyPr>
            <a:normAutofit fontScale="77500" lnSpcReduction="20000"/>
          </a:bodyPr>
          <a:lstStyle/>
          <a:p>
            <a:r>
              <a:rPr lang="en-US" b="1" dirty="0">
                <a:latin typeface="Times New Roman" pitchFamily="18" charset="0"/>
                <a:cs typeface="Times New Roman" pitchFamily="18" charset="0"/>
              </a:rPr>
              <a:t>POLIT STUDY</a:t>
            </a:r>
            <a:r>
              <a:rPr lang="en-US" dirty="0"/>
              <a:t> </a:t>
            </a:r>
            <a:r>
              <a:rPr lang="en-US" dirty="0" smtClean="0"/>
              <a:t>The </a:t>
            </a:r>
            <a:r>
              <a:rPr lang="en-US" dirty="0"/>
              <a:t>study was conducted in the   different setting the schedule was prepared to conduct OSPE and TPE on different days for different groups.</a:t>
            </a:r>
          </a:p>
          <a:p>
            <a:r>
              <a:rPr lang="en-US" b="1" dirty="0"/>
              <a:t>Day 1</a:t>
            </a:r>
            <a:r>
              <a:rPr lang="en-US" dirty="0"/>
              <a:t>: Administered OSPE to Group I</a:t>
            </a:r>
          </a:p>
          <a:p>
            <a:r>
              <a:rPr lang="en-US" b="1" dirty="0"/>
              <a:t>Day 2:</a:t>
            </a:r>
            <a:r>
              <a:rPr lang="en-US" dirty="0"/>
              <a:t> Administered TPE to Group II</a:t>
            </a:r>
          </a:p>
          <a:p>
            <a:r>
              <a:rPr lang="en-US" dirty="0"/>
              <a:t>Washout period (15 days interval)</a:t>
            </a:r>
          </a:p>
          <a:p>
            <a:r>
              <a:rPr lang="en-US" b="1" dirty="0"/>
              <a:t>Day 1</a:t>
            </a:r>
            <a:r>
              <a:rPr lang="en-US" dirty="0"/>
              <a:t>: Administered OSPE to Group II</a:t>
            </a:r>
          </a:p>
          <a:p>
            <a:r>
              <a:rPr lang="en-US" b="1" dirty="0"/>
              <a:t>Day 2</a:t>
            </a:r>
            <a:r>
              <a:rPr lang="en-US" dirty="0"/>
              <a:t>: Administered TPE to Group I</a:t>
            </a:r>
          </a:p>
          <a:p>
            <a:endParaRPr lang="en-US" dirty="0"/>
          </a:p>
          <a:p>
            <a:endParaRPr lang="en-US" dirty="0"/>
          </a:p>
        </p:txBody>
      </p:sp>
      <p:sp>
        <p:nvSpPr>
          <p:cNvPr id="4" name="Content Placeholder 3"/>
          <p:cNvSpPr>
            <a:spLocks noGrp="1"/>
          </p:cNvSpPr>
          <p:nvPr>
            <p:ph sz="half" idx="2"/>
          </p:nvPr>
        </p:nvSpPr>
        <p:spPr>
          <a:xfrm>
            <a:off x="4648200" y="838200"/>
            <a:ext cx="4038600" cy="5287963"/>
          </a:xfrm>
        </p:spPr>
        <p:txBody>
          <a:bodyPr>
            <a:noAutofit/>
          </a:bodyPr>
          <a:lstStyle/>
          <a:p>
            <a:pPr marL="0" indent="0" algn="just">
              <a:buNone/>
            </a:pPr>
            <a:r>
              <a:rPr lang="en-US" sz="2000" dirty="0">
                <a:latin typeface="Times New Roman" pitchFamily="18" charset="0"/>
                <a:cs typeface="Times New Roman" pitchFamily="18" charset="0"/>
              </a:rPr>
              <a:t>The data collection period was January 2018 to August 2018.</a:t>
            </a:r>
          </a:p>
          <a:p>
            <a:pPr marL="0" indent="0" algn="just">
              <a:buNone/>
            </a:pPr>
            <a:r>
              <a:rPr lang="en-US" sz="2000" b="1" dirty="0">
                <a:latin typeface="Times New Roman" pitchFamily="18" charset="0"/>
                <a:cs typeface="Times New Roman" pitchFamily="18" charset="0"/>
              </a:rPr>
              <a:t>Stage I: Training of teachers on OSPE</a:t>
            </a:r>
          </a:p>
          <a:p>
            <a:pPr marL="0" indent="0" algn="just">
              <a:buNone/>
            </a:pPr>
            <a:r>
              <a:rPr lang="en-US" sz="2000" b="1" dirty="0">
                <a:latin typeface="Times New Roman" pitchFamily="18" charset="0"/>
                <a:cs typeface="Times New Roman" pitchFamily="18" charset="0"/>
              </a:rPr>
              <a:t>Stage II: </a:t>
            </a:r>
            <a:r>
              <a:rPr lang="en-US" sz="2000" dirty="0">
                <a:latin typeface="Times New Roman" pitchFamily="18" charset="0"/>
                <a:cs typeface="Times New Roman" pitchFamily="18" charset="0"/>
              </a:rPr>
              <a:t>Selection of the simulated patients</a:t>
            </a:r>
          </a:p>
          <a:p>
            <a:pPr marL="0" indent="0" algn="just">
              <a:buNone/>
            </a:pPr>
            <a:r>
              <a:rPr lang="en-US" sz="2000" b="1" dirty="0">
                <a:latin typeface="Times New Roman" pitchFamily="18" charset="0"/>
                <a:cs typeface="Times New Roman" pitchFamily="18" charset="0"/>
              </a:rPr>
              <a:t>Stage III: </a:t>
            </a:r>
            <a:r>
              <a:rPr lang="en-US" sz="2000" dirty="0">
                <a:latin typeface="Times New Roman" pitchFamily="18" charset="0"/>
                <a:cs typeface="Times New Roman" pitchFamily="18" charset="0"/>
              </a:rPr>
              <a:t>Selection of the Study Samples</a:t>
            </a:r>
          </a:p>
          <a:p>
            <a:pPr marL="0" indent="0" algn="just">
              <a:buNone/>
            </a:pPr>
            <a:r>
              <a:rPr lang="en-US" sz="2000" b="1" dirty="0">
                <a:latin typeface="Times New Roman" pitchFamily="18" charset="0"/>
                <a:cs typeface="Times New Roman" pitchFamily="18" charset="0"/>
              </a:rPr>
              <a:t>Stage IV: </a:t>
            </a:r>
            <a:r>
              <a:rPr lang="en-US" sz="2000" dirty="0">
                <a:latin typeface="Times New Roman" pitchFamily="18" charset="0"/>
                <a:cs typeface="Times New Roman" pitchFamily="18" charset="0"/>
              </a:rPr>
              <a:t>OSPE for Group I and TPE for Group II were administered OSPE and TPE</a:t>
            </a:r>
          </a:p>
          <a:p>
            <a:pPr marL="0" indent="0" algn="just">
              <a:buNone/>
            </a:pPr>
            <a:r>
              <a:rPr lang="en-US" sz="2000" b="1" dirty="0">
                <a:latin typeface="Times New Roman" pitchFamily="18" charset="0"/>
                <a:cs typeface="Times New Roman" pitchFamily="18" charset="0"/>
              </a:rPr>
              <a:t>Stage V: </a:t>
            </a:r>
            <a:r>
              <a:rPr lang="en-US" sz="2000" dirty="0">
                <a:latin typeface="Times New Roman" pitchFamily="18" charset="0"/>
                <a:cs typeface="Times New Roman" pitchFamily="18" charset="0"/>
              </a:rPr>
              <a:t>OSPE for Group II and TPE for Group I were administered after one month wash out period One month washout period was maintained between two interventions to eliminate the residual effects of the intervention by the former stage</a:t>
            </a: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260588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DATA </a:t>
            </a:r>
            <a:r>
              <a:rPr lang="en-US" b="1" dirty="0" smtClean="0"/>
              <a:t>ANALYSIS &amp; </a:t>
            </a:r>
            <a:r>
              <a:rPr lang="en-US" b="1" dirty="0"/>
              <a:t>INTERPRETAIONS</a:t>
            </a:r>
            <a:endParaRPr lang="en-US" dirty="0"/>
          </a:p>
        </p:txBody>
      </p:sp>
      <p:sp>
        <p:nvSpPr>
          <p:cNvPr id="3" name="Content Placeholder 2"/>
          <p:cNvSpPr>
            <a:spLocks noGrp="1"/>
          </p:cNvSpPr>
          <p:nvPr>
            <p:ph sz="half" idx="1"/>
          </p:nvPr>
        </p:nvSpPr>
        <p:spPr/>
        <p:txBody>
          <a:bodyPr>
            <a:normAutofit fontScale="70000" lnSpcReduction="20000"/>
          </a:bodyPr>
          <a:lstStyle/>
          <a:p>
            <a:pPr algn="just"/>
            <a:r>
              <a:rPr lang="en-US" sz="3300" dirty="0">
                <a:latin typeface="Times New Roman" pitchFamily="18" charset="0"/>
                <a:cs typeface="Times New Roman" pitchFamily="18" charset="0"/>
              </a:rPr>
              <a:t>The collected data were organized, tabulated and statistically analyzed using </a:t>
            </a:r>
            <a:r>
              <a:rPr lang="en-US" sz="3300" b="1" dirty="0">
                <a:latin typeface="Times New Roman" pitchFamily="18" charset="0"/>
                <a:cs typeface="Times New Roman" pitchFamily="18" charset="0"/>
              </a:rPr>
              <a:t>SPSS</a:t>
            </a:r>
            <a:r>
              <a:rPr lang="en-US" sz="3300" dirty="0">
                <a:latin typeface="Times New Roman" pitchFamily="18" charset="0"/>
                <a:cs typeface="Times New Roman" pitchFamily="18" charset="0"/>
              </a:rPr>
              <a:t> software statistical computer package and </a:t>
            </a:r>
            <a:r>
              <a:rPr lang="en-US" sz="3300" b="1" dirty="0">
                <a:latin typeface="Times New Roman" pitchFamily="18" charset="0"/>
                <a:cs typeface="Times New Roman" pitchFamily="18" charset="0"/>
              </a:rPr>
              <a:t>Microsoft excel</a:t>
            </a:r>
            <a:r>
              <a:rPr lang="en-US" sz="3300" dirty="0">
                <a:latin typeface="Times New Roman" pitchFamily="18" charset="0"/>
                <a:cs typeface="Times New Roman" pitchFamily="18" charset="0"/>
              </a:rPr>
              <a:t>. Descriptive statistics - </a:t>
            </a:r>
            <a:r>
              <a:rPr lang="en-US" sz="3300" b="1" dirty="0">
                <a:latin typeface="Times New Roman" pitchFamily="18" charset="0"/>
                <a:cs typeface="Times New Roman" pitchFamily="18" charset="0"/>
              </a:rPr>
              <a:t>frequency, percentage, mean, standard deviation and range </a:t>
            </a:r>
            <a:r>
              <a:rPr lang="en-US" sz="3300" dirty="0">
                <a:latin typeface="Times New Roman" pitchFamily="18" charset="0"/>
                <a:cs typeface="Times New Roman" pitchFamily="18" charset="0"/>
              </a:rPr>
              <a:t>were used to summarize the data on students’ baseline characteristics, clinical performance and satisfaction</a:t>
            </a:r>
            <a:r>
              <a:rPr lang="en-US" sz="3300" b="1" dirty="0">
                <a:latin typeface="Times New Roman" pitchFamily="18" charset="0"/>
                <a:cs typeface="Times New Roman" pitchFamily="18" charset="0"/>
              </a:rPr>
              <a:t>. </a:t>
            </a:r>
            <a:endParaRPr lang="en-US" dirty="0"/>
          </a:p>
        </p:txBody>
      </p:sp>
      <p:sp>
        <p:nvSpPr>
          <p:cNvPr id="4" name="Content Placeholder 3"/>
          <p:cNvSpPr>
            <a:spLocks noGrp="1"/>
          </p:cNvSpPr>
          <p:nvPr>
            <p:ph sz="half" idx="2"/>
          </p:nvPr>
        </p:nvSpPr>
        <p:spPr/>
        <p:txBody>
          <a:bodyPr>
            <a:normAutofit fontScale="70000" lnSpcReduction="20000"/>
          </a:bodyPr>
          <a:lstStyle/>
          <a:p>
            <a:pPr algn="just"/>
            <a:r>
              <a:rPr lang="en-US" b="1" dirty="0">
                <a:latin typeface="Times New Roman" pitchFamily="18" charset="0"/>
                <a:cs typeface="Times New Roman" pitchFamily="18" charset="0"/>
              </a:rPr>
              <a:t>Chi Square test was used to test the homogeneity of the students’ baseline characteristics </a:t>
            </a:r>
            <a:r>
              <a:rPr lang="en-US" dirty="0">
                <a:latin typeface="Times New Roman" pitchFamily="18" charset="0"/>
                <a:cs typeface="Times New Roman" pitchFamily="18" charset="0"/>
              </a:rPr>
              <a:t>between Group I and Group II. Paired t-test was used to find out the difference </a:t>
            </a:r>
            <a:r>
              <a:rPr lang="en-US" b="1" dirty="0">
                <a:latin typeface="Times New Roman" pitchFamily="18" charset="0"/>
                <a:cs typeface="Times New Roman" pitchFamily="18" charset="0"/>
              </a:rPr>
              <a:t>between OSPE and TPE in the Group I and Group II on students’ performance and satisfaction. Independent t-test </a:t>
            </a:r>
            <a:r>
              <a:rPr lang="en-US" dirty="0">
                <a:latin typeface="Times New Roman" pitchFamily="18" charset="0"/>
                <a:cs typeface="Times New Roman" pitchFamily="18" charset="0"/>
              </a:rPr>
              <a:t>was used to find out the difference</a:t>
            </a:r>
          </a:p>
          <a:p>
            <a:pPr algn="just"/>
            <a:r>
              <a:rPr lang="en-US" dirty="0">
                <a:latin typeface="Times New Roman" pitchFamily="18" charset="0"/>
                <a:cs typeface="Times New Roman" pitchFamily="18" charset="0"/>
              </a:rPr>
              <a:t>Between Group I and Group II on students’ performance and satisfaction in OSPE and TPE. All hypotheses were tested </a:t>
            </a:r>
            <a:r>
              <a:rPr lang="en-US" b="1" dirty="0">
                <a:latin typeface="Times New Roman" pitchFamily="18" charset="0"/>
                <a:cs typeface="Times New Roman" pitchFamily="18" charset="0"/>
              </a:rPr>
              <a:t>at p&lt;.05 level.</a:t>
            </a:r>
          </a:p>
          <a:p>
            <a:endParaRPr lang="en-US" dirty="0"/>
          </a:p>
        </p:txBody>
      </p:sp>
    </p:spTree>
    <p:extLst>
      <p:ext uri="{BB962C8B-B14F-4D97-AF65-F5344CB8AC3E}">
        <p14:creationId xmlns:p14="http://schemas.microsoft.com/office/powerpoint/2010/main" val="104609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800" dirty="0" smtClean="0">
                <a:latin typeface="Times New Roman" pitchFamily="18" charset="0"/>
                <a:cs typeface="Times New Roman" pitchFamily="18" charset="0"/>
              </a:rPr>
              <a:t>A Study To Assess The Effectiveness Of Objective Structured Practical Examination (OSPE) Over Traditional Practical Examination (TPE) In Psychiatric Nursing On The Performance And Satisfaction Of Nursing Students At Selected Nursing Colleges Of Punjab</a:t>
            </a:r>
            <a:r>
              <a:rPr lang="en-US" b="1" dirty="0" smtClean="0"/>
              <a:t>.</a:t>
            </a:r>
            <a:endParaRPr lang="en-US" dirty="0" smtClean="0"/>
          </a:p>
          <a:p>
            <a:pPr>
              <a:lnSpc>
                <a:spcPct val="150000"/>
              </a:lnSpc>
            </a:pPr>
            <a:endParaRPr lang="en-US" dirty="0"/>
          </a:p>
        </p:txBody>
      </p:sp>
    </p:spTree>
    <p:extLst>
      <p:ext uri="{BB962C8B-B14F-4D97-AF65-F5344CB8AC3E}">
        <p14:creationId xmlns:p14="http://schemas.microsoft.com/office/powerpoint/2010/main" val="3240645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latin typeface="Times New Roman" pitchFamily="18" charset="0"/>
                <a:cs typeface="Times New Roman" pitchFamily="18" charset="0"/>
              </a:rPr>
              <a:t>HYPOTHESES</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sz="half" idx="1"/>
          </p:nvPr>
        </p:nvSpPr>
        <p:spPr>
          <a:xfrm>
            <a:off x="457200" y="838200"/>
            <a:ext cx="4038600" cy="5287963"/>
          </a:xfrm>
        </p:spPr>
        <p:txBody>
          <a:bodyPr>
            <a:normAutofit lnSpcReduction="10000"/>
          </a:bodyPr>
          <a:lstStyle/>
          <a:p>
            <a:pPr marL="0" indent="0" algn="just">
              <a:buNone/>
            </a:pPr>
            <a:r>
              <a:rPr lang="en-US" b="1" dirty="0">
                <a:latin typeface="Times New Roman" pitchFamily="18" charset="0"/>
                <a:cs typeface="Times New Roman" pitchFamily="18" charset="0"/>
              </a:rPr>
              <a:t>H1: </a:t>
            </a:r>
            <a:r>
              <a:rPr lang="en-US" dirty="0">
                <a:latin typeface="Times New Roman" pitchFamily="18" charset="0"/>
                <a:cs typeface="Times New Roman" pitchFamily="18" charset="0"/>
              </a:rPr>
              <a:t>There will be a notable difference between OSPE and TPE in the performance of students in selected clinical skills s in psychiatric Nursing.</a:t>
            </a:r>
          </a:p>
          <a:p>
            <a:pPr marL="0" indent="0" algn="just">
              <a:buNone/>
            </a:pPr>
            <a:r>
              <a:rPr lang="en-US" b="1" dirty="0">
                <a:latin typeface="Times New Roman" pitchFamily="18" charset="0"/>
                <a:cs typeface="Times New Roman" pitchFamily="18" charset="0"/>
              </a:rPr>
              <a:t>H01: </a:t>
            </a:r>
            <a:r>
              <a:rPr lang="en-US" dirty="0">
                <a:latin typeface="Times New Roman" pitchFamily="18" charset="0"/>
                <a:cs typeface="Times New Roman" pitchFamily="18" charset="0"/>
              </a:rPr>
              <a:t>There will not be any notable difference between OSPE and TPE in the performance of students in selected clinical skills in psychiatric Nursing.</a:t>
            </a:r>
          </a:p>
          <a:p>
            <a:endParaRPr lang="en-US" dirty="0"/>
          </a:p>
        </p:txBody>
      </p:sp>
      <p:sp>
        <p:nvSpPr>
          <p:cNvPr id="4" name="Content Placeholder 3"/>
          <p:cNvSpPr>
            <a:spLocks noGrp="1"/>
          </p:cNvSpPr>
          <p:nvPr>
            <p:ph sz="half" idx="2"/>
          </p:nvPr>
        </p:nvSpPr>
        <p:spPr>
          <a:xfrm>
            <a:off x="4648200" y="838200"/>
            <a:ext cx="4038600" cy="5287963"/>
          </a:xfrm>
        </p:spPr>
        <p:txBody>
          <a:bodyPr>
            <a:normAutofit lnSpcReduction="10000"/>
          </a:bodyPr>
          <a:lstStyle/>
          <a:p>
            <a:pPr marL="0" indent="0" algn="just">
              <a:buNone/>
            </a:pPr>
            <a:r>
              <a:rPr lang="en-US" b="1" dirty="0">
                <a:latin typeface="Times New Roman" pitchFamily="18" charset="0"/>
                <a:cs typeface="Times New Roman" pitchFamily="18" charset="0"/>
              </a:rPr>
              <a:t>H2: </a:t>
            </a:r>
            <a:r>
              <a:rPr lang="en-US" dirty="0">
                <a:latin typeface="Times New Roman" pitchFamily="18" charset="0"/>
                <a:cs typeface="Times New Roman" pitchFamily="18" charset="0"/>
              </a:rPr>
              <a:t>There will be a notable difference between OSPE and TPE in the satisfaction of students in selected clinical skills in psychiatric Nursing.</a:t>
            </a:r>
          </a:p>
          <a:p>
            <a:pPr marL="0" indent="0" algn="just">
              <a:buNone/>
            </a:pPr>
            <a:r>
              <a:rPr lang="en-US" b="1" dirty="0">
                <a:latin typeface="Times New Roman" pitchFamily="18" charset="0"/>
                <a:cs typeface="Times New Roman" pitchFamily="18" charset="0"/>
              </a:rPr>
              <a:t>H02: </a:t>
            </a:r>
            <a:r>
              <a:rPr lang="en-US" dirty="0">
                <a:latin typeface="Times New Roman" pitchFamily="18" charset="0"/>
                <a:cs typeface="Times New Roman" pitchFamily="18" charset="0"/>
              </a:rPr>
              <a:t>There will be a notable difference between OSPE and TPE in the satisfaction of students in selected clinical skills in psychiatric Nursing.</a:t>
            </a:r>
          </a:p>
          <a:p>
            <a:endParaRPr lang="en-US" dirty="0"/>
          </a:p>
        </p:txBody>
      </p:sp>
    </p:spTree>
    <p:extLst>
      <p:ext uri="{BB962C8B-B14F-4D97-AF65-F5344CB8AC3E}">
        <p14:creationId xmlns:p14="http://schemas.microsoft.com/office/powerpoint/2010/main" val="3582936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400" b="1" dirty="0"/>
              <a:t>ORGANIZATION OF THE STUDY FINDINGS</a:t>
            </a:r>
            <a:endParaRPr lang="en-US" sz="2400" dirty="0"/>
          </a:p>
        </p:txBody>
      </p:sp>
      <p:sp>
        <p:nvSpPr>
          <p:cNvPr id="3" name="Content Placeholder 2"/>
          <p:cNvSpPr>
            <a:spLocks noGrp="1"/>
          </p:cNvSpPr>
          <p:nvPr>
            <p:ph sz="half" idx="1"/>
          </p:nvPr>
        </p:nvSpPr>
        <p:spPr>
          <a:xfrm>
            <a:off x="457200" y="762000"/>
            <a:ext cx="4038600" cy="5364163"/>
          </a:xfrm>
        </p:spPr>
        <p:txBody>
          <a:bodyPr>
            <a:noAutofit/>
          </a:bodyPr>
          <a:lstStyle/>
          <a:p>
            <a:pPr marL="0" indent="0" algn="just">
              <a:buNone/>
            </a:pPr>
            <a:r>
              <a:rPr lang="en-US" sz="1800" b="1" dirty="0">
                <a:latin typeface="Times New Roman" pitchFamily="18" charset="0"/>
                <a:cs typeface="Times New Roman" pitchFamily="18" charset="0"/>
              </a:rPr>
              <a:t>1 </a:t>
            </a:r>
            <a:r>
              <a:rPr lang="en-US" sz="1600" b="1" dirty="0">
                <a:latin typeface="Times New Roman" pitchFamily="18" charset="0"/>
                <a:cs typeface="Times New Roman" pitchFamily="18" charset="0"/>
              </a:rPr>
              <a:t>Section:</a:t>
            </a:r>
            <a:r>
              <a:rPr lang="en-US" sz="1600" dirty="0">
                <a:latin typeface="Times New Roman" pitchFamily="18" charset="0"/>
                <a:cs typeface="Times New Roman" pitchFamily="18" charset="0"/>
              </a:rPr>
              <a:t> Frequency and percentage wise distribution of baseline characteristics of the nursing students </a:t>
            </a:r>
          </a:p>
          <a:p>
            <a:pPr marL="0" indent="0" algn="just">
              <a:buNone/>
            </a:pPr>
            <a:r>
              <a:rPr lang="en-US" sz="1600" b="1" dirty="0">
                <a:latin typeface="Times New Roman" pitchFamily="18" charset="0"/>
                <a:cs typeface="Times New Roman" pitchFamily="18" charset="0"/>
              </a:rPr>
              <a:t>2 Section: </a:t>
            </a:r>
            <a:r>
              <a:rPr lang="en-US" sz="1600" b="1" i="1" dirty="0">
                <a:latin typeface="Times New Roman" pitchFamily="18" charset="0"/>
                <a:cs typeface="Times New Roman" pitchFamily="18" charset="0"/>
              </a:rPr>
              <a:t>level of student’s performance of OSPE and TPE.</a:t>
            </a:r>
          </a:p>
          <a:p>
            <a:pPr marL="0" lvl="0" indent="0" algn="just">
              <a:buNone/>
            </a:pPr>
            <a:r>
              <a:rPr lang="en-US" sz="1600" dirty="0" smtClean="0">
                <a:latin typeface="Times New Roman" pitchFamily="18" charset="0"/>
                <a:cs typeface="Times New Roman" pitchFamily="18" charset="0"/>
              </a:rPr>
              <a:t>1.Performance </a:t>
            </a:r>
            <a:r>
              <a:rPr lang="en-US" sz="1600" dirty="0">
                <a:latin typeface="Times New Roman" pitchFamily="18" charset="0"/>
                <a:cs typeface="Times New Roman" pitchFamily="18" charset="0"/>
              </a:rPr>
              <a:t>in OSPE and TPE in Group I and Group II </a:t>
            </a:r>
          </a:p>
          <a:p>
            <a:pPr marL="0" lvl="0" indent="0" algn="just">
              <a:buNone/>
            </a:pPr>
            <a:r>
              <a:rPr lang="en-US" sz="1600" dirty="0" smtClean="0">
                <a:latin typeface="Times New Roman" pitchFamily="18" charset="0"/>
                <a:cs typeface="Times New Roman" pitchFamily="18" charset="0"/>
              </a:rPr>
              <a:t>2.Comparison </a:t>
            </a:r>
            <a:r>
              <a:rPr lang="en-US" sz="1600" dirty="0">
                <a:latin typeface="Times New Roman" pitchFamily="18" charset="0"/>
                <a:cs typeface="Times New Roman" pitchFamily="18" charset="0"/>
              </a:rPr>
              <a:t>of students’ performance scores between OSPE and TPE in Group I and </a:t>
            </a:r>
            <a:r>
              <a:rPr lang="en-US" sz="1600" dirty="0" smtClean="0">
                <a:latin typeface="Times New Roman" pitchFamily="18" charset="0"/>
                <a:cs typeface="Times New Roman" pitchFamily="18" charset="0"/>
              </a:rPr>
              <a:t>Group II</a:t>
            </a:r>
            <a:endParaRPr lang="en-US" sz="1600" dirty="0">
              <a:latin typeface="Times New Roman" pitchFamily="18" charset="0"/>
              <a:cs typeface="Times New Roman" pitchFamily="18" charset="0"/>
            </a:endParaRPr>
          </a:p>
          <a:p>
            <a:pPr marL="0" lvl="0" indent="0" algn="just">
              <a:buNone/>
            </a:pPr>
            <a:r>
              <a:rPr lang="en-US" sz="1600" dirty="0" smtClean="0">
                <a:latin typeface="Times New Roman" pitchFamily="18" charset="0"/>
                <a:cs typeface="Times New Roman" pitchFamily="18" charset="0"/>
              </a:rPr>
              <a:t>3.Comparison </a:t>
            </a:r>
            <a:r>
              <a:rPr lang="en-US" sz="1600" dirty="0">
                <a:latin typeface="Times New Roman" pitchFamily="18" charset="0"/>
                <a:cs typeface="Times New Roman" pitchFamily="18" charset="0"/>
              </a:rPr>
              <a:t>of Students ‘average (mean) performance scores of Group I and Group II in OSPE and TPE.</a:t>
            </a:r>
          </a:p>
          <a:p>
            <a:pPr marL="0" lvl="0" indent="0" algn="just">
              <a:buNone/>
            </a:pPr>
            <a:r>
              <a:rPr lang="en-US" sz="1600" dirty="0" smtClean="0">
                <a:latin typeface="Times New Roman" pitchFamily="18" charset="0"/>
                <a:cs typeface="Times New Roman" pitchFamily="18" charset="0"/>
              </a:rPr>
              <a:t>4.Comparison </a:t>
            </a:r>
            <a:r>
              <a:rPr lang="en-US" sz="1600" dirty="0">
                <a:latin typeface="Times New Roman" pitchFamily="18" charset="0"/>
                <a:cs typeface="Times New Roman" pitchFamily="18" charset="0"/>
              </a:rPr>
              <a:t>of students’ performance scores in OSPE between Group I and Group II </a:t>
            </a:r>
          </a:p>
          <a:p>
            <a:pPr marL="0" lvl="0" indent="0" algn="just">
              <a:buNone/>
            </a:pPr>
            <a:r>
              <a:rPr lang="en-US" sz="1600" dirty="0" smtClean="0">
                <a:latin typeface="Times New Roman" pitchFamily="18" charset="0"/>
                <a:cs typeface="Times New Roman" pitchFamily="18" charset="0"/>
              </a:rPr>
              <a:t>5.Comparison </a:t>
            </a:r>
            <a:r>
              <a:rPr lang="en-US" sz="1600" dirty="0">
                <a:latin typeface="Times New Roman" pitchFamily="18" charset="0"/>
                <a:cs typeface="Times New Roman" pitchFamily="18" charset="0"/>
              </a:rPr>
              <a:t>of students’ performance scores in TPE between Group I and Group II </a:t>
            </a:r>
          </a:p>
          <a:p>
            <a:pPr marL="0" lvl="0" indent="0" algn="just">
              <a:buNone/>
            </a:pPr>
            <a:r>
              <a:rPr lang="en-US" sz="1600" dirty="0" smtClean="0">
                <a:latin typeface="Times New Roman" pitchFamily="18" charset="0"/>
                <a:cs typeface="Times New Roman" pitchFamily="18" charset="0"/>
              </a:rPr>
              <a:t>6.Students</a:t>
            </a:r>
            <a:r>
              <a:rPr lang="en-US" sz="1600" dirty="0">
                <a:latin typeface="Times New Roman" pitchFamily="18" charset="0"/>
                <a:cs typeface="Times New Roman" pitchFamily="18" charset="0"/>
              </a:rPr>
              <a:t>’ performance scores by Group I in OSPE and Group II in TPE.</a:t>
            </a:r>
          </a:p>
          <a:p>
            <a:pPr marL="0" lvl="0" indent="0" algn="just">
              <a:buNone/>
            </a:pPr>
            <a:r>
              <a:rPr lang="en-US" sz="1600" dirty="0" smtClean="0">
                <a:latin typeface="Times New Roman" pitchFamily="18" charset="0"/>
                <a:cs typeface="Times New Roman" pitchFamily="18" charset="0"/>
              </a:rPr>
              <a:t>7.Students</a:t>
            </a:r>
            <a:r>
              <a:rPr lang="en-US" sz="1600" dirty="0">
                <a:latin typeface="Times New Roman" pitchFamily="18" charset="0"/>
                <a:cs typeface="Times New Roman" pitchFamily="18" charset="0"/>
              </a:rPr>
              <a:t>’ performance scores by Group I in TPE and Group II in OSPE.</a:t>
            </a:r>
          </a:p>
          <a:p>
            <a:pPr algn="just"/>
            <a:endParaRPr lang="en-US" sz="1800"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838200"/>
            <a:ext cx="4038600" cy="5287963"/>
          </a:xfrm>
        </p:spPr>
        <p:txBody>
          <a:bodyPr>
            <a:noAutofit/>
          </a:bodyPr>
          <a:lstStyle/>
          <a:p>
            <a:pPr marL="0" indent="0" algn="just">
              <a:buNone/>
            </a:pPr>
            <a:r>
              <a:rPr lang="en-US" sz="1600" b="1" dirty="0" smtClean="0">
                <a:latin typeface="Times New Roman" pitchFamily="18" charset="0"/>
                <a:cs typeface="Times New Roman" pitchFamily="18" charset="0"/>
              </a:rPr>
              <a:t>3.Section: </a:t>
            </a:r>
            <a:r>
              <a:rPr lang="en-US" sz="1600" b="1" i="1" dirty="0" smtClean="0">
                <a:latin typeface="Times New Roman" pitchFamily="18" charset="0"/>
                <a:cs typeface="Times New Roman" pitchFamily="18" charset="0"/>
              </a:rPr>
              <a:t>student’s </a:t>
            </a:r>
            <a:r>
              <a:rPr lang="en-US" sz="1600" b="1" i="1" dirty="0">
                <a:latin typeface="Times New Roman" pitchFamily="18" charset="0"/>
                <a:cs typeface="Times New Roman" pitchFamily="18" charset="0"/>
              </a:rPr>
              <a:t>satisfaction performance between OSPE and TPE</a:t>
            </a:r>
            <a:endParaRPr lang="en-US" sz="1600" i="1" dirty="0">
              <a:latin typeface="Times New Roman" pitchFamily="18" charset="0"/>
              <a:cs typeface="Times New Roman" pitchFamily="18" charset="0"/>
            </a:endParaRPr>
          </a:p>
          <a:p>
            <a:pPr marL="0" lvl="0" indent="0" algn="just">
              <a:buNone/>
            </a:pPr>
            <a:r>
              <a:rPr lang="en-US" sz="1600" dirty="0" smtClean="0">
                <a:latin typeface="Times New Roman" pitchFamily="18" charset="0"/>
                <a:cs typeface="Times New Roman" pitchFamily="18" charset="0"/>
              </a:rPr>
              <a:t>1.Level </a:t>
            </a:r>
            <a:r>
              <a:rPr lang="en-US" sz="1600" dirty="0">
                <a:latin typeface="Times New Roman" pitchFamily="18" charset="0"/>
                <a:cs typeface="Times New Roman" pitchFamily="18" charset="0"/>
              </a:rPr>
              <a:t>of satisfaction of students in OSPE and TPE in Group I and Group II</a:t>
            </a:r>
          </a:p>
          <a:p>
            <a:pPr marL="0" lvl="0" indent="0" algn="just">
              <a:buNone/>
            </a:pPr>
            <a:r>
              <a:rPr lang="en-US" sz="1600" dirty="0" smtClean="0">
                <a:latin typeface="Times New Roman" pitchFamily="18" charset="0"/>
                <a:cs typeface="Times New Roman" pitchFamily="18" charset="0"/>
              </a:rPr>
              <a:t>2.Comparison </a:t>
            </a:r>
            <a:r>
              <a:rPr lang="en-US" sz="1600" dirty="0">
                <a:latin typeface="Times New Roman" pitchFamily="18" charset="0"/>
                <a:cs typeface="Times New Roman" pitchFamily="18" charset="0"/>
              </a:rPr>
              <a:t>of students’ satisfaction scores between OSPE and TPE in Group I and Group II</a:t>
            </a:r>
          </a:p>
          <a:p>
            <a:pPr marL="0" lvl="0" indent="0" algn="just">
              <a:buNone/>
            </a:pPr>
            <a:r>
              <a:rPr lang="en-US" sz="1600" dirty="0" smtClean="0">
                <a:latin typeface="Times New Roman" pitchFamily="18" charset="0"/>
                <a:cs typeface="Times New Roman" pitchFamily="18" charset="0"/>
              </a:rPr>
              <a:t>3.  </a:t>
            </a:r>
            <a:r>
              <a:rPr lang="en-US" sz="1600" dirty="0">
                <a:latin typeface="Times New Roman" pitchFamily="18" charset="0"/>
                <a:cs typeface="Times New Roman" pitchFamily="18" charset="0"/>
              </a:rPr>
              <a:t>Comparison of Students ‘average (mean) satisfaction scores of the Group I and Group II in OSPE and TPE </a:t>
            </a:r>
          </a:p>
          <a:p>
            <a:pPr marL="0" lvl="0" indent="0" algn="just">
              <a:buNone/>
            </a:pPr>
            <a:r>
              <a:rPr lang="en-US" sz="1600" dirty="0" smtClean="0">
                <a:latin typeface="Times New Roman" pitchFamily="18" charset="0"/>
                <a:cs typeface="Times New Roman" pitchFamily="18" charset="0"/>
              </a:rPr>
              <a:t>4.Comparison </a:t>
            </a:r>
            <a:r>
              <a:rPr lang="en-US" sz="1600" dirty="0">
                <a:latin typeface="Times New Roman" pitchFamily="18" charset="0"/>
                <a:cs typeface="Times New Roman" pitchFamily="18" charset="0"/>
              </a:rPr>
              <a:t>of students’ satisfaction scores in OSPE between Group I and Group II </a:t>
            </a:r>
          </a:p>
          <a:p>
            <a:pPr marL="0" lvl="0" indent="0" algn="just">
              <a:buNone/>
            </a:pPr>
            <a:r>
              <a:rPr lang="en-US" sz="1600" dirty="0" smtClean="0">
                <a:latin typeface="Times New Roman" pitchFamily="18" charset="0"/>
                <a:cs typeface="Times New Roman" pitchFamily="18" charset="0"/>
              </a:rPr>
              <a:t>5.Comparison </a:t>
            </a:r>
            <a:r>
              <a:rPr lang="en-US" sz="1600" dirty="0">
                <a:latin typeface="Times New Roman" pitchFamily="18" charset="0"/>
                <a:cs typeface="Times New Roman" pitchFamily="18" charset="0"/>
              </a:rPr>
              <a:t>of students’ satisfaction scores in TPE between Group I and Group II </a:t>
            </a:r>
          </a:p>
          <a:p>
            <a:pPr marL="0" lvl="0" indent="0" algn="just">
              <a:buNone/>
            </a:pPr>
            <a:r>
              <a:rPr lang="en-US" sz="1600" dirty="0" smtClean="0">
                <a:latin typeface="Times New Roman" pitchFamily="18" charset="0"/>
                <a:cs typeface="Times New Roman" pitchFamily="18" charset="0"/>
              </a:rPr>
              <a:t>6.Students</a:t>
            </a:r>
            <a:r>
              <a:rPr lang="en-US" sz="1600" dirty="0">
                <a:latin typeface="Times New Roman" pitchFamily="18" charset="0"/>
                <a:cs typeface="Times New Roman" pitchFamily="18" charset="0"/>
              </a:rPr>
              <a:t>’ satisfaction scores by Group I in OSPE and Group II in TPE</a:t>
            </a:r>
          </a:p>
          <a:p>
            <a:pPr marL="0" lvl="0" indent="0" algn="just">
              <a:buNone/>
            </a:pPr>
            <a:r>
              <a:rPr lang="en-US" sz="1600" dirty="0" smtClean="0">
                <a:latin typeface="Times New Roman" pitchFamily="18" charset="0"/>
                <a:cs typeface="Times New Roman" pitchFamily="18" charset="0"/>
              </a:rPr>
              <a:t>7.Students</a:t>
            </a:r>
            <a:r>
              <a:rPr lang="en-US" sz="1600" dirty="0">
                <a:latin typeface="Times New Roman" pitchFamily="18" charset="0"/>
                <a:cs typeface="Times New Roman" pitchFamily="18" charset="0"/>
              </a:rPr>
              <a:t>’ satisfaction scores by Group I in TPE and Group II in OSPE.</a:t>
            </a:r>
          </a:p>
          <a:p>
            <a:pPr lvl="0" algn="just"/>
            <a:r>
              <a:rPr lang="en-US" sz="1600" dirty="0">
                <a:latin typeface="Times New Roman" pitchFamily="18" charset="0"/>
                <a:cs typeface="Times New Roman" pitchFamily="18" charset="0"/>
              </a:rPr>
              <a:t> Frequency and percentage distribution of satisfaction scores by items on OSPE and TPE </a:t>
            </a: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208077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b="1" dirty="0">
                <a:latin typeface="Times New Roman" pitchFamily="18" charset="0"/>
                <a:cs typeface="Times New Roman" pitchFamily="18" charset="0"/>
              </a:rPr>
              <a:t>FREQUENCY AND PERCENTAGE WISE DISTRIBUTION OF BASELINE CHARACTERISTICS OF THESTUDENTS</a:t>
            </a: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0624939"/>
              </p:ext>
            </p:extLst>
          </p:nvPr>
        </p:nvGraphicFramePr>
        <p:xfrm>
          <a:off x="762001" y="1295400"/>
          <a:ext cx="7924800" cy="7545231"/>
        </p:xfrm>
        <a:graphic>
          <a:graphicData uri="http://schemas.openxmlformats.org/drawingml/2006/table">
            <a:tbl>
              <a:tblPr firstRow="1" firstCol="1" bandRow="1">
                <a:tableStyleId>{5C22544A-7EE6-4342-B048-85BDC9FD1C3A}</a:tableStyleId>
              </a:tblPr>
              <a:tblGrid>
                <a:gridCol w="683895"/>
                <a:gridCol w="1595755"/>
                <a:gridCol w="1291802"/>
                <a:gridCol w="1063837"/>
                <a:gridCol w="1291802"/>
                <a:gridCol w="988043"/>
                <a:gridCol w="502561"/>
                <a:gridCol w="507105"/>
              </a:tblGrid>
              <a:tr h="531809">
                <a:tc>
                  <a:txBody>
                    <a:bodyPr/>
                    <a:lstStyle/>
                    <a:p>
                      <a:pPr marL="0" marR="0" algn="ctr">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dirty="0">
                          <a:effectLst/>
                        </a:rPr>
                        <a:t>OSPE &amp;TPE</a:t>
                      </a:r>
                    </a:p>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4723" marR="44723" marT="0" marB="0"/>
                </a:tc>
                <a:tc gridSpan="2">
                  <a:txBody>
                    <a:bodyPr/>
                    <a:lstStyle/>
                    <a:p>
                      <a:pPr marL="0" marR="0" algn="ctr">
                        <a:lnSpc>
                          <a:spcPct val="115000"/>
                        </a:lnSpc>
                        <a:spcBef>
                          <a:spcPts val="0"/>
                        </a:spcBef>
                        <a:spcAft>
                          <a:spcPts val="0"/>
                        </a:spcAft>
                      </a:pPr>
                      <a:r>
                        <a:rPr lang="en-US" sz="1400" dirty="0" smtClean="0">
                          <a:effectLst/>
                        </a:rPr>
                        <a:t>GROUP-1(n=100</a:t>
                      </a:r>
                      <a:r>
                        <a:rPr lang="en-US" sz="1400" dirty="0">
                          <a:effectLst/>
                        </a:rPr>
                        <a:t>)</a:t>
                      </a:r>
                      <a:endParaRPr lang="en-US" sz="1400" dirty="0">
                        <a:effectLst/>
                        <a:latin typeface="Calibri"/>
                        <a:ea typeface="Calibri"/>
                        <a:cs typeface="Times New Roman"/>
                      </a:endParaRPr>
                    </a:p>
                  </a:txBody>
                  <a:tcPr marL="44723" marR="44723" marT="0" marB="0"/>
                </a:tc>
                <a:tc hMerge="1">
                  <a:txBody>
                    <a:bodyPr/>
                    <a:lstStyle/>
                    <a:p>
                      <a:endParaRPr lang="en-US"/>
                    </a:p>
                  </a:txBody>
                  <a:tcPr/>
                </a:tc>
                <a:tc gridSpan="2">
                  <a:txBody>
                    <a:bodyPr/>
                    <a:lstStyle/>
                    <a:p>
                      <a:pPr marL="0" marR="0">
                        <a:lnSpc>
                          <a:spcPct val="115000"/>
                        </a:lnSpc>
                        <a:spcBef>
                          <a:spcPts val="0"/>
                        </a:spcBef>
                        <a:spcAft>
                          <a:spcPts val="0"/>
                        </a:spcAft>
                      </a:pPr>
                      <a:r>
                        <a:rPr lang="en-US" sz="1400" dirty="0" smtClean="0">
                          <a:effectLst/>
                        </a:rPr>
                        <a:t>GROUP-2(n=100</a:t>
                      </a:r>
                      <a:r>
                        <a:rPr lang="en-US" sz="1400" dirty="0">
                          <a:effectLst/>
                        </a:rPr>
                        <a:t>)</a:t>
                      </a:r>
                      <a:endParaRPr lang="en-US" sz="1400" dirty="0">
                        <a:effectLst/>
                        <a:latin typeface="Calibri"/>
                        <a:ea typeface="Calibri"/>
                        <a:cs typeface="Times New Roman"/>
                      </a:endParaRPr>
                    </a:p>
                  </a:txBody>
                  <a:tcPr marL="44723" marR="44723" marT="0" marB="0"/>
                </a:tc>
                <a:tc hMerge="1">
                  <a:txBody>
                    <a:bodyPr/>
                    <a:lstStyle/>
                    <a:p>
                      <a:endParaRPr lang="en-US"/>
                    </a:p>
                  </a:txBody>
                  <a:tcPr/>
                </a:tc>
                <a:tc rowSpan="2">
                  <a:txBody>
                    <a:bodyPr/>
                    <a:lstStyle/>
                    <a:p>
                      <a:pPr marL="0" marR="0" algn="ctr">
                        <a:lnSpc>
                          <a:spcPct val="115000"/>
                        </a:lnSpc>
                        <a:spcBef>
                          <a:spcPts val="0"/>
                        </a:spcBef>
                        <a:spcAft>
                          <a:spcPts val="0"/>
                        </a:spcAft>
                      </a:pPr>
                      <a:r>
                        <a:rPr lang="en-US" sz="1400" dirty="0">
                          <a:effectLst/>
                        </a:rPr>
                        <a:t>CHI -SQUARE</a:t>
                      </a:r>
                    </a:p>
                    <a:p>
                      <a:pPr marL="0" marR="0" algn="ctr">
                        <a:lnSpc>
                          <a:spcPct val="115000"/>
                        </a:lnSpc>
                        <a:spcBef>
                          <a:spcPts val="0"/>
                        </a:spcBef>
                        <a:spcAft>
                          <a:spcPts val="0"/>
                        </a:spcAft>
                      </a:pPr>
                      <a:r>
                        <a:rPr lang="en-US" sz="1400" dirty="0">
                          <a:effectLst/>
                        </a:rPr>
                        <a:t>&amp;</a:t>
                      </a:r>
                    </a:p>
                    <a:p>
                      <a:pPr marL="0" marR="0" algn="ctr">
                        <a:lnSpc>
                          <a:spcPct val="115000"/>
                        </a:lnSpc>
                        <a:spcBef>
                          <a:spcPts val="0"/>
                        </a:spcBef>
                        <a:spcAft>
                          <a:spcPts val="0"/>
                        </a:spcAft>
                      </a:pPr>
                      <a:r>
                        <a:rPr lang="en-US" sz="1400" dirty="0" err="1">
                          <a:effectLst/>
                        </a:rPr>
                        <a:t>df</a:t>
                      </a:r>
                      <a:endParaRPr lang="en-US" sz="1400" dirty="0">
                        <a:effectLst/>
                        <a:latin typeface="Calibri"/>
                        <a:ea typeface="Calibri"/>
                        <a:cs typeface="Times New Roman"/>
                      </a:endParaRPr>
                    </a:p>
                  </a:txBody>
                  <a:tcPr marL="44723" marR="44723" marT="0" marB="0"/>
                </a:tc>
                <a:tc rowSpan="2">
                  <a:txBody>
                    <a:bodyPr/>
                    <a:lstStyle/>
                    <a:p>
                      <a:pPr marL="0" marR="0" algn="ctr">
                        <a:lnSpc>
                          <a:spcPct val="115000"/>
                        </a:lnSpc>
                        <a:spcBef>
                          <a:spcPts val="0"/>
                        </a:spcBef>
                        <a:spcAft>
                          <a:spcPts val="0"/>
                        </a:spcAft>
                      </a:pPr>
                      <a:r>
                        <a:rPr lang="en-US" sz="1400">
                          <a:effectLst/>
                        </a:rPr>
                        <a:t>P -VALUE</a:t>
                      </a:r>
                      <a:endParaRPr lang="en-US" sz="1400">
                        <a:effectLst/>
                        <a:latin typeface="Calibri"/>
                        <a:ea typeface="Calibri"/>
                        <a:cs typeface="Times New Roman"/>
                      </a:endParaRPr>
                    </a:p>
                  </a:txBody>
                  <a:tcPr marL="44723" marR="44723" marT="0" marB="0"/>
                </a:tc>
              </a:tr>
              <a:tr h="763591">
                <a:tc>
                  <a:txBody>
                    <a:bodyPr/>
                    <a:lstStyle/>
                    <a:p>
                      <a:pPr marL="0" marR="0" algn="ctr">
                        <a:lnSpc>
                          <a:spcPct val="115000"/>
                        </a:lnSpc>
                        <a:spcBef>
                          <a:spcPts val="0"/>
                        </a:spcBef>
                        <a:spcAft>
                          <a:spcPts val="0"/>
                        </a:spcAft>
                      </a:pPr>
                      <a:r>
                        <a:rPr lang="en-US" sz="700">
                          <a:effectLst/>
                        </a:rPr>
                        <a:t> 1</a:t>
                      </a:r>
                      <a:endParaRPr lang="en-US" sz="7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dirty="0">
                          <a:effectLst/>
                        </a:rPr>
                        <a:t>Age in years</a:t>
                      </a:r>
                      <a:endParaRPr lang="en-US" sz="1400" dirty="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a:effectLst/>
                        </a:rPr>
                        <a:t>Frequency</a:t>
                      </a:r>
                      <a:endParaRPr lang="en-US" sz="14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a:effectLst/>
                        </a:rPr>
                        <a:t>percentage</a:t>
                      </a:r>
                      <a:endParaRPr lang="en-US" sz="14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a:effectLst/>
                        </a:rPr>
                        <a:t>Frequency</a:t>
                      </a:r>
                      <a:endParaRPr lang="en-US" sz="1400">
                        <a:effectLst/>
                        <a:latin typeface="Calibri"/>
                        <a:ea typeface="Calibri"/>
                        <a:cs typeface="Times New Roman"/>
                      </a:endParaRPr>
                    </a:p>
                  </a:txBody>
                  <a:tcPr marL="44723" marR="44723" marT="0" marB="0"/>
                </a:tc>
                <a:tc>
                  <a:txBody>
                    <a:bodyPr/>
                    <a:lstStyle/>
                    <a:p>
                      <a:pPr marL="0" marR="0">
                        <a:lnSpc>
                          <a:spcPct val="115000"/>
                        </a:lnSpc>
                        <a:spcBef>
                          <a:spcPts val="0"/>
                        </a:spcBef>
                        <a:spcAft>
                          <a:spcPts val="0"/>
                        </a:spcAft>
                      </a:pPr>
                      <a:r>
                        <a:rPr lang="en-US" sz="1400">
                          <a:effectLst/>
                        </a:rPr>
                        <a:t>percentage</a:t>
                      </a:r>
                      <a:endParaRPr lang="en-US" sz="1400">
                        <a:effectLst/>
                        <a:latin typeface="Calibri"/>
                        <a:ea typeface="Calibri"/>
                        <a:cs typeface="Times New Roman"/>
                      </a:endParaRPr>
                    </a:p>
                  </a:txBody>
                  <a:tcPr marL="44723" marR="44723" marT="0" marB="0"/>
                </a:tc>
                <a:tc vMerge="1">
                  <a:txBody>
                    <a:bodyPr/>
                    <a:lstStyle/>
                    <a:p>
                      <a:endParaRPr lang="en-US"/>
                    </a:p>
                  </a:txBody>
                  <a:tcPr/>
                </a:tc>
                <a:tc vMerge="1">
                  <a:txBody>
                    <a:bodyPr/>
                    <a:lstStyle/>
                    <a:p>
                      <a:endParaRPr lang="en-US"/>
                    </a:p>
                  </a:txBody>
                  <a:tcPr/>
                </a:tc>
              </a:tr>
              <a:tr h="609600">
                <a:tc>
                  <a:txBody>
                    <a:bodyPr/>
                    <a:lstStyle/>
                    <a:p>
                      <a:pPr marL="0" marR="0" algn="ctr">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dirty="0">
                          <a:effectLst/>
                        </a:rPr>
                        <a:t>18-20 rears</a:t>
                      </a:r>
                    </a:p>
                    <a:p>
                      <a:pPr marL="0" marR="0" algn="ctr">
                        <a:lnSpc>
                          <a:spcPct val="115000"/>
                        </a:lnSpc>
                        <a:spcBef>
                          <a:spcPts val="0"/>
                        </a:spcBef>
                        <a:spcAft>
                          <a:spcPts val="0"/>
                        </a:spcAft>
                      </a:pPr>
                      <a:r>
                        <a:rPr lang="en-US" sz="1400" dirty="0">
                          <a:effectLst/>
                        </a:rPr>
                        <a:t>Above 20 years</a:t>
                      </a:r>
                    </a:p>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a:effectLst/>
                        </a:rPr>
                        <a:t>87</a:t>
                      </a:r>
                    </a:p>
                    <a:p>
                      <a:pPr marL="0" marR="0" algn="ctr">
                        <a:lnSpc>
                          <a:spcPct val="115000"/>
                        </a:lnSpc>
                        <a:spcBef>
                          <a:spcPts val="0"/>
                        </a:spcBef>
                        <a:spcAft>
                          <a:spcPts val="0"/>
                        </a:spcAft>
                      </a:pPr>
                      <a:r>
                        <a:rPr lang="en-US" sz="1400">
                          <a:effectLst/>
                        </a:rPr>
                        <a:t>13</a:t>
                      </a:r>
                      <a:endParaRPr lang="en-US" sz="14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a:effectLst/>
                        </a:rPr>
                        <a:t>87%</a:t>
                      </a:r>
                    </a:p>
                    <a:p>
                      <a:pPr marL="0" marR="0" algn="ctr">
                        <a:lnSpc>
                          <a:spcPct val="115000"/>
                        </a:lnSpc>
                        <a:spcBef>
                          <a:spcPts val="0"/>
                        </a:spcBef>
                        <a:spcAft>
                          <a:spcPts val="0"/>
                        </a:spcAft>
                      </a:pPr>
                      <a:r>
                        <a:rPr lang="en-US" sz="1400">
                          <a:effectLst/>
                        </a:rPr>
                        <a:t>13%</a:t>
                      </a:r>
                      <a:endParaRPr lang="en-US" sz="14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a:effectLst/>
                        </a:rPr>
                        <a:t>86</a:t>
                      </a:r>
                    </a:p>
                    <a:p>
                      <a:pPr marL="0" marR="0" algn="ctr">
                        <a:lnSpc>
                          <a:spcPct val="115000"/>
                        </a:lnSpc>
                        <a:spcBef>
                          <a:spcPts val="0"/>
                        </a:spcBef>
                        <a:spcAft>
                          <a:spcPts val="0"/>
                        </a:spcAft>
                      </a:pPr>
                      <a:r>
                        <a:rPr lang="en-US" sz="1400">
                          <a:effectLst/>
                        </a:rPr>
                        <a:t>14</a:t>
                      </a:r>
                      <a:endParaRPr lang="en-US" sz="14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a:effectLst/>
                        </a:rPr>
                        <a:t>86%</a:t>
                      </a:r>
                    </a:p>
                    <a:p>
                      <a:pPr marL="0" marR="0" algn="ctr">
                        <a:lnSpc>
                          <a:spcPct val="115000"/>
                        </a:lnSpc>
                        <a:spcBef>
                          <a:spcPts val="0"/>
                        </a:spcBef>
                        <a:spcAft>
                          <a:spcPts val="0"/>
                        </a:spcAft>
                      </a:pPr>
                      <a:r>
                        <a:rPr lang="en-US" sz="1400">
                          <a:effectLst/>
                        </a:rPr>
                        <a:t>14%</a:t>
                      </a:r>
                      <a:endParaRPr lang="en-US" sz="14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dirty="0">
                          <a:effectLst/>
                        </a:rPr>
                        <a:t>103.68</a:t>
                      </a:r>
                    </a:p>
                    <a:p>
                      <a:pPr marL="0" marR="0" algn="ctr">
                        <a:lnSpc>
                          <a:spcPct val="115000"/>
                        </a:lnSpc>
                        <a:spcBef>
                          <a:spcPts val="0"/>
                        </a:spcBef>
                        <a:spcAft>
                          <a:spcPts val="0"/>
                        </a:spcAft>
                      </a:pPr>
                      <a:r>
                        <a:rPr lang="en-US" sz="1400" dirty="0">
                          <a:effectLst/>
                        </a:rPr>
                        <a:t>1</a:t>
                      </a:r>
                      <a:endParaRPr lang="en-US" sz="1400" dirty="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400">
                          <a:effectLst/>
                        </a:rPr>
                        <a:t>.000</a:t>
                      </a:r>
                      <a:endParaRPr lang="en-US" sz="1400">
                        <a:effectLst/>
                        <a:latin typeface="Calibri"/>
                        <a:ea typeface="Calibri"/>
                        <a:cs typeface="Times New Roman"/>
                      </a:endParaRPr>
                    </a:p>
                  </a:txBody>
                  <a:tcPr marL="44723" marR="44723" marT="0" marB="0"/>
                </a:tc>
              </a:tr>
              <a:tr h="802322">
                <a:tc>
                  <a:txBody>
                    <a:bodyPr/>
                    <a:lstStyle/>
                    <a:p>
                      <a:pPr marL="0" marR="0" algn="ctr">
                        <a:lnSpc>
                          <a:spcPct val="115000"/>
                        </a:lnSpc>
                        <a:spcBef>
                          <a:spcPts val="0"/>
                        </a:spcBef>
                        <a:spcAft>
                          <a:spcPts val="0"/>
                        </a:spcAft>
                      </a:pPr>
                      <a:r>
                        <a:rPr lang="en-US" sz="700">
                          <a:effectLst/>
                        </a:rPr>
                        <a:t>2</a:t>
                      </a:r>
                      <a:endParaRPr lang="en-US" sz="7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Gender</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Male</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female</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06</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94</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06%</a:t>
                      </a:r>
                    </a:p>
                    <a:p>
                      <a:pPr marL="0" marR="0" algn="ctr">
                        <a:lnSpc>
                          <a:spcPct val="115000"/>
                        </a:lnSpc>
                        <a:spcBef>
                          <a:spcPts val="0"/>
                        </a:spcBef>
                        <a:spcAft>
                          <a:spcPts val="0"/>
                        </a:spcAft>
                      </a:pPr>
                      <a:r>
                        <a:rPr lang="en-US" sz="1200">
                          <a:effectLst/>
                          <a:latin typeface="Times New Roman" pitchFamily="18" charset="0"/>
                          <a:cs typeface="Times New Roman" pitchFamily="18" charset="0"/>
                        </a:rPr>
                        <a:t>94%</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08</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92</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08%</a:t>
                      </a:r>
                    </a:p>
                    <a:p>
                      <a:pPr marL="0" marR="0" algn="ctr">
                        <a:lnSpc>
                          <a:spcPct val="115000"/>
                        </a:lnSpc>
                        <a:spcBef>
                          <a:spcPts val="0"/>
                        </a:spcBef>
                        <a:spcAft>
                          <a:spcPts val="0"/>
                        </a:spcAft>
                      </a:pPr>
                      <a:r>
                        <a:rPr lang="en-US" sz="1200">
                          <a:effectLst/>
                          <a:latin typeface="Times New Roman" pitchFamily="18" charset="0"/>
                          <a:cs typeface="Times New Roman" pitchFamily="18" charset="0"/>
                        </a:rPr>
                        <a:t>92%</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154.88</a:t>
                      </a:r>
                    </a:p>
                    <a:p>
                      <a:pPr marL="0" marR="0" algn="ctr">
                        <a:lnSpc>
                          <a:spcPct val="115000"/>
                        </a:lnSpc>
                        <a:spcBef>
                          <a:spcPts val="0"/>
                        </a:spcBef>
                        <a:spcAft>
                          <a:spcPts val="0"/>
                        </a:spcAft>
                      </a:pPr>
                      <a:r>
                        <a:rPr lang="en-US" sz="1200">
                          <a:effectLst/>
                          <a:latin typeface="Times New Roman" pitchFamily="18" charset="0"/>
                          <a:cs typeface="Times New Roman" pitchFamily="18" charset="0"/>
                        </a:rPr>
                        <a:t>1</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.000</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44723" marR="44723" marT="0" marB="0"/>
                </a:tc>
              </a:tr>
              <a:tr h="910653">
                <a:tc>
                  <a:txBody>
                    <a:bodyPr/>
                    <a:lstStyle/>
                    <a:p>
                      <a:pPr marL="0" marR="0" algn="ctr">
                        <a:lnSpc>
                          <a:spcPct val="115000"/>
                        </a:lnSpc>
                        <a:spcBef>
                          <a:spcPts val="0"/>
                        </a:spcBef>
                        <a:spcAft>
                          <a:spcPts val="0"/>
                        </a:spcAft>
                      </a:pPr>
                      <a:r>
                        <a:rPr lang="en-US" sz="700" dirty="0">
                          <a:effectLst/>
                        </a:rPr>
                        <a:t>3</a:t>
                      </a:r>
                      <a:endParaRPr lang="en-US" sz="700" dirty="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Education before Entering B.Sc (N)</a:t>
                      </a:r>
                    </a:p>
                    <a:p>
                      <a:pPr marL="0" marR="0" algn="ctr">
                        <a:lnSpc>
                          <a:spcPct val="115000"/>
                        </a:lnSpc>
                        <a:spcBef>
                          <a:spcPts val="0"/>
                        </a:spcBef>
                        <a:spcAft>
                          <a:spcPts val="0"/>
                        </a:spcAft>
                      </a:pPr>
                      <a:r>
                        <a:rPr lang="en-US" sz="1200">
                          <a:effectLst/>
                          <a:latin typeface="Times New Roman" pitchFamily="18" charset="0"/>
                          <a:cs typeface="Times New Roman" pitchFamily="18" charset="0"/>
                        </a:rPr>
                        <a:t>Higher sec</a:t>
                      </a:r>
                    </a:p>
                    <a:p>
                      <a:pPr marL="0" marR="0" algn="ctr">
                        <a:lnSpc>
                          <a:spcPct val="115000"/>
                        </a:lnSpc>
                        <a:spcBef>
                          <a:spcPts val="0"/>
                        </a:spcBef>
                        <a:spcAft>
                          <a:spcPts val="0"/>
                        </a:spcAft>
                      </a:pPr>
                      <a:r>
                        <a:rPr lang="en-US" sz="1200">
                          <a:effectLst/>
                          <a:latin typeface="Times New Roman" pitchFamily="18" charset="0"/>
                          <a:cs typeface="Times New Roman" pitchFamily="18" charset="0"/>
                        </a:rPr>
                        <a:t>Graduate</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87</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13</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87%</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13%</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86</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14</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86%</a:t>
                      </a:r>
                    </a:p>
                    <a:p>
                      <a:pPr marL="0" marR="0" algn="ctr">
                        <a:lnSpc>
                          <a:spcPct val="115000"/>
                        </a:lnSpc>
                        <a:spcBef>
                          <a:spcPts val="0"/>
                        </a:spcBef>
                        <a:spcAft>
                          <a:spcPts val="0"/>
                        </a:spcAft>
                      </a:pPr>
                      <a:r>
                        <a:rPr lang="en-US" sz="1200">
                          <a:effectLst/>
                          <a:latin typeface="Times New Roman" pitchFamily="18" charset="0"/>
                          <a:cs typeface="Times New Roman" pitchFamily="18" charset="0"/>
                        </a:rPr>
                        <a:t>14%</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353.44</a:t>
                      </a:r>
                    </a:p>
                    <a:p>
                      <a:pPr marL="0" marR="0" algn="ctr">
                        <a:lnSpc>
                          <a:spcPct val="115000"/>
                        </a:lnSpc>
                        <a:spcBef>
                          <a:spcPts val="0"/>
                        </a:spcBef>
                        <a:spcAft>
                          <a:spcPts val="0"/>
                        </a:spcAft>
                      </a:pPr>
                      <a:r>
                        <a:rPr lang="en-US" sz="1200">
                          <a:effectLst/>
                          <a:latin typeface="Times New Roman" pitchFamily="18" charset="0"/>
                          <a:cs typeface="Times New Roman" pitchFamily="18" charset="0"/>
                        </a:rPr>
                        <a:t>2</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.000</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44723" marR="44723" marT="0" marB="0"/>
                </a:tc>
              </a:tr>
              <a:tr h="674560">
                <a:tc>
                  <a:txBody>
                    <a:bodyPr/>
                    <a:lstStyle/>
                    <a:p>
                      <a:pPr marL="0" marR="0" algn="ctr">
                        <a:lnSpc>
                          <a:spcPct val="115000"/>
                        </a:lnSpc>
                        <a:spcBef>
                          <a:spcPts val="0"/>
                        </a:spcBef>
                        <a:spcAft>
                          <a:spcPts val="0"/>
                        </a:spcAft>
                      </a:pPr>
                      <a:r>
                        <a:rPr lang="en-US" sz="700">
                          <a:effectLst/>
                        </a:rPr>
                        <a:t>4</a:t>
                      </a:r>
                      <a:endParaRPr lang="en-US" sz="7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Native state</a:t>
                      </a:r>
                    </a:p>
                    <a:p>
                      <a:pPr marL="0" marR="0" algn="ctr">
                        <a:lnSpc>
                          <a:spcPct val="115000"/>
                        </a:lnSpc>
                        <a:spcBef>
                          <a:spcPts val="0"/>
                        </a:spcBef>
                        <a:spcAft>
                          <a:spcPts val="0"/>
                        </a:spcAft>
                      </a:pPr>
                      <a:r>
                        <a:rPr lang="en-US" sz="1200">
                          <a:effectLst/>
                          <a:latin typeface="Times New Roman" pitchFamily="18" charset="0"/>
                          <a:cs typeface="Times New Roman" pitchFamily="18" charset="0"/>
                        </a:rPr>
                        <a:t>Punjab</a:t>
                      </a:r>
                    </a:p>
                    <a:p>
                      <a:pPr marL="0" marR="0" algn="ctr">
                        <a:lnSpc>
                          <a:spcPct val="115000"/>
                        </a:lnSpc>
                        <a:spcBef>
                          <a:spcPts val="0"/>
                        </a:spcBef>
                        <a:spcAft>
                          <a:spcPts val="0"/>
                        </a:spcAft>
                      </a:pPr>
                      <a:r>
                        <a:rPr lang="en-US" sz="1200">
                          <a:effectLst/>
                          <a:latin typeface="Times New Roman" pitchFamily="18" charset="0"/>
                          <a:cs typeface="Times New Roman" pitchFamily="18" charset="0"/>
                        </a:rPr>
                        <a:t>Other state</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99</a:t>
                      </a:r>
                    </a:p>
                    <a:p>
                      <a:pPr marL="0" marR="0" algn="ctr">
                        <a:lnSpc>
                          <a:spcPct val="115000"/>
                        </a:lnSpc>
                        <a:spcBef>
                          <a:spcPts val="0"/>
                        </a:spcBef>
                        <a:spcAft>
                          <a:spcPts val="0"/>
                        </a:spcAft>
                      </a:pPr>
                      <a:r>
                        <a:rPr lang="en-US" sz="1200">
                          <a:effectLst/>
                          <a:latin typeface="Times New Roman" pitchFamily="18" charset="0"/>
                          <a:cs typeface="Times New Roman" pitchFamily="18" charset="0"/>
                        </a:rPr>
                        <a:t>01</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99%</a:t>
                      </a:r>
                    </a:p>
                    <a:p>
                      <a:pPr marL="0" marR="0" algn="ctr">
                        <a:lnSpc>
                          <a:spcPct val="115000"/>
                        </a:lnSpc>
                        <a:spcBef>
                          <a:spcPts val="0"/>
                        </a:spcBef>
                        <a:spcAft>
                          <a:spcPts val="0"/>
                        </a:spcAft>
                      </a:pPr>
                      <a:r>
                        <a:rPr lang="en-US" sz="1200">
                          <a:effectLst/>
                          <a:latin typeface="Times New Roman" pitchFamily="18" charset="0"/>
                          <a:cs typeface="Times New Roman" pitchFamily="18" charset="0"/>
                        </a:rPr>
                        <a:t>01%</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97</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03</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97%</a:t>
                      </a:r>
                    </a:p>
                    <a:p>
                      <a:pPr marL="0" marR="0" algn="ctr">
                        <a:lnSpc>
                          <a:spcPct val="115000"/>
                        </a:lnSpc>
                        <a:spcBef>
                          <a:spcPts val="0"/>
                        </a:spcBef>
                        <a:spcAft>
                          <a:spcPts val="0"/>
                        </a:spcAft>
                      </a:pPr>
                      <a:r>
                        <a:rPr lang="en-US" sz="1200">
                          <a:effectLst/>
                          <a:latin typeface="Times New Roman" pitchFamily="18" charset="0"/>
                          <a:cs typeface="Times New Roman" pitchFamily="18" charset="0"/>
                        </a:rPr>
                        <a:t>03%</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184.32</a:t>
                      </a:r>
                    </a:p>
                    <a:p>
                      <a:pPr marL="0" marR="0" algn="ctr">
                        <a:lnSpc>
                          <a:spcPct val="115000"/>
                        </a:lnSpc>
                        <a:spcBef>
                          <a:spcPts val="0"/>
                        </a:spcBef>
                        <a:spcAft>
                          <a:spcPts val="0"/>
                        </a:spcAft>
                      </a:pPr>
                      <a:r>
                        <a:rPr lang="en-US" sz="1200">
                          <a:effectLst/>
                          <a:latin typeface="Times New Roman" pitchFamily="18" charset="0"/>
                          <a:cs typeface="Times New Roman" pitchFamily="18" charset="0"/>
                        </a:rPr>
                        <a:t>1</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.000</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4723" marR="44723" marT="0" marB="0"/>
                </a:tc>
              </a:tr>
              <a:tr h="554291">
                <a:tc>
                  <a:txBody>
                    <a:bodyPr/>
                    <a:lstStyle/>
                    <a:p>
                      <a:pPr marL="0" marR="0" algn="ctr">
                        <a:lnSpc>
                          <a:spcPct val="115000"/>
                        </a:lnSpc>
                        <a:spcBef>
                          <a:spcPts val="0"/>
                        </a:spcBef>
                        <a:spcAft>
                          <a:spcPts val="0"/>
                        </a:spcAft>
                      </a:pPr>
                      <a:r>
                        <a:rPr lang="en-US" sz="700">
                          <a:effectLst/>
                        </a:rPr>
                        <a:t>5</a:t>
                      </a:r>
                      <a:endParaRPr lang="en-US" sz="7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Domicile</a:t>
                      </a:r>
                    </a:p>
                    <a:p>
                      <a:pPr marL="0" marR="0" algn="ctr">
                        <a:lnSpc>
                          <a:spcPct val="115000"/>
                        </a:lnSpc>
                        <a:spcBef>
                          <a:spcPts val="0"/>
                        </a:spcBef>
                        <a:spcAft>
                          <a:spcPts val="0"/>
                        </a:spcAft>
                      </a:pPr>
                      <a:r>
                        <a:rPr lang="en-US" sz="1200">
                          <a:effectLst/>
                          <a:latin typeface="Times New Roman" pitchFamily="18" charset="0"/>
                          <a:cs typeface="Times New Roman" pitchFamily="18" charset="0"/>
                        </a:rPr>
                        <a:t>Rural</a:t>
                      </a:r>
                    </a:p>
                    <a:p>
                      <a:pPr marL="0" marR="0" algn="ctr">
                        <a:lnSpc>
                          <a:spcPct val="115000"/>
                        </a:lnSpc>
                        <a:spcBef>
                          <a:spcPts val="0"/>
                        </a:spcBef>
                        <a:spcAft>
                          <a:spcPts val="0"/>
                        </a:spcAft>
                      </a:pPr>
                      <a:r>
                        <a:rPr lang="en-US" sz="1200">
                          <a:effectLst/>
                          <a:latin typeface="Times New Roman" pitchFamily="18" charset="0"/>
                          <a:cs typeface="Times New Roman" pitchFamily="18" charset="0"/>
                        </a:rPr>
                        <a:t>urban</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45</a:t>
                      </a:r>
                    </a:p>
                    <a:p>
                      <a:pPr marL="0" marR="0" algn="ctr">
                        <a:lnSpc>
                          <a:spcPct val="115000"/>
                        </a:lnSpc>
                        <a:spcBef>
                          <a:spcPts val="0"/>
                        </a:spcBef>
                        <a:spcAft>
                          <a:spcPts val="0"/>
                        </a:spcAft>
                      </a:pPr>
                      <a:r>
                        <a:rPr lang="en-US" sz="1200">
                          <a:effectLst/>
                          <a:latin typeface="Times New Roman" pitchFamily="18" charset="0"/>
                          <a:cs typeface="Times New Roman" pitchFamily="18" charset="0"/>
                        </a:rPr>
                        <a:t>55</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45%</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55%</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46</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54</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46%</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54%</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.72</a:t>
                      </a:r>
                    </a:p>
                    <a:p>
                      <a:pPr marL="0" marR="0" algn="ctr">
                        <a:lnSpc>
                          <a:spcPct val="115000"/>
                        </a:lnSpc>
                        <a:spcBef>
                          <a:spcPts val="0"/>
                        </a:spcBef>
                        <a:spcAft>
                          <a:spcPts val="0"/>
                        </a:spcAft>
                      </a:pPr>
                      <a:r>
                        <a:rPr lang="en-US" sz="1200">
                          <a:effectLst/>
                          <a:latin typeface="Times New Roman" pitchFamily="18" charset="0"/>
                          <a:cs typeface="Times New Roman" pitchFamily="18" charset="0"/>
                        </a:rPr>
                        <a:t>1</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.392</a:t>
                      </a:r>
                    </a:p>
                    <a:p>
                      <a:pPr marL="0" marR="0" algn="ctr">
                        <a:lnSpc>
                          <a:spcPct val="115000"/>
                        </a:lnSpc>
                        <a:spcBef>
                          <a:spcPts val="0"/>
                        </a:spcBef>
                        <a:spcAft>
                          <a:spcPts val="0"/>
                        </a:spcAft>
                      </a:pPr>
                      <a:r>
                        <a:rPr lang="en-US" sz="1200">
                          <a:effectLst/>
                          <a:latin typeface="Times New Roman" pitchFamily="18" charset="0"/>
                          <a:cs typeface="Times New Roman" pitchFamily="18" charset="0"/>
                        </a:rPr>
                        <a:t> </a:t>
                      </a:r>
                      <a:endParaRPr lang="en-US" sz="1200">
                        <a:effectLst/>
                        <a:latin typeface="Times New Roman" pitchFamily="18" charset="0"/>
                        <a:ea typeface="Calibri"/>
                        <a:cs typeface="Times New Roman" pitchFamily="18" charset="0"/>
                      </a:endParaRPr>
                    </a:p>
                  </a:txBody>
                  <a:tcPr marL="44723" marR="44723" marT="0" marB="0"/>
                </a:tc>
              </a:tr>
              <a:tr h="920403">
                <a:tc>
                  <a:txBody>
                    <a:bodyPr/>
                    <a:lstStyle/>
                    <a:p>
                      <a:pPr marL="0" marR="0" algn="ctr">
                        <a:lnSpc>
                          <a:spcPct val="115000"/>
                        </a:lnSpc>
                        <a:spcBef>
                          <a:spcPts val="0"/>
                        </a:spcBef>
                        <a:spcAft>
                          <a:spcPts val="0"/>
                        </a:spcAft>
                      </a:pPr>
                      <a:r>
                        <a:rPr lang="en-US" sz="700">
                          <a:effectLst/>
                        </a:rPr>
                        <a:t>6</a:t>
                      </a:r>
                      <a:endParaRPr lang="en-US" sz="700">
                        <a:effectLst/>
                        <a:latin typeface="Calibri"/>
                        <a:ea typeface="Calibri"/>
                        <a:cs typeface="Times New Roman"/>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Place of clinical experience</a:t>
                      </a:r>
                    </a:p>
                    <a:p>
                      <a:pPr marL="0" marR="0" algn="ctr">
                        <a:lnSpc>
                          <a:spcPct val="115000"/>
                        </a:lnSpc>
                        <a:spcBef>
                          <a:spcPts val="0"/>
                        </a:spcBef>
                        <a:spcAft>
                          <a:spcPts val="0"/>
                        </a:spcAft>
                      </a:pPr>
                      <a:r>
                        <a:rPr lang="en-US" sz="1200">
                          <a:effectLst/>
                          <a:latin typeface="Times New Roman" pitchFamily="18" charset="0"/>
                          <a:cs typeface="Times New Roman" pitchFamily="18" charset="0"/>
                        </a:rPr>
                        <a:t>Government</a:t>
                      </a:r>
                    </a:p>
                    <a:p>
                      <a:pPr marL="0" marR="0" algn="ctr">
                        <a:lnSpc>
                          <a:spcPct val="115000"/>
                        </a:lnSpc>
                        <a:spcBef>
                          <a:spcPts val="0"/>
                        </a:spcBef>
                        <a:spcAft>
                          <a:spcPts val="0"/>
                        </a:spcAft>
                      </a:pPr>
                      <a:r>
                        <a:rPr lang="en-US" sz="1200">
                          <a:effectLst/>
                          <a:latin typeface="Times New Roman" pitchFamily="18" charset="0"/>
                          <a:cs typeface="Times New Roman" pitchFamily="18" charset="0"/>
                        </a:rPr>
                        <a:t>private</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45</a:t>
                      </a:r>
                    </a:p>
                    <a:p>
                      <a:pPr marL="0" marR="0" algn="ctr">
                        <a:lnSpc>
                          <a:spcPct val="115000"/>
                        </a:lnSpc>
                        <a:spcBef>
                          <a:spcPts val="0"/>
                        </a:spcBef>
                        <a:spcAft>
                          <a:spcPts val="0"/>
                        </a:spcAft>
                      </a:pPr>
                      <a:r>
                        <a:rPr lang="en-US" sz="1200">
                          <a:effectLst/>
                          <a:latin typeface="Times New Roman" pitchFamily="18" charset="0"/>
                          <a:cs typeface="Times New Roman" pitchFamily="18" charset="0"/>
                        </a:rPr>
                        <a:t>46</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45%</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46%</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46</a:t>
                      </a:r>
                    </a:p>
                    <a:p>
                      <a:pPr marL="0" marR="0" algn="ctr">
                        <a:lnSpc>
                          <a:spcPct val="115000"/>
                        </a:lnSpc>
                        <a:spcBef>
                          <a:spcPts val="0"/>
                        </a:spcBef>
                        <a:spcAft>
                          <a:spcPts val="0"/>
                        </a:spcAft>
                      </a:pPr>
                      <a:r>
                        <a:rPr lang="en-US" sz="1200">
                          <a:effectLst/>
                          <a:latin typeface="Times New Roman" pitchFamily="18" charset="0"/>
                          <a:cs typeface="Times New Roman" pitchFamily="18" charset="0"/>
                        </a:rPr>
                        <a:t>54</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a:effectLst/>
                          <a:latin typeface="Times New Roman" pitchFamily="18" charset="0"/>
                          <a:cs typeface="Times New Roman" pitchFamily="18" charset="0"/>
                        </a:rPr>
                        <a:t>46%</a:t>
                      </a:r>
                    </a:p>
                    <a:p>
                      <a:pPr marL="0" marR="0" algn="ctr">
                        <a:lnSpc>
                          <a:spcPct val="115000"/>
                        </a:lnSpc>
                        <a:spcBef>
                          <a:spcPts val="0"/>
                        </a:spcBef>
                        <a:spcAft>
                          <a:spcPts val="0"/>
                        </a:spcAft>
                      </a:pPr>
                      <a:r>
                        <a:rPr lang="en-US" sz="1200">
                          <a:effectLst/>
                          <a:latin typeface="Times New Roman" pitchFamily="18" charset="0"/>
                          <a:cs typeface="Times New Roman" pitchFamily="18" charset="0"/>
                        </a:rPr>
                        <a:t>54%</a:t>
                      </a:r>
                      <a:endParaRPr lang="en-US" sz="120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2.42</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1</a:t>
                      </a:r>
                      <a:endParaRPr lang="en-US" sz="1200" dirty="0">
                        <a:effectLst/>
                        <a:latin typeface="Times New Roman" pitchFamily="18" charset="0"/>
                        <a:ea typeface="Calibri"/>
                        <a:cs typeface="Times New Roman" pitchFamily="18" charset="0"/>
                      </a:endParaRPr>
                    </a:p>
                  </a:txBody>
                  <a:tcPr marL="44723" marR="44723" marT="0" marB="0"/>
                </a:tc>
                <a:tc>
                  <a:txBody>
                    <a:bodyPr/>
                    <a:lstStyle/>
                    <a:p>
                      <a:pPr marL="0" marR="0" algn="ctr">
                        <a:lnSpc>
                          <a:spcPct val="115000"/>
                        </a:lnSpc>
                        <a:spcBef>
                          <a:spcPts val="0"/>
                        </a:spcBef>
                        <a:spcAft>
                          <a:spcPts val="0"/>
                        </a:spcAft>
                      </a:pPr>
                      <a:r>
                        <a:rPr lang="en-US" sz="12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200" dirty="0">
                          <a:effectLst/>
                          <a:latin typeface="Times New Roman" pitchFamily="18" charset="0"/>
                          <a:cs typeface="Times New Roman" pitchFamily="18" charset="0"/>
                        </a:rPr>
                        <a:t>.120</a:t>
                      </a:r>
                      <a:endParaRPr lang="en-US" sz="1200" dirty="0">
                        <a:effectLst/>
                        <a:latin typeface="Times New Roman" pitchFamily="18" charset="0"/>
                        <a:ea typeface="Calibri"/>
                        <a:cs typeface="Times New Roman" pitchFamily="18" charset="0"/>
                      </a:endParaRPr>
                    </a:p>
                  </a:txBody>
                  <a:tcPr marL="44723" marR="44723" marT="0" marB="0"/>
                </a:tc>
              </a:tr>
            </a:tbl>
          </a:graphicData>
        </a:graphic>
      </p:graphicFrame>
      <p:sp>
        <p:nvSpPr>
          <p:cNvPr id="5" name="Rectangle 1"/>
          <p:cNvSpPr>
            <a:spLocks noChangeArrowheads="1"/>
          </p:cNvSpPr>
          <p:nvPr/>
        </p:nvSpPr>
        <p:spPr bwMode="auto">
          <a:xfrm>
            <a:off x="2503488" y="1479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(N=200)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61885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Times New Roman" pitchFamily="18" charset="0"/>
                <a:cs typeface="Times New Roman" pitchFamily="18" charset="0"/>
              </a:rPr>
              <a:t>DESCRIPTION OF SOCIO DEMOGRAPHIC DATA OF THE OF THE NURSING STUDENTS</a:t>
            </a:r>
            <a:endParaRPr lang="en-US" sz="2400"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70000" lnSpcReduction="20000"/>
          </a:bodyPr>
          <a:lstStyle/>
          <a:p>
            <a:pPr algn="just"/>
            <a:r>
              <a:rPr lang="en-US" dirty="0">
                <a:latin typeface="Times New Roman" pitchFamily="18" charset="0"/>
                <a:cs typeface="Times New Roman" pitchFamily="18" charset="0"/>
              </a:rPr>
              <a:t>The highest percentage in group-1 (87%) &amp; group-2 (86%) belongs to </a:t>
            </a:r>
            <a:r>
              <a:rPr lang="en-US" b="1" dirty="0">
                <a:latin typeface="Times New Roman" pitchFamily="18" charset="0"/>
                <a:cs typeface="Times New Roman" pitchFamily="18" charset="0"/>
              </a:rPr>
              <a:t>18-20 years age group </a:t>
            </a:r>
            <a:r>
              <a:rPr lang="en-US" dirty="0">
                <a:latin typeface="Times New Roman" pitchFamily="18" charset="0"/>
                <a:cs typeface="Times New Roman" pitchFamily="18" charset="0"/>
              </a:rPr>
              <a:t>and (13%)  and  ( 14%)of them were belongs to above 20 years respectively. the highest percentage in group-1 (94%) &amp; group-2 (92%) were belongs to </a:t>
            </a:r>
            <a:r>
              <a:rPr lang="en-US" b="1" dirty="0">
                <a:latin typeface="Times New Roman" pitchFamily="18" charset="0"/>
                <a:cs typeface="Times New Roman" pitchFamily="18" charset="0"/>
              </a:rPr>
              <a:t>females </a:t>
            </a:r>
            <a:r>
              <a:rPr lang="en-US" dirty="0">
                <a:latin typeface="Times New Roman" pitchFamily="18" charset="0"/>
                <a:cs typeface="Times New Roman" pitchFamily="18" charset="0"/>
              </a:rPr>
              <a:t>and the least percentage in group-2 (8%)  and  ( 6%)of them were belongs to male respectively. the highest percentage in group-1 (97%) &amp; group-2 (98%) of </a:t>
            </a:r>
            <a:r>
              <a:rPr lang="en-US" b="1" dirty="0">
                <a:latin typeface="Times New Roman" pitchFamily="18" charset="0"/>
                <a:cs typeface="Times New Roman" pitchFamily="18" charset="0"/>
              </a:rPr>
              <a:t>education before entering B.Sc nursing </a:t>
            </a:r>
            <a:r>
              <a:rPr lang="en-US" dirty="0">
                <a:latin typeface="Times New Roman" pitchFamily="18" charset="0"/>
                <a:cs typeface="Times New Roman" pitchFamily="18" charset="0"/>
              </a:rPr>
              <a:t>was higher secondary and the least percentage in group-2 (3%)  and  ( 2%)of them were studied graduation course before entering B.Sc nursing </a:t>
            </a:r>
            <a:r>
              <a:rPr lang="en-US" dirty="0" smtClean="0">
                <a:latin typeface="Times New Roman" pitchFamily="18" charset="0"/>
                <a:cs typeface="Times New Roman" pitchFamily="18" charset="0"/>
              </a:rPr>
              <a:t>respectively</a:t>
            </a:r>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fontScale="70000" lnSpcReduction="20000"/>
          </a:bodyPr>
          <a:lstStyle/>
          <a:p>
            <a:pPr algn="just"/>
            <a:r>
              <a:rPr lang="en-US" dirty="0"/>
              <a:t>. </a:t>
            </a:r>
            <a:r>
              <a:rPr lang="en-US" dirty="0">
                <a:latin typeface="Times New Roman" pitchFamily="18" charset="0"/>
                <a:cs typeface="Times New Roman" pitchFamily="18" charset="0"/>
              </a:rPr>
              <a:t>The highest percentage in group-1 (99%) &amp; group-2 (97%) of the were belongs to Punjab and the least percentage in group-2 (01%) and (03%) of them were belongs to other state of India.</a:t>
            </a:r>
          </a:p>
          <a:p>
            <a:pPr algn="just"/>
            <a:r>
              <a:rPr lang="en-US" dirty="0">
                <a:latin typeface="Times New Roman" pitchFamily="18" charset="0"/>
                <a:cs typeface="Times New Roman" pitchFamily="18" charset="0"/>
              </a:rPr>
              <a:t>the highest percentage in group-1 (55%) &amp; group-2 (54%) of the were belongs to urban and the least percentage in group-2 (45%) and (46%) of them were belongs to rural area. the highest percentage in group-1 (55%)  &amp; group-2 (54%) of the were belongs to private hospital clinical experience  and the least percentage in group-2 (46%)  and  ( 45%)of them were belongs to government</a:t>
            </a: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55725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latin typeface="Times New Roman" pitchFamily="18" charset="0"/>
                <a:cs typeface="Times New Roman" pitchFamily="18" charset="0"/>
              </a:rPr>
              <a:t>LEVEL OF STUDENTS’ PERFORMANCE IN OSPE AND TPE IN GROUP I AND GROUP II </a:t>
            </a:r>
            <a:r>
              <a:rPr lang="en-US" b="1"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3006266"/>
              </p:ext>
            </p:extLst>
          </p:nvPr>
        </p:nvGraphicFramePr>
        <p:xfrm>
          <a:off x="380999" y="1600200"/>
          <a:ext cx="8229601" cy="5029200"/>
        </p:xfrm>
        <a:graphic>
          <a:graphicData uri="http://schemas.openxmlformats.org/drawingml/2006/table">
            <a:tbl>
              <a:tblPr firstRow="1" firstCol="1" bandRow="1">
                <a:tableStyleId>{5C22544A-7EE6-4342-B048-85BDC9FD1C3A}</a:tableStyleId>
              </a:tblPr>
              <a:tblGrid>
                <a:gridCol w="1644503"/>
                <a:gridCol w="674501"/>
                <a:gridCol w="577210"/>
                <a:gridCol w="139276"/>
                <a:gridCol w="728954"/>
                <a:gridCol w="728954"/>
                <a:gridCol w="583018"/>
                <a:gridCol w="630938"/>
                <a:gridCol w="792121"/>
                <a:gridCol w="1730126"/>
              </a:tblGrid>
              <a:tr h="775523">
                <a:tc>
                  <a:txBody>
                    <a:bodyPr/>
                    <a:lstStyle/>
                    <a:p>
                      <a:pPr marL="0" marR="0" algn="ctr">
                        <a:lnSpc>
                          <a:spcPct val="115000"/>
                        </a:lnSpc>
                        <a:spcBef>
                          <a:spcPts val="0"/>
                        </a:spcBef>
                        <a:spcAft>
                          <a:spcPts val="0"/>
                        </a:spcAft>
                      </a:pPr>
                      <a:r>
                        <a:rPr lang="en-US" sz="1200" dirty="0">
                          <a:effectLst/>
                        </a:rPr>
                        <a:t>LEVEL OF PERFORMANCE</a:t>
                      </a:r>
                      <a:endParaRPr lang="en-US" sz="1100" dirty="0">
                        <a:effectLst/>
                        <a:latin typeface="Calibri"/>
                        <a:ea typeface="Calibri"/>
                        <a:cs typeface="Times New Roman"/>
                      </a:endParaRPr>
                    </a:p>
                  </a:txBody>
                  <a:tcPr marL="68580" marR="68580" marT="0" marB="0"/>
                </a:tc>
                <a:tc gridSpan="5">
                  <a:txBody>
                    <a:bodyPr/>
                    <a:lstStyle/>
                    <a:p>
                      <a:pPr marL="0" marR="0" algn="ctr">
                        <a:lnSpc>
                          <a:spcPct val="115000"/>
                        </a:lnSpc>
                        <a:spcBef>
                          <a:spcPts val="0"/>
                        </a:spcBef>
                        <a:spcAft>
                          <a:spcPts val="0"/>
                        </a:spcAft>
                      </a:pPr>
                      <a:r>
                        <a:rPr lang="en-US" sz="1200" dirty="0">
                          <a:effectLst/>
                        </a:rPr>
                        <a:t>GROUP-I(n=100)</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200">
                          <a:effectLst/>
                        </a:rPr>
                        <a:t>GROUP-II(n=100)</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76062">
                <a:tc rowSpan="2">
                  <a:txBody>
                    <a:bodyPr/>
                    <a:lstStyle/>
                    <a:p>
                      <a:pPr marL="0" marR="0" algn="ct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OSPE</a:t>
                      </a:r>
                      <a:endParaRPr lang="en-US" sz="1100">
                        <a:effectLst/>
                        <a:latin typeface="Calibri"/>
                        <a:ea typeface="Calibri"/>
                        <a:cs typeface="Times New Roman"/>
                      </a:endParaRPr>
                    </a:p>
                  </a:txBody>
                  <a:tcPr marL="68580" marR="68580" marT="0" marB="0"/>
                </a:tc>
                <a:tc hMerge="1">
                  <a:txBody>
                    <a:bodyPr/>
                    <a:lstStyle/>
                    <a:p>
                      <a:endParaRPr lang="en-US"/>
                    </a:p>
                  </a:txBody>
                  <a:tcPr/>
                </a:tc>
                <a:tc gridSpan="3">
                  <a:txBody>
                    <a:bodyPr/>
                    <a:lstStyle/>
                    <a:p>
                      <a:pPr marL="0" marR="0" algn="ctr">
                        <a:lnSpc>
                          <a:spcPct val="115000"/>
                        </a:lnSpc>
                        <a:spcBef>
                          <a:spcPts val="0"/>
                        </a:spcBef>
                        <a:spcAft>
                          <a:spcPts val="0"/>
                        </a:spcAft>
                      </a:pPr>
                      <a:r>
                        <a:rPr lang="en-US" sz="1200">
                          <a:effectLst/>
                        </a:rPr>
                        <a:t>TPE</a:t>
                      </a:r>
                      <a:endParaRPr lang="en-US" sz="110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OSPE</a:t>
                      </a:r>
                      <a:endParaRPr lang="en-US" sz="1100">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200">
                          <a:effectLst/>
                        </a:rPr>
                        <a:t>TPE</a:t>
                      </a:r>
                      <a:endParaRPr lang="en-US" sz="1100">
                        <a:effectLst/>
                        <a:latin typeface="Calibri"/>
                        <a:ea typeface="Calibri"/>
                        <a:cs typeface="Times New Roman"/>
                      </a:endParaRPr>
                    </a:p>
                  </a:txBody>
                  <a:tcPr marL="68580" marR="68580" marT="0" marB="0"/>
                </a:tc>
                <a:tc hMerge="1">
                  <a:txBody>
                    <a:bodyPr/>
                    <a:lstStyle/>
                    <a:p>
                      <a:endParaRPr lang="en-US"/>
                    </a:p>
                  </a:txBody>
                  <a:tcPr/>
                </a:tc>
              </a:tr>
              <a:tr h="775523">
                <a:tc vMerge="1">
                  <a:txBody>
                    <a:bodyPr/>
                    <a:lstStyle/>
                    <a:p>
                      <a:endParaRPr lang="en-US"/>
                    </a:p>
                  </a:txBody>
                  <a:tcPr/>
                </a:tc>
                <a:tc>
                  <a:txBody>
                    <a:bodyPr/>
                    <a:lstStyle/>
                    <a:p>
                      <a:pPr marL="0" marR="0" algn="ctr">
                        <a:lnSpc>
                          <a:spcPct val="115000"/>
                        </a:lnSpc>
                        <a:spcBef>
                          <a:spcPts val="0"/>
                        </a:spcBef>
                        <a:spcAft>
                          <a:spcPts val="0"/>
                        </a:spcAft>
                      </a:pPr>
                      <a:r>
                        <a:rPr lang="en-US" sz="1200">
                          <a:effectLst/>
                        </a:rPr>
                        <a:t>f</a:t>
                      </a:r>
                      <a:endParaRPr lang="en-US" sz="110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f</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f</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f</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775523">
                <a:tc>
                  <a:txBody>
                    <a:bodyPr/>
                    <a:lstStyle/>
                    <a:p>
                      <a:pPr marL="0" marR="0" algn="ctr">
                        <a:lnSpc>
                          <a:spcPct val="115000"/>
                        </a:lnSpc>
                        <a:spcBef>
                          <a:spcPts val="0"/>
                        </a:spcBef>
                        <a:spcAft>
                          <a:spcPts val="0"/>
                        </a:spcAft>
                      </a:pPr>
                      <a:r>
                        <a:rPr lang="en-US" sz="1200">
                          <a:effectLst/>
                        </a:rPr>
                        <a:t>Very good (60-74)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72</a:t>
                      </a:r>
                      <a:endParaRPr lang="en-US" sz="110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72%</a:t>
                      </a: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45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45%</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30%</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775523">
                <a:tc>
                  <a:txBody>
                    <a:bodyPr/>
                    <a:lstStyle/>
                    <a:p>
                      <a:pPr marL="0" marR="0" algn="ctr">
                        <a:lnSpc>
                          <a:spcPct val="115000"/>
                        </a:lnSpc>
                        <a:spcBef>
                          <a:spcPts val="0"/>
                        </a:spcBef>
                        <a:spcAft>
                          <a:spcPts val="0"/>
                        </a:spcAft>
                      </a:pPr>
                      <a:r>
                        <a:rPr lang="en-US" sz="1200">
                          <a:effectLst/>
                        </a:rPr>
                        <a:t>Good  (60-74)</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20</a:t>
                      </a:r>
                      <a:endParaRPr lang="en-US" sz="110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10%</a:t>
                      </a: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28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27%</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775523">
                <a:tc>
                  <a:txBody>
                    <a:bodyPr/>
                    <a:lstStyle/>
                    <a:p>
                      <a:pPr marL="0" marR="0" algn="ctr">
                        <a:lnSpc>
                          <a:spcPct val="115000"/>
                        </a:lnSpc>
                        <a:spcBef>
                          <a:spcPts val="0"/>
                        </a:spcBef>
                        <a:spcAft>
                          <a:spcPts val="0"/>
                        </a:spcAft>
                      </a:pPr>
                      <a:r>
                        <a:rPr lang="en-US" sz="1200">
                          <a:effectLst/>
                        </a:rPr>
                        <a:t>Average(50-59)</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08</a:t>
                      </a:r>
                      <a:endParaRPr lang="en-US" sz="110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08%</a:t>
                      </a: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27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43%</a:t>
                      </a:r>
                      <a:endParaRPr lang="en-US" sz="1100">
                        <a:effectLst/>
                      </a:endParaRPr>
                    </a:p>
                    <a:p>
                      <a:pPr marL="0" marR="0" algn="ctr">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775523">
                <a:tc>
                  <a:txBody>
                    <a:bodyPr/>
                    <a:lstStyle/>
                    <a:p>
                      <a:pPr marL="0" marR="0" algn="ctr">
                        <a:lnSpc>
                          <a:spcPct val="115000"/>
                        </a:lnSpc>
                        <a:spcBef>
                          <a:spcPts val="0"/>
                        </a:spcBef>
                        <a:spcAft>
                          <a:spcPts val="0"/>
                        </a:spcAft>
                      </a:pPr>
                      <a:r>
                        <a:rPr lang="en-US" sz="1200">
                          <a:effectLst/>
                        </a:rPr>
                        <a:t>Poor(below 50)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923438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latin typeface="Times New Roman" pitchFamily="18" charset="0"/>
                <a:cs typeface="Times New Roman" pitchFamily="18" charset="0"/>
              </a:rPr>
              <a:t>STUDENTS’ PERFORMANCE SCORES BY GROUP I IN OSPE AND GROUP II IN TPE</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3559441"/>
              </p:ext>
            </p:extLst>
          </p:nvPr>
        </p:nvGraphicFramePr>
        <p:xfrm>
          <a:off x="609600" y="1600200"/>
          <a:ext cx="8001000" cy="8054340"/>
        </p:xfrm>
        <a:graphic>
          <a:graphicData uri="http://schemas.openxmlformats.org/drawingml/2006/table">
            <a:tbl>
              <a:tblPr>
                <a:tableStyleId>{5C22544A-7EE6-4342-B048-85BDC9FD1C3A}</a:tableStyleId>
              </a:tblPr>
              <a:tblGrid>
                <a:gridCol w="1447800"/>
                <a:gridCol w="2276514"/>
                <a:gridCol w="850058"/>
                <a:gridCol w="1674028"/>
                <a:gridCol w="1752600"/>
              </a:tblGrid>
              <a:tr h="214501">
                <a:tc rowSpan="2">
                  <a:txBody>
                    <a:bodyPr/>
                    <a:lstStyle/>
                    <a:p>
                      <a:pPr marL="68580" marR="0" algn="ctr">
                        <a:lnSpc>
                          <a:spcPct val="150000"/>
                        </a:lnSpc>
                        <a:spcBef>
                          <a:spcPts val="0"/>
                        </a:spcBef>
                        <a:spcAft>
                          <a:spcPts val="0"/>
                        </a:spcAft>
                      </a:pPr>
                      <a:r>
                        <a:rPr lang="en-US" sz="1400" dirty="0">
                          <a:effectLst/>
                        </a:rPr>
                        <a:t>Clinical skills</a:t>
                      </a:r>
                    </a:p>
                    <a:p>
                      <a:pPr marL="68580" marR="0" algn="ctr">
                        <a:lnSpc>
                          <a:spcPct val="150000"/>
                        </a:lnSpc>
                        <a:spcBef>
                          <a:spcPts val="0"/>
                        </a:spcBef>
                        <a:spcAft>
                          <a:spcPts val="0"/>
                        </a:spcAft>
                      </a:pPr>
                      <a:r>
                        <a:rPr lang="en-US" sz="1400" dirty="0">
                          <a:effectLst/>
                        </a:rPr>
                        <a:t>&amp; Possible score range</a:t>
                      </a:r>
                      <a:endParaRPr lang="en-US" sz="1400" dirty="0">
                        <a:effectLst/>
                        <a:latin typeface="Calibri"/>
                        <a:ea typeface="Calibri"/>
                        <a:cs typeface="Times New Roman"/>
                      </a:endParaRPr>
                    </a:p>
                  </a:txBody>
                  <a:tcPr marL="53625" marR="53625" marT="0" marB="0"/>
                </a:tc>
                <a:tc>
                  <a:txBody>
                    <a:bodyPr/>
                    <a:lstStyle/>
                    <a:p>
                      <a:pPr marL="68580" marR="0" algn="ctr">
                        <a:lnSpc>
                          <a:spcPct val="150000"/>
                        </a:lnSpc>
                        <a:spcBef>
                          <a:spcPts val="0"/>
                        </a:spcBef>
                        <a:spcAft>
                          <a:spcPts val="0"/>
                        </a:spcAft>
                      </a:pPr>
                      <a:r>
                        <a:rPr lang="en-US" sz="1400">
                          <a:effectLst/>
                        </a:rPr>
                        <a:t>OSPE</a:t>
                      </a:r>
                      <a:endParaRPr lang="en-US" sz="1400">
                        <a:effectLst/>
                        <a:latin typeface="Calibri"/>
                        <a:ea typeface="Calibri"/>
                        <a:cs typeface="Times New Roman"/>
                      </a:endParaRPr>
                    </a:p>
                  </a:txBody>
                  <a:tcPr marL="53625" marR="53625" marT="0" marB="0"/>
                </a:tc>
                <a:tc>
                  <a:txBody>
                    <a:bodyPr/>
                    <a:lstStyle/>
                    <a:p>
                      <a:pPr marL="68580" marR="0" algn="ctr">
                        <a:lnSpc>
                          <a:spcPct val="150000"/>
                        </a:lnSpc>
                        <a:spcBef>
                          <a:spcPts val="0"/>
                        </a:spcBef>
                        <a:spcAft>
                          <a:spcPts val="0"/>
                        </a:spcAft>
                      </a:pPr>
                      <a:r>
                        <a:rPr lang="en-US" sz="1400">
                          <a:effectLst/>
                        </a:rPr>
                        <a:t>TPE</a:t>
                      </a:r>
                      <a:endParaRPr lang="en-US" sz="1400">
                        <a:effectLst/>
                        <a:latin typeface="Calibri"/>
                        <a:ea typeface="Calibri"/>
                        <a:cs typeface="Times New Roman"/>
                      </a:endParaRPr>
                    </a:p>
                  </a:txBody>
                  <a:tcPr marL="53625" marR="53625" marT="0" marB="0"/>
                </a:tc>
                <a:tc rowSpan="2">
                  <a:txBody>
                    <a:bodyPr/>
                    <a:lstStyle/>
                    <a:p>
                      <a:pPr marL="0" marR="0" algn="ctr">
                        <a:lnSpc>
                          <a:spcPct val="115000"/>
                        </a:lnSpc>
                        <a:spcBef>
                          <a:spcPts val="0"/>
                        </a:spcBef>
                        <a:spcAft>
                          <a:spcPts val="0"/>
                        </a:spcAft>
                      </a:pPr>
                      <a:r>
                        <a:rPr lang="en-US" sz="1400">
                          <a:effectLst/>
                        </a:rPr>
                        <a:t>Independent</a:t>
                      </a:r>
                    </a:p>
                    <a:p>
                      <a:pPr marL="68580" marR="0" algn="ctr">
                        <a:lnSpc>
                          <a:spcPct val="150000"/>
                        </a:lnSpc>
                        <a:spcBef>
                          <a:spcPts val="0"/>
                        </a:spcBef>
                        <a:spcAft>
                          <a:spcPts val="0"/>
                        </a:spcAft>
                      </a:pPr>
                      <a:r>
                        <a:rPr lang="en-US" sz="1400">
                          <a:effectLst/>
                        </a:rPr>
                        <a:t>t-value</a:t>
                      </a:r>
                      <a:endParaRPr lang="en-US" sz="1400">
                        <a:effectLst/>
                        <a:latin typeface="Calibri"/>
                        <a:ea typeface="Calibri"/>
                        <a:cs typeface="Times New Roman"/>
                      </a:endParaRPr>
                    </a:p>
                  </a:txBody>
                  <a:tcPr marL="53625" marR="53625" marT="0" marB="0"/>
                </a:tc>
                <a:tc rowSpan="2">
                  <a:txBody>
                    <a:bodyPr/>
                    <a:lstStyle/>
                    <a:p>
                      <a:pPr marL="68580" marR="0" algn="ctr">
                        <a:lnSpc>
                          <a:spcPct val="150000"/>
                        </a:lnSpc>
                        <a:spcBef>
                          <a:spcPts val="0"/>
                        </a:spcBef>
                        <a:spcAft>
                          <a:spcPts val="0"/>
                        </a:spcAft>
                      </a:pPr>
                      <a:r>
                        <a:rPr lang="en-US" sz="1400">
                          <a:effectLst/>
                        </a:rPr>
                        <a:t>p-value</a:t>
                      </a:r>
                      <a:endParaRPr lang="en-US" sz="1400">
                        <a:effectLst/>
                        <a:latin typeface="Calibri"/>
                        <a:ea typeface="Calibri"/>
                        <a:cs typeface="Times New Roman"/>
                      </a:endParaRPr>
                    </a:p>
                  </a:txBody>
                  <a:tcPr marL="53625" marR="53625" marT="0" marB="0"/>
                </a:tc>
              </a:tr>
              <a:tr h="858002">
                <a:tc vMerge="1">
                  <a:txBody>
                    <a:bodyPr/>
                    <a:lstStyle/>
                    <a:p>
                      <a:endParaRPr lang="en-US"/>
                    </a:p>
                  </a:txBody>
                  <a:tcPr/>
                </a:tc>
                <a:tc>
                  <a:txBody>
                    <a:bodyPr/>
                    <a:lstStyle/>
                    <a:p>
                      <a:pPr marL="68580" marR="0" algn="ctr">
                        <a:lnSpc>
                          <a:spcPct val="150000"/>
                        </a:lnSpc>
                        <a:spcBef>
                          <a:spcPts val="0"/>
                        </a:spcBef>
                        <a:spcAft>
                          <a:spcPts val="0"/>
                        </a:spcAft>
                      </a:pPr>
                      <a:r>
                        <a:rPr lang="en-US" sz="1400" dirty="0">
                          <a:effectLst/>
                        </a:rPr>
                        <a:t>Group-1</a:t>
                      </a:r>
                    </a:p>
                    <a:p>
                      <a:pPr marL="68580" marR="0" algn="ctr">
                        <a:lnSpc>
                          <a:spcPct val="150000"/>
                        </a:lnSpc>
                        <a:spcBef>
                          <a:spcPts val="0"/>
                        </a:spcBef>
                        <a:spcAft>
                          <a:spcPts val="0"/>
                        </a:spcAft>
                      </a:pPr>
                      <a:r>
                        <a:rPr lang="en-US" sz="1400" dirty="0">
                          <a:effectLst/>
                        </a:rPr>
                        <a:t>(n=100)</a:t>
                      </a:r>
                    </a:p>
                    <a:p>
                      <a:pPr marL="68580" marR="0" algn="ctr">
                        <a:lnSpc>
                          <a:spcPct val="150000"/>
                        </a:lnSpc>
                        <a:spcBef>
                          <a:spcPts val="0"/>
                        </a:spcBef>
                        <a:spcAft>
                          <a:spcPts val="0"/>
                        </a:spcAft>
                      </a:pPr>
                      <a:r>
                        <a:rPr lang="en-US" sz="1400" dirty="0">
                          <a:effectLst/>
                        </a:rPr>
                        <a:t>Mean</a:t>
                      </a:r>
                    </a:p>
                    <a:p>
                      <a:pPr marL="68580" marR="0" algn="ctr">
                        <a:lnSpc>
                          <a:spcPct val="150000"/>
                        </a:lnSpc>
                        <a:spcBef>
                          <a:spcPts val="0"/>
                        </a:spcBef>
                        <a:spcAft>
                          <a:spcPts val="0"/>
                        </a:spcAft>
                      </a:pPr>
                      <a:r>
                        <a:rPr lang="en-US" sz="1400" dirty="0">
                          <a:effectLst/>
                        </a:rPr>
                        <a:t>SD</a:t>
                      </a:r>
                      <a:endParaRPr lang="en-US" sz="1400" dirty="0">
                        <a:effectLst/>
                        <a:latin typeface="Calibri"/>
                        <a:ea typeface="Calibri"/>
                        <a:cs typeface="Times New Roman"/>
                      </a:endParaRPr>
                    </a:p>
                  </a:txBody>
                  <a:tcPr marL="53625" marR="53625" marT="0" marB="0"/>
                </a:tc>
                <a:tc>
                  <a:txBody>
                    <a:bodyPr/>
                    <a:lstStyle/>
                    <a:p>
                      <a:pPr marL="68580" marR="0" algn="ctr">
                        <a:lnSpc>
                          <a:spcPct val="150000"/>
                        </a:lnSpc>
                        <a:spcBef>
                          <a:spcPts val="0"/>
                        </a:spcBef>
                        <a:spcAft>
                          <a:spcPts val="0"/>
                        </a:spcAft>
                      </a:pPr>
                      <a:r>
                        <a:rPr lang="en-US" sz="1400">
                          <a:effectLst/>
                        </a:rPr>
                        <a:t>Group -II</a:t>
                      </a:r>
                    </a:p>
                    <a:p>
                      <a:pPr marL="68580" marR="0" algn="ctr">
                        <a:lnSpc>
                          <a:spcPct val="150000"/>
                        </a:lnSpc>
                        <a:spcBef>
                          <a:spcPts val="0"/>
                        </a:spcBef>
                        <a:spcAft>
                          <a:spcPts val="0"/>
                        </a:spcAft>
                      </a:pPr>
                      <a:r>
                        <a:rPr lang="en-US" sz="1400">
                          <a:effectLst/>
                        </a:rPr>
                        <a:t>(n=100)</a:t>
                      </a:r>
                    </a:p>
                    <a:p>
                      <a:pPr marL="68580" marR="0" algn="ctr">
                        <a:lnSpc>
                          <a:spcPct val="150000"/>
                        </a:lnSpc>
                        <a:spcBef>
                          <a:spcPts val="0"/>
                        </a:spcBef>
                        <a:spcAft>
                          <a:spcPts val="0"/>
                        </a:spcAft>
                      </a:pPr>
                      <a:r>
                        <a:rPr lang="en-US" sz="1400">
                          <a:effectLst/>
                        </a:rPr>
                        <a:t>Mean</a:t>
                      </a:r>
                    </a:p>
                    <a:p>
                      <a:pPr marL="68580" marR="0" algn="ctr">
                        <a:lnSpc>
                          <a:spcPct val="150000"/>
                        </a:lnSpc>
                        <a:spcBef>
                          <a:spcPts val="0"/>
                        </a:spcBef>
                        <a:spcAft>
                          <a:spcPts val="0"/>
                        </a:spcAft>
                      </a:pPr>
                      <a:r>
                        <a:rPr lang="en-US" sz="1400">
                          <a:effectLst/>
                        </a:rPr>
                        <a:t>SD</a:t>
                      </a:r>
                      <a:endParaRPr lang="en-US" sz="1400">
                        <a:effectLst/>
                        <a:latin typeface="Calibri"/>
                        <a:ea typeface="Calibri"/>
                        <a:cs typeface="Times New Roman"/>
                      </a:endParaRPr>
                    </a:p>
                  </a:txBody>
                  <a:tcPr marL="53625" marR="53625" marT="0" marB="0"/>
                </a:tc>
                <a:tc vMerge="1">
                  <a:txBody>
                    <a:bodyPr/>
                    <a:lstStyle/>
                    <a:p>
                      <a:endParaRPr lang="en-US"/>
                    </a:p>
                  </a:txBody>
                  <a:tcPr/>
                </a:tc>
                <a:tc vMerge="1">
                  <a:txBody>
                    <a:bodyPr/>
                    <a:lstStyle/>
                    <a:p>
                      <a:endParaRPr lang="en-US"/>
                    </a:p>
                  </a:txBody>
                  <a:tcPr/>
                </a:tc>
              </a:tr>
              <a:tr h="493351">
                <a:tc>
                  <a:txBody>
                    <a:bodyPr/>
                    <a:lstStyle/>
                    <a:p>
                      <a:pPr marL="0" marR="0">
                        <a:lnSpc>
                          <a:spcPct val="115000"/>
                        </a:lnSpc>
                        <a:spcBef>
                          <a:spcPts val="0"/>
                        </a:spcBef>
                        <a:spcAft>
                          <a:spcPts val="0"/>
                        </a:spcAft>
                      </a:pPr>
                      <a:r>
                        <a:rPr lang="en-US" sz="1400">
                          <a:effectLst/>
                        </a:rPr>
                        <a:t>History collection</a:t>
                      </a:r>
                    </a:p>
                    <a:p>
                      <a:pPr marL="0" marR="0">
                        <a:lnSpc>
                          <a:spcPct val="115000"/>
                        </a:lnSpc>
                        <a:spcBef>
                          <a:spcPts val="0"/>
                        </a:spcBef>
                        <a:spcAft>
                          <a:spcPts val="0"/>
                        </a:spcAft>
                      </a:pPr>
                      <a:r>
                        <a:rPr lang="en-US" sz="1400">
                          <a:effectLst/>
                        </a:rPr>
                        <a:t>(0-15)</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11.14</a:t>
                      </a:r>
                    </a:p>
                    <a:p>
                      <a:pPr marL="0" marR="0" algn="ctr">
                        <a:lnSpc>
                          <a:spcPct val="115000"/>
                        </a:lnSpc>
                        <a:spcBef>
                          <a:spcPts val="0"/>
                        </a:spcBef>
                        <a:spcAft>
                          <a:spcPts val="0"/>
                        </a:spcAft>
                      </a:pPr>
                      <a:r>
                        <a:rPr lang="en-US" sz="1400" dirty="0">
                          <a:effectLst/>
                        </a:rPr>
                        <a:t>1.46</a:t>
                      </a:r>
                      <a:endParaRPr lang="en-US" sz="1400" dirty="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11.14</a:t>
                      </a:r>
                    </a:p>
                    <a:p>
                      <a:pPr marL="0" marR="0" algn="ctr">
                        <a:lnSpc>
                          <a:spcPct val="115000"/>
                        </a:lnSpc>
                        <a:spcBef>
                          <a:spcPts val="0"/>
                        </a:spcBef>
                        <a:spcAft>
                          <a:spcPts val="0"/>
                        </a:spcAft>
                      </a:pPr>
                      <a:r>
                        <a:rPr lang="en-US" sz="1400">
                          <a:effectLst/>
                        </a:rPr>
                        <a:t>1.46</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10.88</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.047</a:t>
                      </a:r>
                      <a:endParaRPr lang="en-US" sz="1400" dirty="0">
                        <a:effectLst/>
                        <a:latin typeface="Calibri"/>
                        <a:ea typeface="Calibri"/>
                        <a:cs typeface="Times New Roman"/>
                      </a:endParaRPr>
                    </a:p>
                  </a:txBody>
                  <a:tcPr marL="53625" marR="53625" marT="0" marB="0"/>
                </a:tc>
              </a:tr>
              <a:tr h="328901">
                <a:tc>
                  <a:txBody>
                    <a:bodyPr/>
                    <a:lstStyle/>
                    <a:p>
                      <a:pPr marL="0" marR="0">
                        <a:lnSpc>
                          <a:spcPct val="115000"/>
                        </a:lnSpc>
                        <a:spcBef>
                          <a:spcPts val="0"/>
                        </a:spcBef>
                        <a:spcAft>
                          <a:spcPts val="0"/>
                        </a:spcAft>
                      </a:pPr>
                      <a:r>
                        <a:rPr lang="en-US" sz="1400">
                          <a:effectLst/>
                        </a:rPr>
                        <a:t>MSE (0-10)</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7.39</a:t>
                      </a:r>
                    </a:p>
                    <a:p>
                      <a:pPr marL="0" marR="0" algn="ctr">
                        <a:lnSpc>
                          <a:spcPct val="115000"/>
                        </a:lnSpc>
                        <a:spcBef>
                          <a:spcPts val="0"/>
                        </a:spcBef>
                        <a:spcAft>
                          <a:spcPts val="0"/>
                        </a:spcAft>
                      </a:pPr>
                      <a:r>
                        <a:rPr lang="en-US" sz="1400" dirty="0">
                          <a:effectLst/>
                        </a:rPr>
                        <a:t>1.07</a:t>
                      </a:r>
                      <a:endParaRPr lang="en-US" sz="1400" dirty="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7.42</a:t>
                      </a:r>
                    </a:p>
                    <a:p>
                      <a:pPr marL="0" marR="0" algn="ctr">
                        <a:lnSpc>
                          <a:spcPct val="115000"/>
                        </a:lnSpc>
                        <a:spcBef>
                          <a:spcPts val="0"/>
                        </a:spcBef>
                        <a:spcAft>
                          <a:spcPts val="0"/>
                        </a:spcAft>
                      </a:pPr>
                      <a:r>
                        <a:rPr lang="en-US" sz="1400">
                          <a:effectLst/>
                        </a:rPr>
                        <a:t>1.05</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11.67</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.007</a:t>
                      </a:r>
                      <a:endParaRPr lang="en-US" sz="1400" dirty="0">
                        <a:effectLst/>
                        <a:latin typeface="Calibri"/>
                        <a:ea typeface="Calibri"/>
                        <a:cs typeface="Times New Roman"/>
                      </a:endParaRPr>
                    </a:p>
                  </a:txBody>
                  <a:tcPr marL="53625" marR="53625" marT="0" marB="0"/>
                </a:tc>
              </a:tr>
              <a:tr h="328901">
                <a:tc>
                  <a:txBody>
                    <a:bodyPr/>
                    <a:lstStyle/>
                    <a:p>
                      <a:pPr marL="0" marR="0">
                        <a:lnSpc>
                          <a:spcPct val="115000"/>
                        </a:lnSpc>
                        <a:spcBef>
                          <a:spcPts val="0"/>
                        </a:spcBef>
                        <a:spcAft>
                          <a:spcPts val="0"/>
                        </a:spcAft>
                      </a:pPr>
                      <a:r>
                        <a:rPr lang="en-US" sz="1400">
                          <a:effectLst/>
                        </a:rPr>
                        <a:t>MMSE(0-5)</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3.31</a:t>
                      </a:r>
                    </a:p>
                    <a:p>
                      <a:pPr marL="0" marR="0" algn="ctr">
                        <a:lnSpc>
                          <a:spcPct val="115000"/>
                        </a:lnSpc>
                        <a:spcBef>
                          <a:spcPts val="0"/>
                        </a:spcBef>
                        <a:spcAft>
                          <a:spcPts val="0"/>
                        </a:spcAft>
                      </a:pPr>
                      <a:r>
                        <a:rPr lang="en-US" sz="1400">
                          <a:effectLst/>
                        </a:rPr>
                        <a:t>.77</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3.50</a:t>
                      </a:r>
                    </a:p>
                    <a:p>
                      <a:pPr marL="0" marR="0" algn="ctr">
                        <a:lnSpc>
                          <a:spcPct val="115000"/>
                        </a:lnSpc>
                        <a:spcBef>
                          <a:spcPts val="0"/>
                        </a:spcBef>
                        <a:spcAft>
                          <a:spcPts val="0"/>
                        </a:spcAft>
                      </a:pPr>
                      <a:r>
                        <a:rPr lang="en-US" sz="1400" dirty="0">
                          <a:effectLst/>
                        </a:rPr>
                        <a:t>.69</a:t>
                      </a:r>
                      <a:endParaRPr lang="en-US" sz="1400" dirty="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17.75</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.066</a:t>
                      </a:r>
                      <a:endParaRPr lang="en-US" sz="1400">
                        <a:effectLst/>
                        <a:latin typeface="Calibri"/>
                        <a:ea typeface="Calibri"/>
                        <a:cs typeface="Times New Roman"/>
                      </a:endParaRPr>
                    </a:p>
                  </a:txBody>
                  <a:tcPr marL="53625" marR="53625" marT="0" marB="0"/>
                </a:tc>
              </a:tr>
              <a:tr h="328901">
                <a:tc>
                  <a:txBody>
                    <a:bodyPr/>
                    <a:lstStyle/>
                    <a:p>
                      <a:pPr marL="0" marR="0">
                        <a:lnSpc>
                          <a:spcPct val="115000"/>
                        </a:lnSpc>
                        <a:spcBef>
                          <a:spcPts val="0"/>
                        </a:spcBef>
                        <a:spcAft>
                          <a:spcPts val="0"/>
                        </a:spcAft>
                      </a:pPr>
                      <a:r>
                        <a:rPr lang="en-US" sz="1400">
                          <a:effectLst/>
                        </a:rPr>
                        <a:t>Process recording</a:t>
                      </a:r>
                    </a:p>
                    <a:p>
                      <a:pPr marL="0" marR="0">
                        <a:lnSpc>
                          <a:spcPct val="115000"/>
                        </a:lnSpc>
                        <a:spcBef>
                          <a:spcPts val="0"/>
                        </a:spcBef>
                        <a:spcAft>
                          <a:spcPts val="0"/>
                        </a:spcAft>
                      </a:pPr>
                      <a:r>
                        <a:rPr lang="en-US" sz="1400">
                          <a:effectLst/>
                        </a:rPr>
                        <a:t>(0-5)</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2.71</a:t>
                      </a:r>
                    </a:p>
                    <a:p>
                      <a:pPr marL="0" marR="0" algn="ctr">
                        <a:lnSpc>
                          <a:spcPct val="115000"/>
                        </a:lnSpc>
                        <a:spcBef>
                          <a:spcPts val="0"/>
                        </a:spcBef>
                        <a:spcAft>
                          <a:spcPts val="0"/>
                        </a:spcAft>
                      </a:pPr>
                      <a:r>
                        <a:rPr lang="en-US" sz="1400">
                          <a:effectLst/>
                        </a:rPr>
                        <a:t>.88</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3.35</a:t>
                      </a:r>
                    </a:p>
                    <a:p>
                      <a:pPr marL="0" marR="0" algn="ctr">
                        <a:lnSpc>
                          <a:spcPct val="115000"/>
                        </a:lnSpc>
                        <a:spcBef>
                          <a:spcPts val="0"/>
                        </a:spcBef>
                        <a:spcAft>
                          <a:spcPts val="0"/>
                        </a:spcAft>
                      </a:pPr>
                      <a:r>
                        <a:rPr lang="en-US" sz="1400" dirty="0">
                          <a:effectLst/>
                        </a:rPr>
                        <a:t>.80</a:t>
                      </a:r>
                      <a:endParaRPr lang="en-US" sz="1400" dirty="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18.05</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.592</a:t>
                      </a:r>
                      <a:endParaRPr lang="en-US" sz="1400">
                        <a:effectLst/>
                        <a:latin typeface="Calibri"/>
                        <a:ea typeface="Calibri"/>
                        <a:cs typeface="Times New Roman"/>
                      </a:endParaRPr>
                    </a:p>
                  </a:txBody>
                  <a:tcPr marL="53625" marR="53625" marT="0" marB="0"/>
                </a:tc>
              </a:tr>
              <a:tr h="328901">
                <a:tc>
                  <a:txBody>
                    <a:bodyPr/>
                    <a:lstStyle/>
                    <a:p>
                      <a:pPr marL="0" marR="0">
                        <a:lnSpc>
                          <a:spcPct val="115000"/>
                        </a:lnSpc>
                        <a:spcBef>
                          <a:spcPts val="0"/>
                        </a:spcBef>
                        <a:spcAft>
                          <a:spcPts val="0"/>
                        </a:spcAft>
                      </a:pPr>
                      <a:r>
                        <a:rPr lang="en-US" sz="1400">
                          <a:effectLst/>
                        </a:rPr>
                        <a:t>Procedure</a:t>
                      </a:r>
                    </a:p>
                    <a:p>
                      <a:pPr marL="0" marR="0">
                        <a:lnSpc>
                          <a:spcPct val="115000"/>
                        </a:lnSpc>
                        <a:spcBef>
                          <a:spcPts val="0"/>
                        </a:spcBef>
                        <a:spcAft>
                          <a:spcPts val="0"/>
                        </a:spcAft>
                      </a:pPr>
                      <a:r>
                        <a:rPr lang="en-US" sz="1400">
                          <a:effectLst/>
                        </a:rPr>
                        <a:t>(0-15)</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8.92</a:t>
                      </a:r>
                    </a:p>
                    <a:p>
                      <a:pPr marL="0" marR="0" algn="ctr">
                        <a:lnSpc>
                          <a:spcPct val="115000"/>
                        </a:lnSpc>
                        <a:spcBef>
                          <a:spcPts val="0"/>
                        </a:spcBef>
                        <a:spcAft>
                          <a:spcPts val="0"/>
                        </a:spcAft>
                      </a:pPr>
                      <a:r>
                        <a:rPr lang="en-US" sz="1400">
                          <a:effectLst/>
                        </a:rPr>
                        <a:t>1.35</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8.92</a:t>
                      </a:r>
                    </a:p>
                    <a:p>
                      <a:pPr marL="0" marR="0" algn="ctr">
                        <a:lnSpc>
                          <a:spcPct val="115000"/>
                        </a:lnSpc>
                        <a:spcBef>
                          <a:spcPts val="0"/>
                        </a:spcBef>
                        <a:spcAft>
                          <a:spcPts val="0"/>
                        </a:spcAft>
                      </a:pPr>
                      <a:r>
                        <a:rPr lang="en-US" sz="1400">
                          <a:effectLst/>
                        </a:rPr>
                        <a:t>1.35</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9.66</a:t>
                      </a:r>
                      <a:endParaRPr lang="en-US" sz="1400" dirty="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.706</a:t>
                      </a:r>
                      <a:endParaRPr lang="en-US" sz="1400">
                        <a:effectLst/>
                        <a:latin typeface="Calibri"/>
                        <a:ea typeface="Calibri"/>
                        <a:cs typeface="Times New Roman"/>
                      </a:endParaRPr>
                    </a:p>
                  </a:txBody>
                  <a:tcPr marL="53625" marR="53625" marT="0" marB="0"/>
                </a:tc>
              </a:tr>
              <a:tr h="328901">
                <a:tc>
                  <a:txBody>
                    <a:bodyPr/>
                    <a:lstStyle/>
                    <a:p>
                      <a:pPr marL="0" marR="0">
                        <a:lnSpc>
                          <a:spcPct val="115000"/>
                        </a:lnSpc>
                        <a:spcBef>
                          <a:spcPts val="0"/>
                        </a:spcBef>
                        <a:spcAft>
                          <a:spcPts val="0"/>
                        </a:spcAft>
                      </a:pPr>
                      <a:r>
                        <a:rPr lang="en-US" sz="1400">
                          <a:effectLst/>
                        </a:rPr>
                        <a:t>Nursing diagnosis</a:t>
                      </a:r>
                    </a:p>
                    <a:p>
                      <a:pPr marL="0" marR="0">
                        <a:lnSpc>
                          <a:spcPct val="115000"/>
                        </a:lnSpc>
                        <a:spcBef>
                          <a:spcPts val="0"/>
                        </a:spcBef>
                        <a:spcAft>
                          <a:spcPts val="0"/>
                        </a:spcAft>
                      </a:pPr>
                      <a:r>
                        <a:rPr lang="en-US" sz="1400">
                          <a:effectLst/>
                        </a:rPr>
                        <a:t>(0-10)</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6.60</a:t>
                      </a:r>
                    </a:p>
                    <a:p>
                      <a:pPr marL="0" marR="0" algn="ctr">
                        <a:lnSpc>
                          <a:spcPct val="115000"/>
                        </a:lnSpc>
                        <a:spcBef>
                          <a:spcPts val="0"/>
                        </a:spcBef>
                        <a:spcAft>
                          <a:spcPts val="0"/>
                        </a:spcAft>
                      </a:pPr>
                      <a:r>
                        <a:rPr lang="en-US" sz="1400">
                          <a:effectLst/>
                        </a:rPr>
                        <a:t>.97</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6.76</a:t>
                      </a:r>
                    </a:p>
                    <a:p>
                      <a:pPr marL="0" marR="0" algn="ctr">
                        <a:lnSpc>
                          <a:spcPct val="115000"/>
                        </a:lnSpc>
                        <a:spcBef>
                          <a:spcPts val="0"/>
                        </a:spcBef>
                        <a:spcAft>
                          <a:spcPts val="0"/>
                        </a:spcAft>
                      </a:pPr>
                      <a:r>
                        <a:rPr lang="en-US" sz="1400">
                          <a:effectLst/>
                        </a:rPr>
                        <a:t>.98</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10.40</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.000</a:t>
                      </a:r>
                      <a:endParaRPr lang="en-US" sz="1400" dirty="0">
                        <a:effectLst/>
                        <a:latin typeface="Calibri"/>
                        <a:ea typeface="Calibri"/>
                        <a:cs typeface="Times New Roman"/>
                      </a:endParaRPr>
                    </a:p>
                  </a:txBody>
                  <a:tcPr marL="53625" marR="53625" marT="0" marB="0"/>
                </a:tc>
              </a:tr>
              <a:tr h="328901">
                <a:tc>
                  <a:txBody>
                    <a:bodyPr/>
                    <a:lstStyle/>
                    <a:p>
                      <a:pPr marL="0" marR="0">
                        <a:lnSpc>
                          <a:spcPct val="115000"/>
                        </a:lnSpc>
                        <a:spcBef>
                          <a:spcPts val="0"/>
                        </a:spcBef>
                        <a:spcAft>
                          <a:spcPts val="0"/>
                        </a:spcAft>
                      </a:pPr>
                      <a:r>
                        <a:rPr lang="en-US" sz="1400">
                          <a:effectLst/>
                        </a:rPr>
                        <a:t>Nursing intervention(0-15)</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8.46</a:t>
                      </a:r>
                    </a:p>
                    <a:p>
                      <a:pPr marL="0" marR="0" algn="ctr">
                        <a:lnSpc>
                          <a:spcPct val="115000"/>
                        </a:lnSpc>
                        <a:spcBef>
                          <a:spcPts val="0"/>
                        </a:spcBef>
                        <a:spcAft>
                          <a:spcPts val="0"/>
                        </a:spcAft>
                      </a:pPr>
                      <a:r>
                        <a:rPr lang="en-US" sz="1400">
                          <a:effectLst/>
                        </a:rPr>
                        <a:t>1.10</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8.47</a:t>
                      </a:r>
                    </a:p>
                    <a:p>
                      <a:pPr marL="0" marR="0" algn="ctr">
                        <a:lnSpc>
                          <a:spcPct val="115000"/>
                        </a:lnSpc>
                        <a:spcBef>
                          <a:spcPts val="0"/>
                        </a:spcBef>
                        <a:spcAft>
                          <a:spcPts val="0"/>
                        </a:spcAft>
                      </a:pPr>
                      <a:r>
                        <a:rPr lang="en-US" sz="1400">
                          <a:effectLst/>
                        </a:rPr>
                        <a:t>1.09</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8.25</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.108</a:t>
                      </a:r>
                      <a:endParaRPr lang="en-US" sz="1400" dirty="0">
                        <a:effectLst/>
                        <a:latin typeface="Calibri"/>
                        <a:ea typeface="Calibri"/>
                        <a:cs typeface="Times New Roman"/>
                      </a:endParaRPr>
                    </a:p>
                  </a:txBody>
                  <a:tcPr marL="53625" marR="53625" marT="0" marB="0"/>
                </a:tc>
              </a:tr>
              <a:tr h="328901">
                <a:tc>
                  <a:txBody>
                    <a:bodyPr/>
                    <a:lstStyle/>
                    <a:p>
                      <a:pPr marL="0" marR="0">
                        <a:lnSpc>
                          <a:spcPct val="115000"/>
                        </a:lnSpc>
                        <a:spcBef>
                          <a:spcPts val="0"/>
                        </a:spcBef>
                        <a:spcAft>
                          <a:spcPts val="0"/>
                        </a:spcAft>
                      </a:pPr>
                      <a:r>
                        <a:rPr lang="en-US" sz="1400">
                          <a:effectLst/>
                        </a:rPr>
                        <a:t>Health education</a:t>
                      </a:r>
                    </a:p>
                    <a:p>
                      <a:pPr marL="0" marR="0">
                        <a:lnSpc>
                          <a:spcPct val="115000"/>
                        </a:lnSpc>
                        <a:spcBef>
                          <a:spcPts val="0"/>
                        </a:spcBef>
                        <a:spcAft>
                          <a:spcPts val="0"/>
                        </a:spcAft>
                      </a:pPr>
                      <a:r>
                        <a:rPr lang="en-US" sz="1400">
                          <a:effectLst/>
                        </a:rPr>
                        <a:t>(0-10)</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6.62</a:t>
                      </a:r>
                    </a:p>
                    <a:p>
                      <a:pPr marL="0" marR="0" algn="ctr">
                        <a:lnSpc>
                          <a:spcPct val="115000"/>
                        </a:lnSpc>
                        <a:spcBef>
                          <a:spcPts val="0"/>
                        </a:spcBef>
                        <a:spcAft>
                          <a:spcPts val="0"/>
                        </a:spcAft>
                      </a:pPr>
                      <a:r>
                        <a:rPr lang="en-US" sz="1400">
                          <a:effectLst/>
                        </a:rPr>
                        <a:t>1.80</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7.02</a:t>
                      </a:r>
                    </a:p>
                    <a:p>
                      <a:pPr marL="0" marR="0" algn="ctr">
                        <a:lnSpc>
                          <a:spcPct val="115000"/>
                        </a:lnSpc>
                        <a:spcBef>
                          <a:spcPts val="0"/>
                        </a:spcBef>
                        <a:spcAft>
                          <a:spcPts val="0"/>
                        </a:spcAft>
                      </a:pPr>
                      <a:r>
                        <a:rPr lang="en-US" sz="1400">
                          <a:effectLst/>
                        </a:rPr>
                        <a:t>1.64</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14.78</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.026</a:t>
                      </a:r>
                      <a:endParaRPr lang="en-US" sz="1400" dirty="0">
                        <a:effectLst/>
                        <a:latin typeface="Calibri"/>
                        <a:ea typeface="Calibri"/>
                        <a:cs typeface="Times New Roman"/>
                      </a:endParaRPr>
                    </a:p>
                  </a:txBody>
                  <a:tcPr marL="53625" marR="53625" marT="0" marB="0"/>
                </a:tc>
              </a:tr>
              <a:tr h="328901">
                <a:tc>
                  <a:txBody>
                    <a:bodyPr/>
                    <a:lstStyle/>
                    <a:p>
                      <a:pPr marL="0" marR="0">
                        <a:lnSpc>
                          <a:spcPct val="115000"/>
                        </a:lnSpc>
                        <a:spcBef>
                          <a:spcPts val="0"/>
                        </a:spcBef>
                        <a:spcAft>
                          <a:spcPts val="0"/>
                        </a:spcAft>
                      </a:pPr>
                      <a:r>
                        <a:rPr lang="en-US" sz="1400">
                          <a:effectLst/>
                        </a:rPr>
                        <a:t>Viva(0-15)</a:t>
                      </a:r>
                    </a:p>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8.07</a:t>
                      </a:r>
                    </a:p>
                    <a:p>
                      <a:pPr marL="0" marR="0" algn="ctr">
                        <a:lnSpc>
                          <a:spcPct val="115000"/>
                        </a:lnSpc>
                        <a:spcBef>
                          <a:spcPts val="0"/>
                        </a:spcBef>
                        <a:spcAft>
                          <a:spcPts val="0"/>
                        </a:spcAft>
                      </a:pPr>
                      <a:r>
                        <a:rPr lang="en-US" sz="1400">
                          <a:effectLst/>
                        </a:rPr>
                        <a:t>2.52</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8.41</a:t>
                      </a:r>
                    </a:p>
                    <a:p>
                      <a:pPr marL="0" marR="0" algn="ctr">
                        <a:lnSpc>
                          <a:spcPct val="115000"/>
                        </a:lnSpc>
                        <a:spcBef>
                          <a:spcPts val="0"/>
                        </a:spcBef>
                        <a:spcAft>
                          <a:spcPts val="0"/>
                        </a:spcAft>
                      </a:pPr>
                      <a:r>
                        <a:rPr lang="en-US" sz="1400">
                          <a:effectLst/>
                        </a:rPr>
                        <a:t>2.47</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8.99</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.466</a:t>
                      </a:r>
                      <a:endParaRPr lang="en-US" sz="1400" dirty="0">
                        <a:effectLst/>
                        <a:latin typeface="Calibri"/>
                        <a:ea typeface="Calibri"/>
                        <a:cs typeface="Times New Roman"/>
                      </a:endParaRPr>
                    </a:p>
                  </a:txBody>
                  <a:tcPr marL="53625" marR="53625" marT="0" marB="0"/>
                </a:tc>
              </a:tr>
              <a:tr h="328901">
                <a:tc>
                  <a:txBody>
                    <a:bodyPr/>
                    <a:lstStyle/>
                    <a:p>
                      <a:pPr marL="0" marR="0">
                        <a:lnSpc>
                          <a:spcPct val="115000"/>
                        </a:lnSpc>
                        <a:spcBef>
                          <a:spcPts val="0"/>
                        </a:spcBef>
                        <a:spcAft>
                          <a:spcPts val="0"/>
                        </a:spcAft>
                      </a:pPr>
                      <a:r>
                        <a:rPr lang="en-US" sz="1400">
                          <a:effectLst/>
                        </a:rPr>
                        <a:t>Total (0-100)</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63.19</a:t>
                      </a:r>
                    </a:p>
                    <a:p>
                      <a:pPr marL="0" marR="0" algn="ctr">
                        <a:lnSpc>
                          <a:spcPct val="115000"/>
                        </a:lnSpc>
                        <a:spcBef>
                          <a:spcPts val="0"/>
                        </a:spcBef>
                        <a:spcAft>
                          <a:spcPts val="0"/>
                        </a:spcAft>
                      </a:pPr>
                      <a:r>
                        <a:rPr lang="en-US" sz="1400">
                          <a:effectLst/>
                        </a:rPr>
                        <a:t>6.40</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64.99</a:t>
                      </a:r>
                    </a:p>
                    <a:p>
                      <a:pPr marL="0" marR="0" algn="ctr">
                        <a:lnSpc>
                          <a:spcPct val="115000"/>
                        </a:lnSpc>
                        <a:spcBef>
                          <a:spcPts val="0"/>
                        </a:spcBef>
                        <a:spcAft>
                          <a:spcPts val="0"/>
                        </a:spcAft>
                      </a:pPr>
                      <a:r>
                        <a:rPr lang="en-US" sz="1400">
                          <a:effectLst/>
                        </a:rPr>
                        <a:t>6.03</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a:effectLst/>
                        </a:rPr>
                        <a:t>12.59</a:t>
                      </a:r>
                      <a:endParaRPr lang="en-US" sz="1400">
                        <a:effectLst/>
                        <a:latin typeface="Calibri"/>
                        <a:ea typeface="Calibri"/>
                        <a:cs typeface="Times New Roman"/>
                      </a:endParaRPr>
                    </a:p>
                  </a:txBody>
                  <a:tcPr marL="53625" marR="53625" marT="0" marB="0"/>
                </a:tc>
                <a:tc>
                  <a:txBody>
                    <a:bodyPr/>
                    <a:lstStyle/>
                    <a:p>
                      <a:pPr marL="0" marR="0" algn="ctr">
                        <a:lnSpc>
                          <a:spcPct val="115000"/>
                        </a:lnSpc>
                        <a:spcBef>
                          <a:spcPts val="0"/>
                        </a:spcBef>
                        <a:spcAft>
                          <a:spcPts val="0"/>
                        </a:spcAft>
                      </a:pPr>
                      <a:r>
                        <a:rPr lang="en-US" sz="1400" dirty="0">
                          <a:effectLst/>
                        </a:rPr>
                        <a:t>.634</a:t>
                      </a:r>
                      <a:endParaRPr lang="en-US" sz="1400" dirty="0">
                        <a:effectLst/>
                        <a:latin typeface="Calibri"/>
                        <a:ea typeface="Calibri"/>
                        <a:cs typeface="Times New Roman"/>
                      </a:endParaRPr>
                    </a:p>
                  </a:txBody>
                  <a:tcPr marL="53625" marR="53625" marT="0" marB="0"/>
                </a:tc>
              </a:tr>
            </a:tbl>
          </a:graphicData>
        </a:graphic>
      </p:graphicFrame>
      <p:sp>
        <p:nvSpPr>
          <p:cNvPr id="5" name="Rectangle 1"/>
          <p:cNvSpPr>
            <a:spLocks noChangeArrowheads="1"/>
          </p:cNvSpPr>
          <p:nvPr/>
        </p:nvSpPr>
        <p:spPr bwMode="auto">
          <a:xfrm>
            <a:off x="6775006" y="1690301"/>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193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latin typeface="Times New Roman" pitchFamily="18" charset="0"/>
                <a:cs typeface="Times New Roman" pitchFamily="18" charset="0"/>
              </a:rPr>
              <a:t>Section –</a:t>
            </a:r>
            <a:r>
              <a:rPr lang="en-US" sz="3100" b="1" dirty="0" smtClean="0">
                <a:latin typeface="Times New Roman" pitchFamily="18" charset="0"/>
                <a:cs typeface="Times New Roman" pitchFamily="18" charset="0"/>
              </a:rPr>
              <a:t>II</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level </a:t>
            </a:r>
            <a:r>
              <a:rPr lang="en-US" sz="3100" b="1" dirty="0">
                <a:latin typeface="Times New Roman" pitchFamily="18" charset="0"/>
                <a:cs typeface="Times New Roman" pitchFamily="18" charset="0"/>
              </a:rPr>
              <a:t>of student’s performance of OSPE and TPE</a:t>
            </a:r>
            <a:r>
              <a:rPr lang="en-US" b="1" dirty="0"/>
              <a:t>.</a:t>
            </a:r>
            <a:r>
              <a:rPr lang="en-US" dirty="0"/>
              <a:t/>
            </a:r>
            <a:br>
              <a:rPr lang="en-US" dirty="0"/>
            </a:br>
            <a:endParaRPr lang="en-US" dirty="0"/>
          </a:p>
        </p:txBody>
      </p:sp>
      <p:sp>
        <p:nvSpPr>
          <p:cNvPr id="3" name="Content Placeholder 2"/>
          <p:cNvSpPr>
            <a:spLocks noGrp="1"/>
          </p:cNvSpPr>
          <p:nvPr>
            <p:ph sz="half" idx="1"/>
          </p:nvPr>
        </p:nvSpPr>
        <p:spPr/>
        <p:txBody>
          <a:bodyPr>
            <a:normAutofit fontScale="25000" lnSpcReduction="20000"/>
          </a:bodyPr>
          <a:lstStyle/>
          <a:p>
            <a:pPr marL="0" indent="0" algn="just">
              <a:buNone/>
            </a:pPr>
            <a:r>
              <a:rPr lang="en-US" sz="7200" dirty="0">
                <a:latin typeface="Times New Roman" pitchFamily="18" charset="0"/>
                <a:cs typeface="Times New Roman" pitchFamily="18" charset="0"/>
              </a:rPr>
              <a:t>The first objective of the study </a:t>
            </a:r>
            <a:r>
              <a:rPr lang="en-US" sz="7200" b="1" dirty="0">
                <a:latin typeface="Times New Roman" pitchFamily="18" charset="0"/>
                <a:cs typeface="Times New Roman" pitchFamily="18" charset="0"/>
              </a:rPr>
              <a:t>was to evaluate the effectiveness of OSPE over TPE on the performance of students in selected clinical competencies in psychiatric nursing. </a:t>
            </a:r>
          </a:p>
          <a:p>
            <a:pPr algn="just"/>
            <a:r>
              <a:rPr lang="en-US" sz="7200" b="1" i="1" dirty="0">
                <a:latin typeface="Times New Roman" pitchFamily="18" charset="0"/>
                <a:cs typeface="Times New Roman" pitchFamily="18" charset="0"/>
              </a:rPr>
              <a:t>The corresponding hypothesis was</a:t>
            </a:r>
            <a:r>
              <a:rPr lang="en-US" sz="7200" b="1" i="1" dirty="0" smtClean="0">
                <a:latin typeface="Times New Roman" pitchFamily="18" charset="0"/>
                <a:cs typeface="Times New Roman" pitchFamily="18" charset="0"/>
              </a:rPr>
              <a:t>:</a:t>
            </a:r>
            <a:r>
              <a:rPr lang="en-US" sz="7200" b="1" i="1" dirty="0">
                <a:latin typeface="Times New Roman" pitchFamily="18" charset="0"/>
                <a:cs typeface="Times New Roman" pitchFamily="18" charset="0"/>
              </a:rPr>
              <a:t> H1</a:t>
            </a:r>
            <a:r>
              <a:rPr lang="en-US" sz="7200" b="1" i="1" dirty="0" smtClean="0">
                <a:latin typeface="Times New Roman" pitchFamily="18" charset="0"/>
                <a:cs typeface="Times New Roman" pitchFamily="18" charset="0"/>
              </a:rPr>
              <a:t> </a:t>
            </a:r>
            <a:r>
              <a:rPr lang="en-US" sz="7200" b="1" i="1" dirty="0">
                <a:latin typeface="Times New Roman" pitchFamily="18" charset="0"/>
                <a:cs typeface="Times New Roman" pitchFamily="18" charset="0"/>
              </a:rPr>
              <a:t>There will be a significant difference between OSPE and TPE in nursing students’ performance in selected clinical competencies in psychiatric nursing</a:t>
            </a:r>
          </a:p>
          <a:p>
            <a:pPr algn="just"/>
            <a:r>
              <a:rPr lang="en-US" sz="7200" dirty="0">
                <a:latin typeface="Times New Roman" pitchFamily="18" charset="0"/>
                <a:cs typeface="Times New Roman" pitchFamily="18" charset="0"/>
              </a:rPr>
              <a:t>The study findings revealed that there was a highly significant difference between OSPE and TPE (p &lt; .001) in Group I and Group II on overall performance scores and the performance in all the clinical competencies assessed Table (8) &amp; fig (9) shows that, in OSPE, 72% &amp; 70 % of the students’ performance was very Good in Group I and Group II, whereas in TPE, 45 and 30 % of students Performance was very good in Group I and Group II </a:t>
            </a:r>
            <a:r>
              <a:rPr lang="en-US" sz="7200" dirty="0" smtClean="0">
                <a:latin typeface="Times New Roman" pitchFamily="18" charset="0"/>
                <a:cs typeface="Times New Roman" pitchFamily="18" charset="0"/>
              </a:rPr>
              <a:t>respectively</a:t>
            </a:r>
          </a:p>
          <a:p>
            <a:pPr algn="just"/>
            <a:endParaRPr lang="en-US" sz="7400"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fontScale="25000" lnSpcReduction="20000"/>
          </a:bodyPr>
          <a:lstStyle/>
          <a:p>
            <a:pPr marL="0" indent="0" algn="just">
              <a:buNone/>
            </a:pPr>
            <a:r>
              <a:rPr lang="en-US" dirty="0" smtClean="0"/>
              <a:t>.</a:t>
            </a:r>
            <a:endParaRPr lang="en-US" dirty="0"/>
          </a:p>
          <a:p>
            <a:pPr algn="just"/>
            <a:r>
              <a:rPr lang="en-US" sz="8000" dirty="0">
                <a:latin typeface="Times New Roman" pitchFamily="18" charset="0"/>
                <a:cs typeface="Times New Roman" pitchFamily="18" charset="0"/>
              </a:rPr>
              <a:t>Further, the study findings found a highly significant difference (p &lt; .001) between the mean performance scores obtained by the students in Group I in OSPE Table 9 shows a significant difference in the mean scores between OSPE and TPE on overall performance and all the clinical competencies (p &lt; .001). Mean scores obtained by the students in OSPE was higher than TPE. (M=79.05) and TPE (M =63.19) in the average (mean) performance scores of Group II </a:t>
            </a:r>
          </a:p>
          <a:p>
            <a:r>
              <a:rPr lang="en-US" sz="8000" b="1" dirty="0" smtClean="0">
                <a:latin typeface="Times New Roman" pitchFamily="18" charset="0"/>
                <a:cs typeface="Times New Roman" pitchFamily="18" charset="0"/>
              </a:rPr>
              <a:t>SO H1  alternative or research hypothesis is accepted  H01 null hypothesis  is rejected .</a:t>
            </a:r>
            <a:endParaRPr lang="en-US" sz="8000" b="1" dirty="0">
              <a:latin typeface="Times New Roman" pitchFamily="18" charset="0"/>
              <a:cs typeface="Times New Roman" pitchFamily="18" charset="0"/>
            </a:endParaRPr>
          </a:p>
        </p:txBody>
      </p:sp>
    </p:spTree>
    <p:extLst>
      <p:ext uri="{BB962C8B-B14F-4D97-AF65-F5344CB8AC3E}">
        <p14:creationId xmlns:p14="http://schemas.microsoft.com/office/powerpoint/2010/main" val="415872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86188228"/>
              </p:ext>
            </p:extLst>
          </p:nvPr>
        </p:nvGraphicFramePr>
        <p:xfrm>
          <a:off x="381000" y="1066800"/>
          <a:ext cx="8229600" cy="5359810"/>
        </p:xfrm>
        <a:graphic>
          <a:graphicData uri="http://schemas.openxmlformats.org/drawingml/2006/table">
            <a:tbl>
              <a:tblPr firstRow="1" firstCol="1" bandRow="1">
                <a:tableStyleId>{5C22544A-7EE6-4342-B048-85BDC9FD1C3A}</a:tableStyleId>
              </a:tblPr>
              <a:tblGrid>
                <a:gridCol w="1524000"/>
                <a:gridCol w="1066800"/>
                <a:gridCol w="838200"/>
                <a:gridCol w="838200"/>
                <a:gridCol w="685800"/>
                <a:gridCol w="990600"/>
                <a:gridCol w="1295400"/>
                <a:gridCol w="990600"/>
              </a:tblGrid>
              <a:tr h="220534">
                <a:tc rowSpan="2">
                  <a:txBody>
                    <a:bodyPr/>
                    <a:lstStyle/>
                    <a:p>
                      <a:pPr marL="0" marR="0">
                        <a:lnSpc>
                          <a:spcPct val="115000"/>
                        </a:lnSpc>
                        <a:spcBef>
                          <a:spcPts val="0"/>
                        </a:spcBef>
                        <a:spcAft>
                          <a:spcPts val="0"/>
                        </a:spcAft>
                      </a:pPr>
                      <a:r>
                        <a:rPr lang="en-US" sz="1100">
                          <a:effectLst/>
                        </a:rPr>
                        <a:t>CLINICAL SKILLS AND POSSIBLE SCORES</a:t>
                      </a:r>
                      <a:endParaRPr lang="en-US" sz="1000">
                        <a:effectLst/>
                        <a:latin typeface="Calibri"/>
                        <a:ea typeface="Calibri"/>
                        <a:cs typeface="Times New Roman"/>
                      </a:endParaRPr>
                    </a:p>
                  </a:txBody>
                  <a:tcPr marL="63514" marR="63514" marT="0" marB="0"/>
                </a:tc>
                <a:tc gridSpan="2">
                  <a:txBody>
                    <a:bodyPr/>
                    <a:lstStyle/>
                    <a:p>
                      <a:pPr marL="0" marR="0" algn="ctr">
                        <a:lnSpc>
                          <a:spcPct val="115000"/>
                        </a:lnSpc>
                        <a:spcBef>
                          <a:spcPts val="0"/>
                        </a:spcBef>
                        <a:spcAft>
                          <a:spcPts val="0"/>
                        </a:spcAft>
                      </a:pPr>
                      <a:r>
                        <a:rPr lang="en-US" sz="1100">
                          <a:effectLst/>
                        </a:rPr>
                        <a:t>OSPE</a:t>
                      </a:r>
                      <a:endParaRPr lang="en-US" sz="1000">
                        <a:effectLst/>
                        <a:latin typeface="Calibri"/>
                        <a:ea typeface="Calibri"/>
                        <a:cs typeface="Times New Roman"/>
                      </a:endParaRPr>
                    </a:p>
                  </a:txBody>
                  <a:tcPr marL="63514" marR="63514"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rPr>
                        <a:t>TPE</a:t>
                      </a:r>
                      <a:endParaRPr lang="en-US" sz="1000">
                        <a:effectLst/>
                        <a:latin typeface="Calibri"/>
                        <a:ea typeface="Calibri"/>
                        <a:cs typeface="Times New Roman"/>
                      </a:endParaRPr>
                    </a:p>
                  </a:txBody>
                  <a:tcPr marL="63514" marR="63514" marT="0" marB="0"/>
                </a:tc>
                <a:tc hMerge="1">
                  <a:txBody>
                    <a:bodyPr/>
                    <a:lstStyle/>
                    <a:p>
                      <a:endParaRPr lang="en-US"/>
                    </a:p>
                  </a:txBody>
                  <a:tcPr/>
                </a:tc>
                <a:tc rowSpan="2">
                  <a:txBody>
                    <a:bodyPr/>
                    <a:lstStyle/>
                    <a:p>
                      <a:pPr marL="0" marR="0" algn="ctr">
                        <a:lnSpc>
                          <a:spcPct val="115000"/>
                        </a:lnSpc>
                        <a:spcBef>
                          <a:spcPts val="0"/>
                        </a:spcBef>
                        <a:spcAft>
                          <a:spcPts val="0"/>
                        </a:spcAft>
                      </a:pPr>
                      <a:r>
                        <a:rPr lang="en-US" sz="1100">
                          <a:effectLst/>
                        </a:rPr>
                        <a:t>Mean difference &amp; SD</a:t>
                      </a:r>
                      <a:endParaRPr lang="en-US" sz="1000">
                        <a:effectLst/>
                        <a:latin typeface="Calibri"/>
                        <a:ea typeface="Calibri"/>
                        <a:cs typeface="Times New Roman"/>
                      </a:endParaRPr>
                    </a:p>
                  </a:txBody>
                  <a:tcPr marL="63514" marR="63514" marT="0" marB="0"/>
                </a:tc>
                <a:tc rowSpan="2">
                  <a:txBody>
                    <a:bodyPr/>
                    <a:lstStyle/>
                    <a:p>
                      <a:pPr marL="0" marR="0" algn="ctr">
                        <a:lnSpc>
                          <a:spcPct val="115000"/>
                        </a:lnSpc>
                        <a:spcBef>
                          <a:spcPts val="0"/>
                        </a:spcBef>
                        <a:spcAft>
                          <a:spcPts val="0"/>
                        </a:spcAft>
                      </a:pPr>
                      <a:r>
                        <a:rPr lang="en-US" sz="1100">
                          <a:effectLst/>
                        </a:rPr>
                        <a:t>Paired</a:t>
                      </a:r>
                      <a:endParaRPr lang="en-US" sz="1000">
                        <a:effectLst/>
                      </a:endParaRPr>
                    </a:p>
                    <a:p>
                      <a:pPr marL="0" marR="0" algn="ctr">
                        <a:lnSpc>
                          <a:spcPct val="115000"/>
                        </a:lnSpc>
                        <a:spcBef>
                          <a:spcPts val="0"/>
                        </a:spcBef>
                        <a:spcAft>
                          <a:spcPts val="0"/>
                        </a:spcAft>
                      </a:pPr>
                      <a:r>
                        <a:rPr lang="en-US" sz="1100">
                          <a:effectLst/>
                        </a:rPr>
                        <a:t>t-test</a:t>
                      </a:r>
                      <a:endParaRPr lang="en-US" sz="1000">
                        <a:effectLst/>
                        <a:latin typeface="Calibri"/>
                        <a:ea typeface="Calibri"/>
                        <a:cs typeface="Times New Roman"/>
                      </a:endParaRPr>
                    </a:p>
                  </a:txBody>
                  <a:tcPr marL="63514" marR="63514" marT="0" marB="0"/>
                </a:tc>
                <a:tc rowSpan="2">
                  <a:txBody>
                    <a:bodyPr/>
                    <a:lstStyle/>
                    <a:p>
                      <a:pPr marL="0" marR="0" algn="ctr">
                        <a:lnSpc>
                          <a:spcPct val="115000"/>
                        </a:lnSpc>
                        <a:spcBef>
                          <a:spcPts val="0"/>
                        </a:spcBef>
                        <a:spcAft>
                          <a:spcPts val="0"/>
                        </a:spcAft>
                      </a:pPr>
                      <a:r>
                        <a:rPr lang="en-US" sz="1100">
                          <a:effectLst/>
                        </a:rPr>
                        <a:t>P value</a:t>
                      </a:r>
                      <a:endParaRPr lang="en-US" sz="1000">
                        <a:effectLst/>
                        <a:latin typeface="Calibri"/>
                        <a:ea typeface="Calibri"/>
                        <a:cs typeface="Times New Roman"/>
                      </a:endParaRPr>
                    </a:p>
                  </a:txBody>
                  <a:tcPr marL="63514" marR="63514" marT="0" marB="0"/>
                </a:tc>
              </a:tr>
              <a:tr h="558568">
                <a:tc vMerge="1">
                  <a:txBody>
                    <a:bodyPr/>
                    <a:lstStyle/>
                    <a:p>
                      <a:endParaRPr lang="en-US"/>
                    </a:p>
                  </a:txBody>
                  <a:tcPr/>
                </a:tc>
                <a:tc>
                  <a:txBody>
                    <a:bodyPr/>
                    <a:lstStyle/>
                    <a:p>
                      <a:pPr marL="0" marR="0" algn="ctr">
                        <a:lnSpc>
                          <a:spcPct val="115000"/>
                        </a:lnSpc>
                        <a:spcBef>
                          <a:spcPts val="0"/>
                        </a:spcBef>
                        <a:spcAft>
                          <a:spcPts val="0"/>
                        </a:spcAft>
                      </a:pPr>
                      <a:r>
                        <a:rPr lang="en-US" sz="1100">
                          <a:effectLst/>
                        </a:rPr>
                        <a:t>Mean</a:t>
                      </a:r>
                      <a:endParaRPr lang="en-US" sz="1000">
                        <a:effectLst/>
                      </a:endParaRPr>
                    </a:p>
                    <a:p>
                      <a:pPr marL="0" marR="0" algn="ctr">
                        <a:lnSpc>
                          <a:spcPct val="115000"/>
                        </a:lnSpc>
                        <a:spcBef>
                          <a:spcPts val="0"/>
                        </a:spcBef>
                        <a:spcAft>
                          <a:spcPts val="0"/>
                        </a:spcAft>
                      </a:pPr>
                      <a:r>
                        <a:rPr lang="en-US" sz="1100">
                          <a:effectLst/>
                        </a:rPr>
                        <a:t>(SD)</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Range</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Mean</a:t>
                      </a:r>
                      <a:endParaRPr lang="en-US" sz="1000">
                        <a:effectLst/>
                      </a:endParaRPr>
                    </a:p>
                    <a:p>
                      <a:pPr marL="0" marR="0" algn="ctr">
                        <a:lnSpc>
                          <a:spcPct val="115000"/>
                        </a:lnSpc>
                        <a:spcBef>
                          <a:spcPts val="0"/>
                        </a:spcBef>
                        <a:spcAft>
                          <a:spcPts val="0"/>
                        </a:spcAft>
                      </a:pPr>
                      <a:r>
                        <a:rPr lang="en-US" sz="1100">
                          <a:effectLst/>
                        </a:rPr>
                        <a:t>(SD)</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dirty="0">
                          <a:effectLst/>
                        </a:rPr>
                        <a:t>Range</a:t>
                      </a:r>
                      <a:endParaRPr lang="en-US" sz="1000" dirty="0">
                        <a:effectLst/>
                        <a:latin typeface="Calibri"/>
                        <a:ea typeface="Calibri"/>
                        <a:cs typeface="Times New Roman"/>
                      </a:endParaRPr>
                    </a:p>
                  </a:txBody>
                  <a:tcPr marL="63514" marR="63514" marT="0" marB="0"/>
                </a:tc>
                <a:tc vMerge="1">
                  <a:txBody>
                    <a:bodyPr/>
                    <a:lstStyle/>
                    <a:p>
                      <a:endParaRPr lang="en-US"/>
                    </a:p>
                  </a:txBody>
                  <a:tcPr/>
                </a:tc>
                <a:tc vMerge="1">
                  <a:txBody>
                    <a:bodyPr/>
                    <a:lstStyle/>
                    <a:p>
                      <a:endParaRPr lang="en-US"/>
                    </a:p>
                  </a:txBody>
                  <a:tcPr/>
                </a:tc>
                <a:tc vMerge="1">
                  <a:txBody>
                    <a:bodyPr/>
                    <a:lstStyle/>
                    <a:p>
                      <a:endParaRPr lang="en-US"/>
                    </a:p>
                  </a:txBody>
                  <a:tcPr/>
                </a:tc>
              </a:tr>
              <a:tr h="584327">
                <a:tc>
                  <a:txBody>
                    <a:bodyPr/>
                    <a:lstStyle/>
                    <a:p>
                      <a:pPr marL="0" marR="0">
                        <a:lnSpc>
                          <a:spcPct val="115000"/>
                        </a:lnSpc>
                        <a:spcBef>
                          <a:spcPts val="0"/>
                        </a:spcBef>
                        <a:spcAft>
                          <a:spcPts val="0"/>
                        </a:spcAft>
                      </a:pPr>
                      <a:r>
                        <a:rPr lang="en-US" sz="1100">
                          <a:effectLst/>
                        </a:rPr>
                        <a:t>History collection</a:t>
                      </a:r>
                      <a:endParaRPr lang="en-US" sz="1000">
                        <a:effectLst/>
                      </a:endParaRPr>
                    </a:p>
                    <a:p>
                      <a:pPr marL="0" marR="0">
                        <a:lnSpc>
                          <a:spcPct val="115000"/>
                        </a:lnSpc>
                        <a:spcBef>
                          <a:spcPts val="0"/>
                        </a:spcBef>
                        <a:spcAft>
                          <a:spcPts val="0"/>
                        </a:spcAft>
                      </a:pPr>
                      <a:r>
                        <a:rPr lang="en-US" sz="1100">
                          <a:effectLst/>
                        </a:rPr>
                        <a:t>(0-15)</a:t>
                      </a:r>
                      <a:endParaRPr lang="en-US" sz="1000">
                        <a:effectLst/>
                      </a:endParaRPr>
                    </a:p>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11.83</a:t>
                      </a:r>
                    </a:p>
                    <a:p>
                      <a:pPr marL="0" marR="0" algn="ctr">
                        <a:lnSpc>
                          <a:spcPct val="115000"/>
                        </a:lnSpc>
                        <a:spcBef>
                          <a:spcPts val="0"/>
                        </a:spcBef>
                        <a:spcAft>
                          <a:spcPts val="0"/>
                        </a:spcAft>
                      </a:pPr>
                      <a:r>
                        <a:rPr lang="en-US" sz="1000">
                          <a:effectLst/>
                        </a:rPr>
                        <a:t>(.84)</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10.00-</a:t>
                      </a:r>
                    </a:p>
                    <a:p>
                      <a:pPr marL="0" marR="0" algn="ctr">
                        <a:lnSpc>
                          <a:spcPct val="115000"/>
                        </a:lnSpc>
                        <a:spcBef>
                          <a:spcPts val="0"/>
                        </a:spcBef>
                        <a:spcAft>
                          <a:spcPts val="0"/>
                        </a:spcAft>
                      </a:pPr>
                      <a:r>
                        <a:rPr lang="en-US" sz="1000">
                          <a:effectLst/>
                        </a:rPr>
                        <a:t>13.00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11.84</a:t>
                      </a:r>
                    </a:p>
                    <a:p>
                      <a:pPr marL="0" marR="0" algn="ctr">
                        <a:lnSpc>
                          <a:spcPct val="115000"/>
                        </a:lnSpc>
                        <a:spcBef>
                          <a:spcPts val="0"/>
                        </a:spcBef>
                        <a:spcAft>
                          <a:spcPts val="0"/>
                        </a:spcAft>
                      </a:pPr>
                      <a:r>
                        <a:rPr lang="en-US" sz="1000">
                          <a:effectLst/>
                        </a:rPr>
                        <a:t>(1.46)</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7.00-</a:t>
                      </a:r>
                    </a:p>
                    <a:p>
                      <a:pPr marL="0" marR="0" algn="ctr">
                        <a:lnSpc>
                          <a:spcPct val="115000"/>
                        </a:lnSpc>
                        <a:spcBef>
                          <a:spcPts val="0"/>
                        </a:spcBef>
                        <a:spcAft>
                          <a:spcPts val="0"/>
                        </a:spcAft>
                      </a:pPr>
                      <a:r>
                        <a:rPr lang="en-US" sz="1000">
                          <a:effectLst/>
                        </a:rPr>
                        <a:t>13.00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.69</a:t>
                      </a:r>
                      <a:endParaRPr lang="en-US" sz="1000">
                        <a:effectLst/>
                      </a:endParaRPr>
                    </a:p>
                    <a:p>
                      <a:pPr marL="0" marR="0" algn="ctr">
                        <a:lnSpc>
                          <a:spcPct val="115000"/>
                        </a:lnSpc>
                        <a:spcBef>
                          <a:spcPts val="0"/>
                        </a:spcBef>
                        <a:spcAft>
                          <a:spcPts val="0"/>
                        </a:spcAft>
                      </a:pPr>
                      <a:r>
                        <a:rPr lang="en-US" sz="1100">
                          <a:effectLst/>
                        </a:rPr>
                        <a:t>1.45</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4.77</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.000</a:t>
                      </a:r>
                      <a:endParaRPr lang="en-US" sz="1000">
                        <a:effectLst/>
                        <a:latin typeface="Calibri"/>
                        <a:ea typeface="Calibri"/>
                        <a:cs typeface="Times New Roman"/>
                      </a:endParaRPr>
                    </a:p>
                  </a:txBody>
                  <a:tcPr marL="63514" marR="63514" marT="0" marB="0"/>
                </a:tc>
              </a:tr>
              <a:tr h="389551">
                <a:tc>
                  <a:txBody>
                    <a:bodyPr/>
                    <a:lstStyle/>
                    <a:p>
                      <a:pPr marL="0" marR="0">
                        <a:lnSpc>
                          <a:spcPct val="115000"/>
                        </a:lnSpc>
                        <a:spcBef>
                          <a:spcPts val="0"/>
                        </a:spcBef>
                        <a:spcAft>
                          <a:spcPts val="0"/>
                        </a:spcAft>
                      </a:pPr>
                      <a:r>
                        <a:rPr lang="en-US" sz="1100">
                          <a:effectLst/>
                        </a:rPr>
                        <a:t>MSE (0-10)</a:t>
                      </a:r>
                      <a:endParaRPr lang="en-US" sz="1000">
                        <a:effectLst/>
                      </a:endParaRPr>
                    </a:p>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7.78</a:t>
                      </a:r>
                    </a:p>
                    <a:p>
                      <a:pPr marL="0" marR="0" algn="ctr">
                        <a:lnSpc>
                          <a:spcPct val="115000"/>
                        </a:lnSpc>
                        <a:spcBef>
                          <a:spcPts val="0"/>
                        </a:spcBef>
                        <a:spcAft>
                          <a:spcPts val="0"/>
                        </a:spcAft>
                      </a:pPr>
                      <a:r>
                        <a:rPr lang="en-US" sz="1000">
                          <a:effectLst/>
                        </a:rPr>
                        <a:t>(.63)</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6.00-</a:t>
                      </a:r>
                    </a:p>
                    <a:p>
                      <a:pPr marL="0" marR="0" algn="ctr">
                        <a:lnSpc>
                          <a:spcPct val="115000"/>
                        </a:lnSpc>
                        <a:spcBef>
                          <a:spcPts val="0"/>
                        </a:spcBef>
                        <a:spcAft>
                          <a:spcPts val="0"/>
                        </a:spcAft>
                      </a:pPr>
                      <a:r>
                        <a:rPr lang="en-US" sz="1000">
                          <a:effectLst/>
                        </a:rPr>
                        <a:t>10.00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7.39</a:t>
                      </a:r>
                    </a:p>
                    <a:p>
                      <a:pPr marL="0" marR="0" algn="ctr">
                        <a:lnSpc>
                          <a:spcPct val="115000"/>
                        </a:lnSpc>
                        <a:spcBef>
                          <a:spcPts val="0"/>
                        </a:spcBef>
                        <a:spcAft>
                          <a:spcPts val="0"/>
                        </a:spcAft>
                      </a:pPr>
                      <a:r>
                        <a:rPr lang="en-US" sz="1000">
                          <a:effectLst/>
                        </a:rPr>
                        <a:t>(1.07)</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5.00-</a:t>
                      </a:r>
                    </a:p>
                    <a:p>
                      <a:pPr marL="0" marR="0" algn="ctr">
                        <a:lnSpc>
                          <a:spcPct val="115000"/>
                        </a:lnSpc>
                        <a:spcBef>
                          <a:spcPts val="0"/>
                        </a:spcBef>
                        <a:spcAft>
                          <a:spcPts val="0"/>
                        </a:spcAft>
                      </a:pPr>
                      <a:r>
                        <a:rPr lang="en-US" sz="1000">
                          <a:effectLst/>
                        </a:rPr>
                        <a:t>9.00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.39</a:t>
                      </a:r>
                      <a:endParaRPr lang="en-US" sz="1000">
                        <a:effectLst/>
                      </a:endParaRPr>
                    </a:p>
                    <a:p>
                      <a:pPr marL="0" marR="0" algn="ctr">
                        <a:lnSpc>
                          <a:spcPct val="115000"/>
                        </a:lnSpc>
                        <a:spcBef>
                          <a:spcPts val="0"/>
                        </a:spcBef>
                        <a:spcAft>
                          <a:spcPts val="0"/>
                        </a:spcAft>
                      </a:pPr>
                      <a:r>
                        <a:rPr lang="en-US" sz="1100">
                          <a:effectLst/>
                        </a:rPr>
                        <a:t>1.21</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3.21</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.000</a:t>
                      </a:r>
                      <a:endParaRPr lang="en-US" sz="1000">
                        <a:effectLst/>
                        <a:latin typeface="Calibri"/>
                        <a:ea typeface="Calibri"/>
                        <a:cs typeface="Times New Roman"/>
                      </a:endParaRPr>
                    </a:p>
                  </a:txBody>
                  <a:tcPr marL="63514" marR="63514" marT="0" marB="0"/>
                </a:tc>
              </a:tr>
              <a:tr h="389551">
                <a:tc>
                  <a:txBody>
                    <a:bodyPr/>
                    <a:lstStyle/>
                    <a:p>
                      <a:pPr marL="0" marR="0">
                        <a:lnSpc>
                          <a:spcPct val="115000"/>
                        </a:lnSpc>
                        <a:spcBef>
                          <a:spcPts val="0"/>
                        </a:spcBef>
                        <a:spcAft>
                          <a:spcPts val="0"/>
                        </a:spcAft>
                      </a:pPr>
                      <a:r>
                        <a:rPr lang="en-US" sz="1100">
                          <a:effectLst/>
                        </a:rPr>
                        <a:t>MMSE(0-5)</a:t>
                      </a:r>
                      <a:endParaRPr lang="en-US" sz="1000">
                        <a:effectLst/>
                      </a:endParaRPr>
                    </a:p>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4.14</a:t>
                      </a:r>
                    </a:p>
                    <a:p>
                      <a:pPr marL="0" marR="0" algn="ctr">
                        <a:lnSpc>
                          <a:spcPct val="115000"/>
                        </a:lnSpc>
                        <a:spcBef>
                          <a:spcPts val="0"/>
                        </a:spcBef>
                        <a:spcAft>
                          <a:spcPts val="0"/>
                        </a:spcAft>
                      </a:pPr>
                      <a:r>
                        <a:rPr lang="en-US" sz="1000">
                          <a:effectLst/>
                        </a:rPr>
                        <a:t>(.64)</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3.00-5.00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3.31</a:t>
                      </a:r>
                    </a:p>
                    <a:p>
                      <a:pPr marL="0" marR="0" algn="ctr">
                        <a:lnSpc>
                          <a:spcPct val="115000"/>
                        </a:lnSpc>
                        <a:spcBef>
                          <a:spcPts val="0"/>
                        </a:spcBef>
                        <a:spcAft>
                          <a:spcPts val="0"/>
                        </a:spcAft>
                      </a:pPr>
                      <a:r>
                        <a:rPr lang="en-US" sz="1000">
                          <a:effectLst/>
                        </a:rPr>
                        <a:t>(.77)</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2.00-</a:t>
                      </a:r>
                    </a:p>
                    <a:p>
                      <a:pPr marL="0" marR="0" algn="ctr">
                        <a:lnSpc>
                          <a:spcPct val="115000"/>
                        </a:lnSpc>
                        <a:spcBef>
                          <a:spcPts val="0"/>
                        </a:spcBef>
                        <a:spcAft>
                          <a:spcPts val="0"/>
                        </a:spcAft>
                      </a:pPr>
                      <a:r>
                        <a:rPr lang="en-US" sz="1000">
                          <a:effectLst/>
                        </a:rPr>
                        <a:t>4.00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.83</a:t>
                      </a:r>
                      <a:endParaRPr lang="en-US" sz="1000">
                        <a:effectLst/>
                      </a:endParaRPr>
                    </a:p>
                    <a:p>
                      <a:pPr marL="0" marR="0" algn="ctr">
                        <a:lnSpc>
                          <a:spcPct val="115000"/>
                        </a:lnSpc>
                        <a:spcBef>
                          <a:spcPts val="0"/>
                        </a:spcBef>
                        <a:spcAft>
                          <a:spcPts val="0"/>
                        </a:spcAft>
                      </a:pPr>
                      <a:r>
                        <a:rPr lang="en-US" sz="1100">
                          <a:effectLst/>
                        </a:rPr>
                        <a:t>o.99</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8.42</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dirty="0">
                          <a:effectLst/>
                        </a:rPr>
                        <a:t>.000</a:t>
                      </a:r>
                      <a:endParaRPr lang="en-US" sz="1000" dirty="0">
                        <a:effectLst/>
                        <a:latin typeface="Calibri"/>
                        <a:ea typeface="Calibri"/>
                        <a:cs typeface="Times New Roman"/>
                      </a:endParaRPr>
                    </a:p>
                  </a:txBody>
                  <a:tcPr marL="63514" marR="63514" marT="0" marB="0"/>
                </a:tc>
              </a:tr>
              <a:tr h="389551">
                <a:tc>
                  <a:txBody>
                    <a:bodyPr/>
                    <a:lstStyle/>
                    <a:p>
                      <a:pPr marL="0" marR="0">
                        <a:lnSpc>
                          <a:spcPct val="115000"/>
                        </a:lnSpc>
                        <a:spcBef>
                          <a:spcPts val="0"/>
                        </a:spcBef>
                        <a:spcAft>
                          <a:spcPts val="0"/>
                        </a:spcAft>
                      </a:pPr>
                      <a:r>
                        <a:rPr lang="en-US" sz="1100">
                          <a:effectLst/>
                        </a:rPr>
                        <a:t>Process recording</a:t>
                      </a:r>
                      <a:endParaRPr lang="en-US" sz="1000">
                        <a:effectLst/>
                      </a:endParaRPr>
                    </a:p>
                    <a:p>
                      <a:pPr marL="0" marR="0">
                        <a:lnSpc>
                          <a:spcPct val="115000"/>
                        </a:lnSpc>
                        <a:spcBef>
                          <a:spcPts val="0"/>
                        </a:spcBef>
                        <a:spcAft>
                          <a:spcPts val="0"/>
                        </a:spcAft>
                      </a:pPr>
                      <a:r>
                        <a:rPr lang="en-US" sz="1100">
                          <a:effectLst/>
                        </a:rPr>
                        <a:t>(0-5)</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4.17</a:t>
                      </a:r>
                    </a:p>
                    <a:p>
                      <a:pPr marL="0" marR="0" algn="ctr">
                        <a:lnSpc>
                          <a:spcPct val="115000"/>
                        </a:lnSpc>
                        <a:spcBef>
                          <a:spcPts val="0"/>
                        </a:spcBef>
                        <a:spcAft>
                          <a:spcPts val="0"/>
                        </a:spcAft>
                      </a:pPr>
                      <a:r>
                        <a:rPr lang="en-US" sz="1000">
                          <a:effectLst/>
                        </a:rPr>
                        <a:t>(.70)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2.00-15.00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2.72</a:t>
                      </a:r>
                    </a:p>
                    <a:p>
                      <a:pPr marL="0" marR="0" algn="ctr">
                        <a:lnSpc>
                          <a:spcPct val="115000"/>
                        </a:lnSpc>
                        <a:spcBef>
                          <a:spcPts val="0"/>
                        </a:spcBef>
                        <a:spcAft>
                          <a:spcPts val="0"/>
                        </a:spcAft>
                      </a:pPr>
                      <a:r>
                        <a:rPr lang="en-US" sz="1000">
                          <a:effectLst/>
                        </a:rPr>
                        <a:t>(.89)</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1.00-</a:t>
                      </a:r>
                    </a:p>
                    <a:p>
                      <a:pPr marL="0" marR="0" algn="ctr">
                        <a:lnSpc>
                          <a:spcPct val="115000"/>
                        </a:lnSpc>
                        <a:spcBef>
                          <a:spcPts val="0"/>
                        </a:spcBef>
                        <a:spcAft>
                          <a:spcPts val="0"/>
                        </a:spcAft>
                      </a:pPr>
                      <a:r>
                        <a:rPr lang="en-US" sz="1000">
                          <a:effectLst/>
                        </a:rPr>
                        <a:t>4.00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1.45</a:t>
                      </a:r>
                      <a:endParaRPr lang="en-US" sz="1000">
                        <a:effectLst/>
                      </a:endParaRPr>
                    </a:p>
                    <a:p>
                      <a:pPr marL="0" marR="0" algn="ctr">
                        <a:lnSpc>
                          <a:spcPct val="115000"/>
                        </a:lnSpc>
                        <a:spcBef>
                          <a:spcPts val="0"/>
                        </a:spcBef>
                        <a:spcAft>
                          <a:spcPts val="0"/>
                        </a:spcAft>
                      </a:pPr>
                      <a:r>
                        <a:rPr lang="en-US" sz="1100">
                          <a:effectLst/>
                        </a:rPr>
                        <a:t>1.19</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12.16</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.000</a:t>
                      </a:r>
                      <a:endParaRPr lang="en-US" sz="1000">
                        <a:effectLst/>
                        <a:latin typeface="Calibri"/>
                        <a:ea typeface="Calibri"/>
                        <a:cs typeface="Times New Roman"/>
                      </a:endParaRPr>
                    </a:p>
                  </a:txBody>
                  <a:tcPr marL="63514" marR="63514" marT="0" marB="0"/>
                </a:tc>
              </a:tr>
              <a:tr h="389551">
                <a:tc>
                  <a:txBody>
                    <a:bodyPr/>
                    <a:lstStyle/>
                    <a:p>
                      <a:pPr marL="0" marR="0">
                        <a:lnSpc>
                          <a:spcPct val="115000"/>
                        </a:lnSpc>
                        <a:spcBef>
                          <a:spcPts val="0"/>
                        </a:spcBef>
                        <a:spcAft>
                          <a:spcPts val="0"/>
                        </a:spcAft>
                      </a:pPr>
                      <a:r>
                        <a:rPr lang="en-US" sz="1100">
                          <a:effectLst/>
                        </a:rPr>
                        <a:t>Procedure</a:t>
                      </a:r>
                      <a:endParaRPr lang="en-US" sz="1000">
                        <a:effectLst/>
                      </a:endParaRPr>
                    </a:p>
                    <a:p>
                      <a:pPr marL="0" marR="0">
                        <a:lnSpc>
                          <a:spcPct val="115000"/>
                        </a:lnSpc>
                        <a:spcBef>
                          <a:spcPts val="0"/>
                        </a:spcBef>
                        <a:spcAft>
                          <a:spcPts val="0"/>
                        </a:spcAft>
                      </a:pPr>
                      <a:r>
                        <a:rPr lang="en-US" sz="1100">
                          <a:effectLst/>
                        </a:rPr>
                        <a:t>(0-15)</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11.25</a:t>
                      </a:r>
                    </a:p>
                    <a:p>
                      <a:pPr marL="0" marR="0" algn="ctr">
                        <a:lnSpc>
                          <a:spcPct val="115000"/>
                        </a:lnSpc>
                        <a:spcBef>
                          <a:spcPts val="0"/>
                        </a:spcBef>
                        <a:spcAft>
                          <a:spcPts val="0"/>
                        </a:spcAft>
                      </a:pPr>
                      <a:r>
                        <a:rPr lang="en-US" sz="1000">
                          <a:effectLst/>
                        </a:rPr>
                        <a:t>(.96)</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9.00-14.00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8.92</a:t>
                      </a:r>
                    </a:p>
                    <a:p>
                      <a:pPr marL="0" marR="0" algn="ctr">
                        <a:lnSpc>
                          <a:spcPct val="115000"/>
                        </a:lnSpc>
                        <a:spcBef>
                          <a:spcPts val="0"/>
                        </a:spcBef>
                        <a:spcAft>
                          <a:spcPts val="0"/>
                        </a:spcAft>
                      </a:pPr>
                      <a:r>
                        <a:rPr lang="en-US" sz="1000">
                          <a:effectLst/>
                        </a:rPr>
                        <a:t>(1.35)</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6.00-12.00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2.33</a:t>
                      </a:r>
                      <a:endParaRPr lang="en-US" sz="1000">
                        <a:effectLst/>
                      </a:endParaRPr>
                    </a:p>
                    <a:p>
                      <a:pPr marL="0" marR="0" algn="ctr">
                        <a:lnSpc>
                          <a:spcPct val="115000"/>
                        </a:lnSpc>
                        <a:spcBef>
                          <a:spcPts val="0"/>
                        </a:spcBef>
                        <a:spcAft>
                          <a:spcPts val="0"/>
                        </a:spcAft>
                      </a:pPr>
                      <a:r>
                        <a:rPr lang="en-US" sz="1100">
                          <a:effectLst/>
                        </a:rPr>
                        <a:t>1.75</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13.29</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.000</a:t>
                      </a:r>
                      <a:endParaRPr lang="en-US" sz="1000">
                        <a:effectLst/>
                        <a:latin typeface="Calibri"/>
                        <a:ea typeface="Calibri"/>
                        <a:cs typeface="Times New Roman"/>
                      </a:endParaRPr>
                    </a:p>
                  </a:txBody>
                  <a:tcPr marL="63514" marR="63514" marT="0" marB="0"/>
                </a:tc>
              </a:tr>
              <a:tr h="389551">
                <a:tc>
                  <a:txBody>
                    <a:bodyPr/>
                    <a:lstStyle/>
                    <a:p>
                      <a:pPr marL="0" marR="0">
                        <a:lnSpc>
                          <a:spcPct val="115000"/>
                        </a:lnSpc>
                        <a:spcBef>
                          <a:spcPts val="0"/>
                        </a:spcBef>
                        <a:spcAft>
                          <a:spcPts val="0"/>
                        </a:spcAft>
                      </a:pPr>
                      <a:r>
                        <a:rPr lang="en-US" sz="1100">
                          <a:effectLst/>
                        </a:rPr>
                        <a:t>Nursing diagnosis</a:t>
                      </a:r>
                      <a:endParaRPr lang="en-US" sz="1000">
                        <a:effectLst/>
                      </a:endParaRPr>
                    </a:p>
                    <a:p>
                      <a:pPr marL="0" marR="0">
                        <a:lnSpc>
                          <a:spcPct val="115000"/>
                        </a:lnSpc>
                        <a:spcBef>
                          <a:spcPts val="0"/>
                        </a:spcBef>
                        <a:spcAft>
                          <a:spcPts val="0"/>
                        </a:spcAft>
                      </a:pPr>
                      <a:r>
                        <a:rPr lang="en-US" sz="1100">
                          <a:effectLst/>
                        </a:rPr>
                        <a:t>(0-10)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8.48</a:t>
                      </a:r>
                    </a:p>
                    <a:p>
                      <a:pPr marL="0" marR="0" algn="ctr">
                        <a:lnSpc>
                          <a:spcPct val="115000"/>
                        </a:lnSpc>
                        <a:spcBef>
                          <a:spcPts val="0"/>
                        </a:spcBef>
                        <a:spcAft>
                          <a:spcPts val="0"/>
                        </a:spcAft>
                      </a:pPr>
                      <a:r>
                        <a:rPr lang="en-US" sz="1000">
                          <a:effectLst/>
                        </a:rPr>
                        <a:t>(.99)</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6.00-10.00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6.60</a:t>
                      </a:r>
                    </a:p>
                    <a:p>
                      <a:pPr marL="0" marR="0" algn="ctr">
                        <a:lnSpc>
                          <a:spcPct val="115000"/>
                        </a:lnSpc>
                        <a:spcBef>
                          <a:spcPts val="0"/>
                        </a:spcBef>
                        <a:spcAft>
                          <a:spcPts val="0"/>
                        </a:spcAft>
                      </a:pPr>
                      <a:r>
                        <a:rPr lang="en-US" sz="1000">
                          <a:effectLst/>
                        </a:rPr>
                        <a:t>(.97)</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5.00-9.00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1.88</a:t>
                      </a:r>
                      <a:endParaRPr lang="en-US" sz="1000">
                        <a:effectLst/>
                      </a:endParaRPr>
                    </a:p>
                    <a:p>
                      <a:pPr marL="0" marR="0" algn="ctr">
                        <a:lnSpc>
                          <a:spcPct val="115000"/>
                        </a:lnSpc>
                        <a:spcBef>
                          <a:spcPts val="0"/>
                        </a:spcBef>
                        <a:spcAft>
                          <a:spcPts val="0"/>
                        </a:spcAft>
                      </a:pPr>
                      <a:r>
                        <a:rPr lang="en-US" sz="1100">
                          <a:effectLst/>
                        </a:rPr>
                        <a:t>1.30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14.49</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.000</a:t>
                      </a:r>
                      <a:endParaRPr lang="en-US" sz="1000">
                        <a:effectLst/>
                        <a:latin typeface="Calibri"/>
                        <a:ea typeface="Calibri"/>
                        <a:cs typeface="Times New Roman"/>
                      </a:endParaRPr>
                    </a:p>
                  </a:txBody>
                  <a:tcPr marL="63514" marR="63514" marT="0" marB="0"/>
                </a:tc>
              </a:tr>
              <a:tr h="389551">
                <a:tc>
                  <a:txBody>
                    <a:bodyPr/>
                    <a:lstStyle/>
                    <a:p>
                      <a:pPr marL="0" marR="0">
                        <a:lnSpc>
                          <a:spcPct val="115000"/>
                        </a:lnSpc>
                        <a:spcBef>
                          <a:spcPts val="0"/>
                        </a:spcBef>
                        <a:spcAft>
                          <a:spcPts val="0"/>
                        </a:spcAft>
                      </a:pPr>
                      <a:r>
                        <a:rPr lang="en-US" sz="1100">
                          <a:effectLst/>
                        </a:rPr>
                        <a:t>Nursing intervention(0-15)</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11.89</a:t>
                      </a:r>
                    </a:p>
                    <a:p>
                      <a:pPr marL="0" marR="0" algn="ctr">
                        <a:lnSpc>
                          <a:spcPct val="115000"/>
                        </a:lnSpc>
                        <a:spcBef>
                          <a:spcPts val="0"/>
                        </a:spcBef>
                        <a:spcAft>
                          <a:spcPts val="0"/>
                        </a:spcAft>
                      </a:pPr>
                      <a:r>
                        <a:rPr lang="en-US" sz="1000">
                          <a:effectLst/>
                        </a:rPr>
                        <a:t>(1.58)</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2.00-15.00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8.46</a:t>
                      </a:r>
                    </a:p>
                    <a:p>
                      <a:pPr marL="0" marR="0" algn="ctr">
                        <a:lnSpc>
                          <a:spcPct val="115000"/>
                        </a:lnSpc>
                        <a:spcBef>
                          <a:spcPts val="0"/>
                        </a:spcBef>
                        <a:spcAft>
                          <a:spcPts val="0"/>
                        </a:spcAft>
                      </a:pPr>
                      <a:r>
                        <a:rPr lang="en-US" sz="1000">
                          <a:effectLst/>
                        </a:rPr>
                        <a:t>(1.10)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6.00-11.00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3.43</a:t>
                      </a:r>
                      <a:endParaRPr lang="en-US" sz="1000">
                        <a:effectLst/>
                      </a:endParaRPr>
                    </a:p>
                    <a:p>
                      <a:pPr marL="0" marR="0" algn="ctr">
                        <a:lnSpc>
                          <a:spcPct val="115000"/>
                        </a:lnSpc>
                        <a:spcBef>
                          <a:spcPts val="0"/>
                        </a:spcBef>
                        <a:spcAft>
                          <a:spcPts val="0"/>
                        </a:spcAft>
                      </a:pPr>
                      <a:r>
                        <a:rPr lang="en-US" sz="1100">
                          <a:effectLst/>
                        </a:rPr>
                        <a:t>1.70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20.16</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 </a:t>
                      </a:r>
                      <a:endParaRPr lang="en-US" sz="1000">
                        <a:effectLst/>
                      </a:endParaRPr>
                    </a:p>
                    <a:p>
                      <a:pPr marL="0" marR="0" algn="ctr">
                        <a:lnSpc>
                          <a:spcPct val="115000"/>
                        </a:lnSpc>
                        <a:spcBef>
                          <a:spcPts val="0"/>
                        </a:spcBef>
                        <a:spcAft>
                          <a:spcPts val="0"/>
                        </a:spcAft>
                      </a:pPr>
                      <a:r>
                        <a:rPr lang="en-US" sz="1100">
                          <a:effectLst/>
                        </a:rPr>
                        <a:t>.000</a:t>
                      </a:r>
                      <a:endParaRPr lang="en-US" sz="1000">
                        <a:effectLst/>
                        <a:latin typeface="Calibri"/>
                        <a:ea typeface="Calibri"/>
                        <a:cs typeface="Times New Roman"/>
                      </a:endParaRPr>
                    </a:p>
                  </a:txBody>
                  <a:tcPr marL="63514" marR="63514" marT="0" marB="0"/>
                </a:tc>
              </a:tr>
              <a:tr h="389551">
                <a:tc>
                  <a:txBody>
                    <a:bodyPr/>
                    <a:lstStyle/>
                    <a:p>
                      <a:pPr marL="0" marR="0">
                        <a:lnSpc>
                          <a:spcPct val="115000"/>
                        </a:lnSpc>
                        <a:spcBef>
                          <a:spcPts val="0"/>
                        </a:spcBef>
                        <a:spcAft>
                          <a:spcPts val="0"/>
                        </a:spcAft>
                      </a:pPr>
                      <a:r>
                        <a:rPr lang="en-US" sz="1100">
                          <a:effectLst/>
                        </a:rPr>
                        <a:t>Health education</a:t>
                      </a:r>
                      <a:endParaRPr lang="en-US" sz="1000">
                        <a:effectLst/>
                      </a:endParaRPr>
                    </a:p>
                    <a:p>
                      <a:pPr marL="0" marR="0">
                        <a:lnSpc>
                          <a:spcPct val="115000"/>
                        </a:lnSpc>
                        <a:spcBef>
                          <a:spcPts val="0"/>
                        </a:spcBef>
                        <a:spcAft>
                          <a:spcPts val="0"/>
                        </a:spcAft>
                      </a:pPr>
                      <a:r>
                        <a:rPr lang="en-US" sz="1100">
                          <a:effectLst/>
                        </a:rPr>
                        <a:t>(0-10)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7.71</a:t>
                      </a:r>
                    </a:p>
                    <a:p>
                      <a:pPr marL="0" marR="0" algn="ctr">
                        <a:lnSpc>
                          <a:spcPct val="115000"/>
                        </a:lnSpc>
                        <a:spcBef>
                          <a:spcPts val="0"/>
                        </a:spcBef>
                        <a:spcAft>
                          <a:spcPts val="0"/>
                        </a:spcAft>
                      </a:pPr>
                      <a:r>
                        <a:rPr lang="en-US" sz="1000">
                          <a:effectLst/>
                        </a:rPr>
                        <a:t>(1.09)</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5.00-10.00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6.62</a:t>
                      </a:r>
                    </a:p>
                    <a:p>
                      <a:pPr marL="0" marR="0" algn="ctr">
                        <a:lnSpc>
                          <a:spcPct val="115000"/>
                        </a:lnSpc>
                        <a:spcBef>
                          <a:spcPts val="0"/>
                        </a:spcBef>
                        <a:spcAft>
                          <a:spcPts val="0"/>
                        </a:spcAft>
                      </a:pPr>
                      <a:r>
                        <a:rPr lang="en-US" sz="1000">
                          <a:effectLst/>
                        </a:rPr>
                        <a:t>(1.80)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3.00-9.00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1.09</a:t>
                      </a:r>
                      <a:endParaRPr lang="en-US" sz="1000">
                        <a:effectLst/>
                      </a:endParaRPr>
                    </a:p>
                    <a:p>
                      <a:pPr marL="0" marR="0" algn="ctr">
                        <a:lnSpc>
                          <a:spcPct val="115000"/>
                        </a:lnSpc>
                        <a:spcBef>
                          <a:spcPts val="0"/>
                        </a:spcBef>
                        <a:spcAft>
                          <a:spcPts val="0"/>
                        </a:spcAft>
                      </a:pPr>
                      <a:r>
                        <a:rPr lang="en-US" sz="1100">
                          <a:effectLst/>
                        </a:rPr>
                        <a:t>2.10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5.18</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 </a:t>
                      </a:r>
                      <a:endParaRPr lang="en-US" sz="1000">
                        <a:effectLst/>
                      </a:endParaRPr>
                    </a:p>
                    <a:p>
                      <a:pPr marL="0" marR="0" algn="ctr">
                        <a:lnSpc>
                          <a:spcPct val="115000"/>
                        </a:lnSpc>
                        <a:spcBef>
                          <a:spcPts val="0"/>
                        </a:spcBef>
                        <a:spcAft>
                          <a:spcPts val="0"/>
                        </a:spcAft>
                      </a:pPr>
                      <a:r>
                        <a:rPr lang="en-US" sz="1100">
                          <a:effectLst/>
                        </a:rPr>
                        <a:t>.000</a:t>
                      </a:r>
                      <a:endParaRPr lang="en-US" sz="1000">
                        <a:effectLst/>
                        <a:latin typeface="Calibri"/>
                        <a:ea typeface="Calibri"/>
                        <a:cs typeface="Times New Roman"/>
                      </a:endParaRPr>
                    </a:p>
                  </a:txBody>
                  <a:tcPr marL="63514" marR="63514" marT="0" marB="0"/>
                </a:tc>
              </a:tr>
              <a:tr h="389551">
                <a:tc>
                  <a:txBody>
                    <a:bodyPr/>
                    <a:lstStyle/>
                    <a:p>
                      <a:pPr marL="0" marR="0">
                        <a:lnSpc>
                          <a:spcPct val="115000"/>
                        </a:lnSpc>
                        <a:spcBef>
                          <a:spcPts val="0"/>
                        </a:spcBef>
                        <a:spcAft>
                          <a:spcPts val="0"/>
                        </a:spcAft>
                      </a:pPr>
                      <a:r>
                        <a:rPr lang="en-US" sz="1100">
                          <a:effectLst/>
                        </a:rPr>
                        <a:t>Viva(0-15)</a:t>
                      </a:r>
                      <a:endParaRPr lang="en-US" sz="1000">
                        <a:effectLst/>
                      </a:endParaRPr>
                    </a:p>
                    <a:p>
                      <a:pPr marL="0" marR="0">
                        <a:lnSpc>
                          <a:spcPct val="115000"/>
                        </a:lnSpc>
                        <a:spcBef>
                          <a:spcPts val="0"/>
                        </a:spcBef>
                        <a:spcAft>
                          <a:spcPts val="0"/>
                        </a:spcAft>
                      </a:pPr>
                      <a:r>
                        <a:rPr lang="en-US" sz="1100">
                          <a:effectLst/>
                        </a:rPr>
                        <a:t> </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12.62</a:t>
                      </a:r>
                    </a:p>
                    <a:p>
                      <a:pPr marL="0" marR="0" algn="ctr">
                        <a:lnSpc>
                          <a:spcPct val="115000"/>
                        </a:lnSpc>
                        <a:spcBef>
                          <a:spcPts val="0"/>
                        </a:spcBef>
                        <a:spcAft>
                          <a:spcPts val="0"/>
                        </a:spcAft>
                      </a:pPr>
                      <a:r>
                        <a:rPr lang="en-US" sz="1000">
                          <a:effectLst/>
                        </a:rPr>
                        <a:t>(1.08)</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9.00-15.00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8.07</a:t>
                      </a:r>
                    </a:p>
                    <a:p>
                      <a:pPr marL="0" marR="0" algn="ctr">
                        <a:lnSpc>
                          <a:spcPct val="115000"/>
                        </a:lnSpc>
                        <a:spcBef>
                          <a:spcPts val="0"/>
                        </a:spcBef>
                        <a:spcAft>
                          <a:spcPts val="0"/>
                        </a:spcAft>
                      </a:pPr>
                      <a:r>
                        <a:rPr lang="en-US" sz="1000">
                          <a:effectLst/>
                        </a:rPr>
                        <a:t>(2.52)</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4.00-12.00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4.55</a:t>
                      </a:r>
                      <a:endParaRPr lang="en-US" sz="1000">
                        <a:effectLst/>
                      </a:endParaRPr>
                    </a:p>
                    <a:p>
                      <a:pPr marL="0" marR="0" algn="ctr">
                        <a:lnSpc>
                          <a:spcPct val="115000"/>
                        </a:lnSpc>
                        <a:spcBef>
                          <a:spcPts val="0"/>
                        </a:spcBef>
                        <a:spcAft>
                          <a:spcPts val="0"/>
                        </a:spcAft>
                      </a:pPr>
                      <a:r>
                        <a:rPr lang="en-US" sz="1100">
                          <a:effectLst/>
                        </a:rPr>
                        <a:t>2.75</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16.57</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.000</a:t>
                      </a:r>
                      <a:endParaRPr lang="en-US" sz="1000">
                        <a:effectLst/>
                        <a:latin typeface="Calibri"/>
                        <a:ea typeface="Calibri"/>
                        <a:cs typeface="Times New Roman"/>
                      </a:endParaRPr>
                    </a:p>
                  </a:txBody>
                  <a:tcPr marL="63514" marR="63514" marT="0" marB="0"/>
                </a:tc>
              </a:tr>
              <a:tr h="879973">
                <a:tc>
                  <a:txBody>
                    <a:bodyPr/>
                    <a:lstStyle/>
                    <a:p>
                      <a:pPr marL="0" marR="0">
                        <a:lnSpc>
                          <a:spcPct val="115000"/>
                        </a:lnSpc>
                        <a:spcBef>
                          <a:spcPts val="0"/>
                        </a:spcBef>
                        <a:spcAft>
                          <a:spcPts val="0"/>
                        </a:spcAft>
                      </a:pPr>
                      <a:r>
                        <a:rPr lang="en-US" sz="1100">
                          <a:effectLst/>
                        </a:rPr>
                        <a:t> </a:t>
                      </a:r>
                      <a:endParaRPr lang="en-US" sz="1000">
                        <a:effectLst/>
                      </a:endParaRPr>
                    </a:p>
                    <a:p>
                      <a:pPr marL="0" marR="0">
                        <a:lnSpc>
                          <a:spcPct val="115000"/>
                        </a:lnSpc>
                        <a:spcBef>
                          <a:spcPts val="0"/>
                        </a:spcBef>
                        <a:spcAft>
                          <a:spcPts val="0"/>
                        </a:spcAft>
                      </a:pPr>
                      <a:r>
                        <a:rPr lang="en-US" sz="1100">
                          <a:effectLst/>
                        </a:rPr>
                        <a:t>Total (0-100)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79.05</a:t>
                      </a:r>
                    </a:p>
                    <a:p>
                      <a:pPr marL="0" marR="0" algn="ctr">
                        <a:lnSpc>
                          <a:spcPct val="115000"/>
                        </a:lnSpc>
                        <a:spcBef>
                          <a:spcPts val="0"/>
                        </a:spcBef>
                        <a:spcAft>
                          <a:spcPts val="0"/>
                        </a:spcAft>
                      </a:pPr>
                      <a:r>
                        <a:rPr lang="en-US" sz="1000">
                          <a:effectLst/>
                        </a:rPr>
                        <a:t>(4.21)</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64.00-89.00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63.19</a:t>
                      </a:r>
                    </a:p>
                    <a:p>
                      <a:pPr marL="0" marR="0" algn="ctr">
                        <a:lnSpc>
                          <a:spcPct val="115000"/>
                        </a:lnSpc>
                        <a:spcBef>
                          <a:spcPts val="0"/>
                        </a:spcBef>
                        <a:spcAft>
                          <a:spcPts val="0"/>
                        </a:spcAft>
                      </a:pPr>
                      <a:r>
                        <a:rPr lang="en-US" sz="1000">
                          <a:effectLst/>
                        </a:rPr>
                        <a:t>(6.40)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000">
                          <a:effectLst/>
                        </a:rPr>
                        <a:t>50.00-73.00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15.82</a:t>
                      </a:r>
                      <a:endParaRPr lang="en-US" sz="1000">
                        <a:effectLst/>
                      </a:endParaRPr>
                    </a:p>
                    <a:p>
                      <a:pPr marL="0" marR="0" algn="ctr">
                        <a:lnSpc>
                          <a:spcPct val="115000"/>
                        </a:lnSpc>
                        <a:spcBef>
                          <a:spcPts val="0"/>
                        </a:spcBef>
                        <a:spcAft>
                          <a:spcPts val="0"/>
                        </a:spcAft>
                      </a:pPr>
                      <a:r>
                        <a:rPr lang="en-US" sz="1100">
                          <a:effectLst/>
                        </a:rPr>
                        <a:t>7.68</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a:effectLst/>
                        </a:rPr>
                        <a:t>20.60</a:t>
                      </a:r>
                      <a:endParaRPr lang="en-US" sz="1000">
                        <a:effectLst/>
                        <a:latin typeface="Calibri"/>
                        <a:ea typeface="Calibri"/>
                        <a:cs typeface="Times New Roman"/>
                      </a:endParaRPr>
                    </a:p>
                  </a:txBody>
                  <a:tcPr marL="63514" marR="63514" marT="0" marB="0"/>
                </a:tc>
                <a:tc>
                  <a:txBody>
                    <a:bodyPr/>
                    <a:lstStyle/>
                    <a:p>
                      <a:pPr marL="0" marR="0" algn="ctr">
                        <a:lnSpc>
                          <a:spcPct val="115000"/>
                        </a:lnSpc>
                        <a:spcBef>
                          <a:spcPts val="0"/>
                        </a:spcBef>
                        <a:spcAft>
                          <a:spcPts val="0"/>
                        </a:spcAft>
                      </a:pPr>
                      <a:r>
                        <a:rPr lang="en-US" sz="1100" dirty="0">
                          <a:effectLst/>
                        </a:rPr>
                        <a:t>.000</a:t>
                      </a:r>
                      <a:endParaRPr lang="en-US" sz="1000" dirty="0">
                        <a:effectLst/>
                        <a:latin typeface="Calibri"/>
                        <a:ea typeface="Calibri"/>
                        <a:cs typeface="Times New Roman"/>
                      </a:endParaRPr>
                    </a:p>
                  </a:txBody>
                  <a:tcPr marL="63514" marR="63514" marT="0" marB="0"/>
                </a:tc>
              </a:tr>
            </a:tbl>
          </a:graphicData>
        </a:graphic>
      </p:graphicFrame>
      <p:sp>
        <p:nvSpPr>
          <p:cNvPr id="6" name="Rectangle 1"/>
          <p:cNvSpPr>
            <a:spLocks noChangeArrowheads="1"/>
          </p:cNvSpPr>
          <p:nvPr/>
        </p:nvSpPr>
        <p:spPr bwMode="auto">
          <a:xfrm>
            <a:off x="685800" y="455713"/>
            <a:ext cx="74676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4.4.2.9:- COMPARISON OF STUDENTS</a:t>
            </a:r>
            <a:r>
              <a:rPr kumimoji="0" lang="en-US" sz="1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PERFORMANCE SCORES BETWEEN OSPE AND TPE IN GROUP I</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100)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p&lt; .001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49229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sz="3100" b="1" dirty="0">
                <a:latin typeface="Times New Roman" pitchFamily="18" charset="0"/>
                <a:cs typeface="Times New Roman" pitchFamily="18" charset="0"/>
              </a:rPr>
              <a:t>Section – </a:t>
            </a:r>
            <a:r>
              <a:rPr lang="en-US" sz="3100" b="1" dirty="0" smtClean="0">
                <a:latin typeface="Times New Roman" pitchFamily="18" charset="0"/>
                <a:cs typeface="Times New Roman" pitchFamily="18" charset="0"/>
              </a:rPr>
              <a:t>III</a:t>
            </a:r>
            <a:br>
              <a:rPr lang="en-US" sz="3100" b="1" dirty="0" smtClean="0">
                <a:latin typeface="Times New Roman" pitchFamily="18" charset="0"/>
                <a:cs typeface="Times New Roman" pitchFamily="18" charset="0"/>
              </a:rPr>
            </a:br>
            <a:r>
              <a:rPr lang="en-US" sz="3100" b="1" dirty="0">
                <a:latin typeface="Times New Roman" pitchFamily="18" charset="0"/>
                <a:cs typeface="Times New Roman" pitchFamily="18" charset="0"/>
              </a:rPr>
              <a:t>students satisfaction performance between OSPE and TPE</a:t>
            </a:r>
            <a:r>
              <a:rPr lang="en-US" dirty="0"/>
              <a:t/>
            </a:r>
            <a:br>
              <a:rPr lang="en-US" dirty="0"/>
            </a:br>
            <a:endParaRPr lang="en-US" dirty="0"/>
          </a:p>
        </p:txBody>
      </p:sp>
      <p:sp>
        <p:nvSpPr>
          <p:cNvPr id="3" name="Content Placeholder 2"/>
          <p:cNvSpPr>
            <a:spLocks noGrp="1"/>
          </p:cNvSpPr>
          <p:nvPr>
            <p:ph sz="half" idx="1"/>
          </p:nvPr>
        </p:nvSpPr>
        <p:spPr>
          <a:xfrm>
            <a:off x="457200" y="1143000"/>
            <a:ext cx="4038600" cy="5410200"/>
          </a:xfrm>
        </p:spPr>
        <p:txBody>
          <a:bodyPr>
            <a:normAutofit fontScale="25000" lnSpcReduction="20000"/>
          </a:bodyPr>
          <a:lstStyle/>
          <a:p>
            <a:pPr algn="just"/>
            <a:r>
              <a:rPr lang="en-US" sz="7200" b="1" dirty="0">
                <a:latin typeface="Times New Roman" pitchFamily="18" charset="0"/>
                <a:cs typeface="Times New Roman" pitchFamily="18" charset="0"/>
              </a:rPr>
              <a:t>The second objective of the study was </a:t>
            </a:r>
            <a:r>
              <a:rPr lang="en-US" sz="7200" dirty="0">
                <a:latin typeface="Times New Roman" pitchFamily="18" charset="0"/>
                <a:cs typeface="Times New Roman" pitchFamily="18" charset="0"/>
              </a:rPr>
              <a:t>to evaluate the effectiveness of OSPE over TPE on the satisfaction of students in selected clinical competencies in psychiatric nursing. </a:t>
            </a:r>
            <a:endParaRPr lang="en-US" sz="7200" dirty="0" smtClean="0">
              <a:latin typeface="Times New Roman" pitchFamily="18" charset="0"/>
              <a:cs typeface="Times New Roman" pitchFamily="18" charset="0"/>
            </a:endParaRPr>
          </a:p>
          <a:p>
            <a:pPr algn="just"/>
            <a:r>
              <a:rPr lang="en-US" sz="7200" dirty="0" smtClean="0">
                <a:latin typeface="Times New Roman" pitchFamily="18" charset="0"/>
                <a:cs typeface="Times New Roman" pitchFamily="18" charset="0"/>
              </a:rPr>
              <a:t>The </a:t>
            </a:r>
            <a:r>
              <a:rPr lang="en-US" sz="7200" dirty="0">
                <a:latin typeface="Times New Roman" pitchFamily="18" charset="0"/>
                <a:cs typeface="Times New Roman" pitchFamily="18" charset="0"/>
              </a:rPr>
              <a:t>corresponding hypothesis was: </a:t>
            </a:r>
            <a:r>
              <a:rPr lang="en-US" sz="7200" dirty="0" smtClean="0">
                <a:latin typeface="Times New Roman" pitchFamily="18" charset="0"/>
                <a:cs typeface="Times New Roman" pitchFamily="18" charset="0"/>
              </a:rPr>
              <a:t> </a:t>
            </a:r>
            <a:r>
              <a:rPr lang="en-US" sz="7200" b="1" dirty="0" smtClean="0">
                <a:latin typeface="Times New Roman" pitchFamily="18" charset="0"/>
                <a:cs typeface="Times New Roman" pitchFamily="18" charset="0"/>
              </a:rPr>
              <a:t>H2 - There </a:t>
            </a:r>
            <a:r>
              <a:rPr lang="en-US" sz="7200" b="1" dirty="0">
                <a:latin typeface="Times New Roman" pitchFamily="18" charset="0"/>
                <a:cs typeface="Times New Roman" pitchFamily="18" charset="0"/>
              </a:rPr>
              <a:t>will be a significant difference between OSPE and TPE in the satisfaction of students on selected clinical competencies in psychiatric nursing</a:t>
            </a:r>
            <a:r>
              <a:rPr lang="en-US" dirty="0" smtClean="0"/>
              <a:t>.</a:t>
            </a:r>
            <a:r>
              <a:rPr lang="en-US" dirty="0"/>
              <a:t> </a:t>
            </a:r>
            <a:endParaRPr lang="en-US" dirty="0" smtClean="0"/>
          </a:p>
          <a:p>
            <a:pPr algn="just"/>
            <a:r>
              <a:rPr lang="en-US" sz="7200" dirty="0" smtClean="0">
                <a:latin typeface="Times New Roman" pitchFamily="18" charset="0"/>
                <a:cs typeface="Times New Roman" pitchFamily="18" charset="0"/>
              </a:rPr>
              <a:t>Level </a:t>
            </a:r>
            <a:r>
              <a:rPr lang="en-US" sz="7200" dirty="0">
                <a:latin typeface="Times New Roman" pitchFamily="18" charset="0"/>
                <a:cs typeface="Times New Roman" pitchFamily="18" charset="0"/>
              </a:rPr>
              <a:t>of satisfaction of students in OSPE and TPE in Group I and Group II (Table 15)  shows that, majority of the students were highly  satisfied towards OSPE in Group I(65%) and Group II (45 %), satisfied in OSPE group I (65 %) and group II (52%) whereas in TPE, (24 %) and (27%) highly satisfied  (50 %)  &amp; (47%)of the students in Group I and Group II respectively were  satisfied.</a:t>
            </a:r>
          </a:p>
          <a:p>
            <a:endParaRPr lang="en-US" sz="7200" dirty="0"/>
          </a:p>
          <a:p>
            <a:endParaRPr lang="en-US" sz="7200" dirty="0"/>
          </a:p>
        </p:txBody>
      </p:sp>
      <p:sp>
        <p:nvSpPr>
          <p:cNvPr id="4" name="Content Placeholder 3"/>
          <p:cNvSpPr>
            <a:spLocks noGrp="1"/>
          </p:cNvSpPr>
          <p:nvPr>
            <p:ph sz="half" idx="2"/>
          </p:nvPr>
        </p:nvSpPr>
        <p:spPr>
          <a:xfrm>
            <a:off x="4648200" y="1143000"/>
            <a:ext cx="4038600" cy="4983163"/>
          </a:xfrm>
        </p:spPr>
        <p:txBody>
          <a:bodyPr>
            <a:noAutofit/>
          </a:bodyPr>
          <a:lstStyle/>
          <a:p>
            <a:pPr algn="just"/>
            <a:r>
              <a:rPr lang="en-US" sz="2000" dirty="0" smtClean="0"/>
              <a:t>(</a:t>
            </a:r>
            <a:r>
              <a:rPr lang="en-US" sz="2000" dirty="0"/>
              <a:t>Table 16 )shows that, with regard to OSPE all the students were highly satisfied with quality of performance testing in OSPE, 60 % of them were highly satisfied with overall evaluation of OSPE and majority of them (72%) were highly satisfied with quality of performance of OSPE. Whereas in TPE, 20 % of them were highly satisfied with overall evaluation, 70% of the students were validity and reliability with quality of performance testing a 67% of them were highly satisfied respectively</a:t>
            </a:r>
            <a:r>
              <a:rPr lang="en-US" sz="2000" dirty="0" smtClean="0"/>
              <a:t>.</a:t>
            </a:r>
          </a:p>
          <a:p>
            <a:pPr algn="just"/>
            <a:r>
              <a:rPr lang="en-US" sz="2000" b="1" dirty="0" smtClean="0">
                <a:latin typeface="Times New Roman" pitchFamily="18" charset="0"/>
                <a:cs typeface="Times New Roman" pitchFamily="18" charset="0"/>
              </a:rPr>
              <a:t>H2- alternative </a:t>
            </a:r>
            <a:r>
              <a:rPr lang="en-US" sz="2000" b="1" dirty="0">
                <a:latin typeface="Times New Roman" pitchFamily="18" charset="0"/>
                <a:cs typeface="Times New Roman" pitchFamily="18" charset="0"/>
              </a:rPr>
              <a:t>or research </a:t>
            </a:r>
            <a:r>
              <a:rPr lang="en-US" sz="2000" b="1" dirty="0" smtClean="0">
                <a:latin typeface="Times New Roman" pitchFamily="18" charset="0"/>
                <a:cs typeface="Times New Roman" pitchFamily="18" charset="0"/>
              </a:rPr>
              <a:t>hypothesis </a:t>
            </a:r>
            <a:r>
              <a:rPr lang="en-US" sz="2000" b="1" dirty="0">
                <a:latin typeface="Times New Roman" pitchFamily="18" charset="0"/>
                <a:cs typeface="Times New Roman" pitchFamily="18" charset="0"/>
              </a:rPr>
              <a:t>is accepted  </a:t>
            </a:r>
            <a:r>
              <a:rPr lang="en-US" sz="2000" b="1" dirty="0" smtClean="0">
                <a:latin typeface="Times New Roman" pitchFamily="18" charset="0"/>
                <a:cs typeface="Times New Roman" pitchFamily="18" charset="0"/>
              </a:rPr>
              <a:t>H02 </a:t>
            </a:r>
            <a:r>
              <a:rPr lang="en-US" sz="2000" b="1" dirty="0">
                <a:latin typeface="Times New Roman" pitchFamily="18" charset="0"/>
                <a:cs typeface="Times New Roman" pitchFamily="18" charset="0"/>
              </a:rPr>
              <a:t>null hypothesis  is rejected </a:t>
            </a:r>
            <a:endParaRPr lang="en-US" sz="2000" dirty="0"/>
          </a:p>
          <a:p>
            <a:pPr algn="just"/>
            <a:endParaRPr lang="en-US" sz="2000" dirty="0"/>
          </a:p>
        </p:txBody>
      </p:sp>
    </p:spTree>
    <p:extLst>
      <p:ext uri="{BB962C8B-B14F-4D97-AF65-F5344CB8AC3E}">
        <p14:creationId xmlns:p14="http://schemas.microsoft.com/office/powerpoint/2010/main" val="1837361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COMPARISON OF STUDENTS’ SATISFACTION SCORES BETWEEN OSPE AND TPE IN GROUP I</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3668814"/>
              </p:ext>
            </p:extLst>
          </p:nvPr>
        </p:nvGraphicFramePr>
        <p:xfrm>
          <a:off x="533400" y="1640999"/>
          <a:ext cx="8153400" cy="5152644"/>
        </p:xfrm>
        <a:graphic>
          <a:graphicData uri="http://schemas.openxmlformats.org/drawingml/2006/table">
            <a:tbl>
              <a:tblPr firstRow="1" firstCol="1" bandRow="1">
                <a:tableStyleId>{5C22544A-7EE6-4342-B048-85BDC9FD1C3A}</a:tableStyleId>
              </a:tblPr>
              <a:tblGrid>
                <a:gridCol w="2286000"/>
                <a:gridCol w="1270373"/>
                <a:gridCol w="722284"/>
                <a:gridCol w="681372"/>
                <a:gridCol w="647154"/>
                <a:gridCol w="984121"/>
                <a:gridCol w="833118"/>
                <a:gridCol w="728978"/>
              </a:tblGrid>
              <a:tr h="238125">
                <a:tc rowSpan="2">
                  <a:txBody>
                    <a:bodyPr/>
                    <a:lstStyle/>
                    <a:p>
                      <a:pPr marL="0" marR="0" algn="ctr">
                        <a:lnSpc>
                          <a:spcPct val="115000"/>
                        </a:lnSpc>
                        <a:spcBef>
                          <a:spcPts val="0"/>
                        </a:spcBef>
                        <a:spcAft>
                          <a:spcPts val="0"/>
                        </a:spcAft>
                      </a:pPr>
                      <a:r>
                        <a:rPr lang="en-US" sz="1400" dirty="0">
                          <a:effectLst/>
                          <a:latin typeface="Times New Roman" pitchFamily="18" charset="0"/>
                          <a:cs typeface="Times New Roman" pitchFamily="18" charset="0"/>
                        </a:rPr>
                        <a:t>Clinical skills and possible scores</a:t>
                      </a:r>
                      <a:endParaRPr lang="en-US" sz="1400" dirty="0">
                        <a:effectLst/>
                        <a:latin typeface="Times New Roman" pitchFamily="18" charset="0"/>
                        <a:ea typeface="Calibri"/>
                        <a:cs typeface="Times New Roman" pitchFamily="18" charset="0"/>
                      </a:endParaRPr>
                    </a:p>
                  </a:txBody>
                  <a:tcPr marL="68580" marR="68580" marT="0" marB="0"/>
                </a:tc>
                <a:tc gridSpan="2">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OSPE</a:t>
                      </a:r>
                      <a:endParaRPr lang="en-US" sz="14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TPE</a:t>
                      </a:r>
                      <a:endParaRPr lang="en-US" sz="1400">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rowSpan="2">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Mean difference &amp; SD</a:t>
                      </a:r>
                      <a:endParaRPr lang="en-US" sz="1400">
                        <a:effectLst/>
                        <a:latin typeface="Times New Roman" pitchFamily="18" charset="0"/>
                        <a:ea typeface="Calibri"/>
                        <a:cs typeface="Times New Roman" pitchFamily="18" charset="0"/>
                      </a:endParaRPr>
                    </a:p>
                  </a:txBody>
                  <a:tcPr marL="68580" marR="68580" marT="0" marB="0"/>
                </a:tc>
                <a:tc rowSpan="2">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Paired </a:t>
                      </a:r>
                    </a:p>
                    <a:p>
                      <a:pPr marL="0" marR="0" algn="ctr">
                        <a:lnSpc>
                          <a:spcPct val="115000"/>
                        </a:lnSpc>
                        <a:spcBef>
                          <a:spcPts val="0"/>
                        </a:spcBef>
                        <a:spcAft>
                          <a:spcPts val="0"/>
                        </a:spcAft>
                      </a:pPr>
                      <a:r>
                        <a:rPr lang="en-US" sz="1400">
                          <a:effectLst/>
                          <a:latin typeface="Times New Roman" pitchFamily="18" charset="0"/>
                          <a:cs typeface="Times New Roman" pitchFamily="18" charset="0"/>
                        </a:rPr>
                        <a:t>t-test</a:t>
                      </a:r>
                      <a:endParaRPr lang="en-US" sz="1400">
                        <a:effectLst/>
                        <a:latin typeface="Times New Roman" pitchFamily="18" charset="0"/>
                        <a:ea typeface="Calibri"/>
                        <a:cs typeface="Times New Roman" pitchFamily="18" charset="0"/>
                      </a:endParaRPr>
                    </a:p>
                  </a:txBody>
                  <a:tcPr marL="68580" marR="68580" marT="0" marB="0"/>
                </a:tc>
                <a:tc rowSpan="2">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P value</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68580" marR="68580" marT="0" marB="0"/>
                </a:tc>
              </a:tr>
              <a:tr h="285750">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Mean</a:t>
                      </a:r>
                    </a:p>
                    <a:p>
                      <a:pPr marL="0" marR="0" algn="ctr">
                        <a:lnSpc>
                          <a:spcPct val="115000"/>
                        </a:lnSpc>
                        <a:spcBef>
                          <a:spcPts val="0"/>
                        </a:spcBef>
                        <a:spcAft>
                          <a:spcPts val="0"/>
                        </a:spcAft>
                      </a:pPr>
                      <a:r>
                        <a:rPr lang="en-US" sz="1400">
                          <a:effectLst/>
                          <a:latin typeface="Times New Roman" pitchFamily="18" charset="0"/>
                          <a:cs typeface="Times New Roman" pitchFamily="18" charset="0"/>
                        </a:rPr>
                        <a:t>(SD)</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Range</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Mean</a:t>
                      </a:r>
                    </a:p>
                    <a:p>
                      <a:pPr marL="0" marR="0" algn="ctr">
                        <a:lnSpc>
                          <a:spcPct val="115000"/>
                        </a:lnSpc>
                        <a:spcBef>
                          <a:spcPts val="0"/>
                        </a:spcBef>
                        <a:spcAft>
                          <a:spcPts val="0"/>
                        </a:spcAft>
                      </a:pPr>
                      <a:r>
                        <a:rPr lang="en-US" sz="1400">
                          <a:effectLst/>
                          <a:latin typeface="Times New Roman" pitchFamily="18" charset="0"/>
                          <a:cs typeface="Times New Roman" pitchFamily="18" charset="0"/>
                        </a:rPr>
                        <a:t>(SD)</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Range</a:t>
                      </a:r>
                      <a:endParaRPr lang="en-US" sz="140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r>
              <a:tr h="0">
                <a:tc>
                  <a:txBody>
                    <a:bodyPr/>
                    <a:lstStyle/>
                    <a:p>
                      <a:pPr marL="0" marR="0" algn="ctr">
                        <a:lnSpc>
                          <a:spcPct val="115000"/>
                        </a:lnSpc>
                        <a:spcBef>
                          <a:spcPts val="0"/>
                        </a:spcBef>
                        <a:spcAft>
                          <a:spcPts val="0"/>
                        </a:spcAft>
                      </a:pPr>
                      <a:r>
                        <a:rPr lang="en-US" sz="1400" dirty="0">
                          <a:effectLst/>
                          <a:latin typeface="Times New Roman" pitchFamily="18" charset="0"/>
                          <a:cs typeface="Times New Roman" pitchFamily="18" charset="0"/>
                        </a:rPr>
                        <a:t>Overall</a:t>
                      </a:r>
                    </a:p>
                    <a:p>
                      <a:pPr marL="0" marR="0" algn="ctr">
                        <a:lnSpc>
                          <a:spcPct val="115000"/>
                        </a:lnSpc>
                        <a:spcBef>
                          <a:spcPts val="0"/>
                        </a:spcBef>
                        <a:spcAft>
                          <a:spcPts val="0"/>
                        </a:spcAft>
                      </a:pPr>
                      <a:r>
                        <a:rPr lang="en-US" sz="1400" dirty="0">
                          <a:effectLst/>
                          <a:latin typeface="Times New Roman" pitchFamily="18" charset="0"/>
                          <a:cs typeface="Times New Roman" pitchFamily="18" charset="0"/>
                        </a:rPr>
                        <a:t>Evaluation</a:t>
                      </a:r>
                    </a:p>
                    <a:p>
                      <a:pPr marL="0" marR="0" algn="ctr">
                        <a:lnSpc>
                          <a:spcPct val="115000"/>
                        </a:lnSpc>
                        <a:spcBef>
                          <a:spcPts val="0"/>
                        </a:spcBef>
                        <a:spcAft>
                          <a:spcPts val="0"/>
                        </a:spcAft>
                      </a:pPr>
                      <a:r>
                        <a:rPr lang="en-US" sz="1400" dirty="0">
                          <a:effectLst/>
                          <a:latin typeface="Times New Roman" pitchFamily="18" charset="0"/>
                          <a:cs typeface="Times New Roman" pitchFamily="18" charset="0"/>
                        </a:rPr>
                        <a:t>(10-50)</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Times New Roman" pitchFamily="18" charset="0"/>
                          <a:cs typeface="Times New Roman" pitchFamily="18" charset="0"/>
                        </a:rPr>
                        <a:t>38.84</a:t>
                      </a:r>
                    </a:p>
                    <a:p>
                      <a:pPr marL="0" marR="0" algn="ctr">
                        <a:lnSpc>
                          <a:spcPct val="115000"/>
                        </a:lnSpc>
                        <a:spcBef>
                          <a:spcPts val="0"/>
                        </a:spcBef>
                        <a:spcAft>
                          <a:spcPts val="0"/>
                        </a:spcAft>
                      </a:pPr>
                      <a:r>
                        <a:rPr lang="en-US" sz="1400" dirty="0">
                          <a:effectLst/>
                          <a:latin typeface="Times New Roman" pitchFamily="18" charset="0"/>
                          <a:cs typeface="Times New Roman" pitchFamily="18" charset="0"/>
                        </a:rPr>
                        <a:t>4.11</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23-44</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33.29</a:t>
                      </a:r>
                    </a:p>
                    <a:p>
                      <a:pPr marL="0" marR="0" algn="ctr">
                        <a:lnSpc>
                          <a:spcPct val="115000"/>
                        </a:lnSpc>
                        <a:spcBef>
                          <a:spcPts val="0"/>
                        </a:spcBef>
                        <a:spcAft>
                          <a:spcPts val="0"/>
                        </a:spcAft>
                      </a:pPr>
                      <a:r>
                        <a:rPr lang="en-US" sz="1400">
                          <a:effectLst/>
                          <a:latin typeface="Times New Roman" pitchFamily="18" charset="0"/>
                          <a:cs typeface="Times New Roman" pitchFamily="18" charset="0"/>
                        </a:rPr>
                        <a:t>(6.27)</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20-43</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5.55</a:t>
                      </a:r>
                    </a:p>
                    <a:p>
                      <a:pPr marL="0" marR="0" algn="ctr">
                        <a:lnSpc>
                          <a:spcPct val="115000"/>
                        </a:lnSpc>
                        <a:spcBef>
                          <a:spcPts val="0"/>
                        </a:spcBef>
                        <a:spcAft>
                          <a:spcPts val="0"/>
                        </a:spcAft>
                      </a:pPr>
                      <a:r>
                        <a:rPr lang="en-US" sz="1400">
                          <a:effectLst/>
                          <a:latin typeface="Times New Roman" pitchFamily="18" charset="0"/>
                          <a:cs typeface="Times New Roman" pitchFamily="18" charset="0"/>
                        </a:rPr>
                        <a:t>7.39</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7.51</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.000</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68580" marR="68580" marT="0" marB="0"/>
                </a:tc>
              </a:tr>
              <a:tr h="0">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Quality of</a:t>
                      </a:r>
                    </a:p>
                    <a:p>
                      <a:pPr marL="0" marR="0" algn="ctr">
                        <a:lnSpc>
                          <a:spcPct val="115000"/>
                        </a:lnSpc>
                        <a:spcBef>
                          <a:spcPts val="0"/>
                        </a:spcBef>
                        <a:spcAft>
                          <a:spcPts val="0"/>
                        </a:spcAft>
                      </a:pPr>
                      <a:r>
                        <a:rPr lang="en-US" sz="1400">
                          <a:effectLst/>
                          <a:latin typeface="Times New Roman" pitchFamily="18" charset="0"/>
                          <a:cs typeface="Times New Roman" pitchFamily="18" charset="0"/>
                        </a:rPr>
                        <a:t>Performance</a:t>
                      </a:r>
                    </a:p>
                    <a:p>
                      <a:pPr marL="0" marR="0" algn="ctr">
                        <a:lnSpc>
                          <a:spcPct val="115000"/>
                        </a:lnSpc>
                        <a:spcBef>
                          <a:spcPts val="0"/>
                        </a:spcBef>
                        <a:spcAft>
                          <a:spcPts val="0"/>
                        </a:spcAft>
                      </a:pPr>
                      <a:r>
                        <a:rPr lang="en-US" sz="1400">
                          <a:effectLst/>
                          <a:latin typeface="Times New Roman" pitchFamily="18" charset="0"/>
                          <a:cs typeface="Times New Roman" pitchFamily="18" charset="0"/>
                        </a:rPr>
                        <a:t>Testing</a:t>
                      </a:r>
                    </a:p>
                    <a:p>
                      <a:pPr marL="0" marR="0" algn="ctr">
                        <a:lnSpc>
                          <a:spcPct val="115000"/>
                        </a:lnSpc>
                        <a:spcBef>
                          <a:spcPts val="0"/>
                        </a:spcBef>
                        <a:spcAft>
                          <a:spcPts val="0"/>
                        </a:spcAft>
                      </a:pPr>
                      <a:r>
                        <a:rPr lang="en-US" sz="1400">
                          <a:effectLst/>
                          <a:latin typeface="Times New Roman" pitchFamily="18" charset="0"/>
                          <a:cs typeface="Times New Roman" pitchFamily="18" charset="0"/>
                        </a:rPr>
                        <a:t>(8-40)</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Times New Roman" pitchFamily="18" charset="0"/>
                          <a:cs typeface="Times New Roman" pitchFamily="18" charset="0"/>
                        </a:rPr>
                        <a:t>31.47</a:t>
                      </a:r>
                    </a:p>
                    <a:p>
                      <a:pPr marL="0" marR="0" algn="ctr">
                        <a:lnSpc>
                          <a:spcPct val="115000"/>
                        </a:lnSpc>
                        <a:spcBef>
                          <a:spcPts val="0"/>
                        </a:spcBef>
                        <a:spcAft>
                          <a:spcPts val="0"/>
                        </a:spcAft>
                      </a:pPr>
                      <a:r>
                        <a:rPr lang="en-US" sz="1400" dirty="0">
                          <a:effectLst/>
                          <a:latin typeface="Times New Roman" pitchFamily="18" charset="0"/>
                          <a:cs typeface="Times New Roman" pitchFamily="18" charset="0"/>
                        </a:rPr>
                        <a:t>(3.04)</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Times New Roman" pitchFamily="18" charset="0"/>
                          <a:cs typeface="Times New Roman" pitchFamily="18" charset="0"/>
                        </a:rPr>
                        <a:t>17-36</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28.00</a:t>
                      </a:r>
                    </a:p>
                    <a:p>
                      <a:pPr marL="0" marR="0" algn="ctr">
                        <a:lnSpc>
                          <a:spcPct val="115000"/>
                        </a:lnSpc>
                        <a:spcBef>
                          <a:spcPts val="0"/>
                        </a:spcBef>
                        <a:spcAft>
                          <a:spcPts val="0"/>
                        </a:spcAft>
                      </a:pPr>
                      <a:r>
                        <a:rPr lang="en-US" sz="1400">
                          <a:effectLst/>
                          <a:latin typeface="Times New Roman" pitchFamily="18" charset="0"/>
                          <a:cs typeface="Times New Roman" pitchFamily="18" charset="0"/>
                        </a:rPr>
                        <a:t>(4.27)</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20-34</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3.47</a:t>
                      </a:r>
                    </a:p>
                    <a:p>
                      <a:pPr marL="0" marR="0" algn="ctr">
                        <a:lnSpc>
                          <a:spcPct val="115000"/>
                        </a:lnSpc>
                        <a:spcBef>
                          <a:spcPts val="0"/>
                        </a:spcBef>
                        <a:spcAft>
                          <a:spcPts val="0"/>
                        </a:spcAft>
                      </a:pPr>
                      <a:r>
                        <a:rPr lang="en-US" sz="1400">
                          <a:effectLst/>
                          <a:latin typeface="Times New Roman" pitchFamily="18" charset="0"/>
                          <a:cs typeface="Times New Roman" pitchFamily="18" charset="0"/>
                        </a:rPr>
                        <a:t>4.99</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6.96</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.000</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68580" marR="68580" marT="0" marB="0"/>
                </a:tc>
              </a:tr>
              <a:tr h="0">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Validity and</a:t>
                      </a:r>
                    </a:p>
                    <a:p>
                      <a:pPr marL="0" marR="0" algn="ctr">
                        <a:lnSpc>
                          <a:spcPct val="115000"/>
                        </a:lnSpc>
                        <a:spcBef>
                          <a:spcPts val="0"/>
                        </a:spcBef>
                        <a:spcAft>
                          <a:spcPts val="0"/>
                        </a:spcAft>
                      </a:pPr>
                      <a:r>
                        <a:rPr lang="en-US" sz="1400">
                          <a:effectLst/>
                          <a:latin typeface="Times New Roman" pitchFamily="18" charset="0"/>
                          <a:cs typeface="Times New Roman" pitchFamily="18" charset="0"/>
                        </a:rPr>
                        <a:t>Reliability</a:t>
                      </a:r>
                    </a:p>
                    <a:p>
                      <a:pPr marL="0" marR="0" algn="ctr">
                        <a:lnSpc>
                          <a:spcPct val="115000"/>
                        </a:lnSpc>
                        <a:spcBef>
                          <a:spcPts val="0"/>
                        </a:spcBef>
                        <a:spcAft>
                          <a:spcPts val="0"/>
                        </a:spcAft>
                      </a:pPr>
                      <a:r>
                        <a:rPr lang="en-US" sz="1400">
                          <a:effectLst/>
                          <a:latin typeface="Times New Roman" pitchFamily="18" charset="0"/>
                          <a:cs typeface="Times New Roman" pitchFamily="18" charset="0"/>
                        </a:rPr>
                        <a:t>(4-20)</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16.13</a:t>
                      </a:r>
                    </a:p>
                    <a:p>
                      <a:pPr marL="0" marR="0" algn="ctr">
                        <a:lnSpc>
                          <a:spcPct val="115000"/>
                        </a:lnSpc>
                        <a:spcBef>
                          <a:spcPts val="0"/>
                        </a:spcBef>
                        <a:spcAft>
                          <a:spcPts val="0"/>
                        </a:spcAft>
                      </a:pPr>
                      <a:r>
                        <a:rPr lang="en-US" sz="1400">
                          <a:effectLst/>
                          <a:latin typeface="Times New Roman" pitchFamily="18" charset="0"/>
                          <a:cs typeface="Times New Roman" pitchFamily="18" charset="0"/>
                        </a:rPr>
                        <a:t>(1.86)</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9-19</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Times New Roman" pitchFamily="18" charset="0"/>
                          <a:cs typeface="Times New Roman" pitchFamily="18" charset="0"/>
                        </a:rPr>
                        <a:t>15.38</a:t>
                      </a:r>
                    </a:p>
                    <a:p>
                      <a:pPr marL="0" marR="0" algn="ctr">
                        <a:lnSpc>
                          <a:spcPct val="115000"/>
                        </a:lnSpc>
                        <a:spcBef>
                          <a:spcPts val="0"/>
                        </a:spcBef>
                        <a:spcAft>
                          <a:spcPts val="0"/>
                        </a:spcAft>
                      </a:pPr>
                      <a:r>
                        <a:rPr lang="en-US" sz="1400" dirty="0">
                          <a:effectLst/>
                          <a:latin typeface="Times New Roman" pitchFamily="18" charset="0"/>
                          <a:cs typeface="Times New Roman" pitchFamily="18" charset="0"/>
                        </a:rPr>
                        <a:t>(1.38)</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Times New Roman" pitchFamily="18" charset="0"/>
                          <a:cs typeface="Times New Roman" pitchFamily="18" charset="0"/>
                        </a:rPr>
                        <a:t>12-19</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Times New Roman" pitchFamily="18" charset="0"/>
                          <a:cs typeface="Times New Roman" pitchFamily="18" charset="0"/>
                        </a:rPr>
                        <a:t>.75</a:t>
                      </a:r>
                    </a:p>
                    <a:p>
                      <a:pPr marL="0" marR="0" algn="ctr">
                        <a:lnSpc>
                          <a:spcPct val="115000"/>
                        </a:lnSpc>
                        <a:spcBef>
                          <a:spcPts val="0"/>
                        </a:spcBef>
                        <a:spcAft>
                          <a:spcPts val="0"/>
                        </a:spcAft>
                      </a:pPr>
                      <a:r>
                        <a:rPr lang="en-US" sz="1400" dirty="0">
                          <a:effectLst/>
                          <a:latin typeface="Times New Roman" pitchFamily="18" charset="0"/>
                          <a:cs typeface="Times New Roman" pitchFamily="18" charset="0"/>
                        </a:rPr>
                        <a:t>2.43</a:t>
                      </a:r>
                    </a:p>
                    <a:p>
                      <a:pPr marL="0" marR="0" algn="ctr">
                        <a:lnSpc>
                          <a:spcPct val="115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3.08</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.003</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a:effectLst/>
                          <a:latin typeface="Times New Roman" pitchFamily="18" charset="0"/>
                          <a:cs typeface="Times New Roman" pitchFamily="18" charset="0"/>
                        </a:rPr>
                        <a:t> </a:t>
                      </a:r>
                      <a:endParaRPr lang="en-US" sz="1400">
                        <a:effectLst/>
                        <a:latin typeface="Times New Roman" pitchFamily="18" charset="0"/>
                        <a:ea typeface="Calibri"/>
                        <a:cs typeface="Times New Roman" pitchFamily="18" charset="0"/>
                      </a:endParaRPr>
                    </a:p>
                  </a:txBody>
                  <a:tcPr marL="68580" marR="68580" marT="0" marB="0"/>
                </a:tc>
              </a:tr>
              <a:tr h="0">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Total Score</a:t>
                      </a:r>
                    </a:p>
                    <a:p>
                      <a:pPr marL="0" marR="0" algn="ctr">
                        <a:lnSpc>
                          <a:spcPct val="115000"/>
                        </a:lnSpc>
                        <a:spcBef>
                          <a:spcPts val="0"/>
                        </a:spcBef>
                        <a:spcAft>
                          <a:spcPts val="0"/>
                        </a:spcAft>
                      </a:pPr>
                      <a:r>
                        <a:rPr lang="en-US" sz="1400">
                          <a:effectLst/>
                          <a:latin typeface="Times New Roman" pitchFamily="18" charset="0"/>
                          <a:cs typeface="Times New Roman" pitchFamily="18" charset="0"/>
                        </a:rPr>
                        <a:t>(22-110)</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86.38</a:t>
                      </a:r>
                    </a:p>
                    <a:p>
                      <a:pPr marL="0" marR="0" algn="ctr">
                        <a:lnSpc>
                          <a:spcPct val="115000"/>
                        </a:lnSpc>
                        <a:spcBef>
                          <a:spcPts val="0"/>
                        </a:spcBef>
                        <a:spcAft>
                          <a:spcPts val="0"/>
                        </a:spcAft>
                      </a:pPr>
                      <a:r>
                        <a:rPr lang="en-US" sz="1400">
                          <a:effectLst/>
                          <a:latin typeface="Times New Roman" pitchFamily="18" charset="0"/>
                          <a:cs typeface="Times New Roman" pitchFamily="18" charset="0"/>
                        </a:rPr>
                        <a:t>(7.86)</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49-96</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76.11</a:t>
                      </a:r>
                    </a:p>
                    <a:p>
                      <a:pPr marL="0" marR="0" algn="ctr">
                        <a:lnSpc>
                          <a:spcPct val="115000"/>
                        </a:lnSpc>
                        <a:spcBef>
                          <a:spcPts val="0"/>
                        </a:spcBef>
                        <a:spcAft>
                          <a:spcPts val="0"/>
                        </a:spcAft>
                      </a:pPr>
                      <a:r>
                        <a:rPr lang="en-US" sz="1400">
                          <a:effectLst/>
                          <a:latin typeface="Times New Roman" pitchFamily="18" charset="0"/>
                          <a:cs typeface="Times New Roman" pitchFamily="18" charset="0"/>
                        </a:rPr>
                        <a:t>(11.02)</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55-95</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a:effectLst/>
                          <a:latin typeface="Times New Roman" pitchFamily="18" charset="0"/>
                          <a:cs typeface="Times New Roman" pitchFamily="18" charset="0"/>
                        </a:rPr>
                        <a:t>10.27</a:t>
                      </a:r>
                    </a:p>
                    <a:p>
                      <a:pPr marL="0" marR="0" algn="ctr">
                        <a:lnSpc>
                          <a:spcPct val="115000"/>
                        </a:lnSpc>
                        <a:spcBef>
                          <a:spcPts val="0"/>
                        </a:spcBef>
                        <a:spcAft>
                          <a:spcPts val="0"/>
                        </a:spcAft>
                      </a:pPr>
                      <a:r>
                        <a:rPr lang="en-US" sz="1400">
                          <a:effectLst/>
                          <a:latin typeface="Times New Roman" pitchFamily="18" charset="0"/>
                          <a:cs typeface="Times New Roman" pitchFamily="18" charset="0"/>
                        </a:rPr>
                        <a:t>13.28</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Times New Roman" pitchFamily="18" charset="0"/>
                          <a:cs typeface="Times New Roman" pitchFamily="18" charset="0"/>
                        </a:rPr>
                        <a:t>7.73</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Times New Roman" pitchFamily="18" charset="0"/>
                          <a:cs typeface="Times New Roman" pitchFamily="18" charset="0"/>
                        </a:rPr>
                        <a:t>.000</a:t>
                      </a:r>
                    </a:p>
                    <a:p>
                      <a:pPr marL="0" marR="0" algn="ctr">
                        <a:lnSpc>
                          <a:spcPct val="115000"/>
                        </a:lnSpc>
                        <a:spcBef>
                          <a:spcPts val="0"/>
                        </a:spcBef>
                        <a:spcAft>
                          <a:spcPts val="0"/>
                        </a:spcAft>
                      </a:pPr>
                      <a:r>
                        <a:rPr lang="en-US" sz="14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dirty="0">
                          <a:effectLst/>
                          <a:latin typeface="Times New Roman" pitchFamily="18" charset="0"/>
                          <a:cs typeface="Times New Roman" pitchFamily="18" charset="0"/>
                        </a:rPr>
                        <a:t> </a:t>
                      </a:r>
                    </a:p>
                    <a:p>
                      <a:pPr marL="0" marR="0" algn="ctr">
                        <a:lnSpc>
                          <a:spcPct val="115000"/>
                        </a:lnSpc>
                        <a:spcBef>
                          <a:spcPts val="0"/>
                        </a:spcBef>
                        <a:spcAft>
                          <a:spcPts val="0"/>
                        </a:spcAf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Calibri"/>
                        <a:cs typeface="Times New Roman" pitchFamily="18" charset="0"/>
                      </a:endParaRPr>
                    </a:p>
                  </a:txBody>
                  <a:tcPr marL="68580" marR="68580" marT="0" marB="0"/>
                </a:tc>
              </a:tr>
            </a:tbl>
          </a:graphicData>
        </a:graphic>
      </p:graphicFrame>
      <p:sp>
        <p:nvSpPr>
          <p:cNvPr id="5" name="Rectangle 1"/>
          <p:cNvSpPr>
            <a:spLocks noChangeArrowheads="1"/>
          </p:cNvSpPr>
          <p:nvPr/>
        </p:nvSpPr>
        <p:spPr bwMode="auto">
          <a:xfrm>
            <a:off x="1651000" y="1641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(n=100)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889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What is Objective structured practical examination??..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Objective </a:t>
            </a:r>
            <a:r>
              <a:rPr lang="en-US" dirty="0">
                <a:latin typeface="Times New Roman" pitchFamily="18" charset="0"/>
                <a:cs typeface="Times New Roman" pitchFamily="18" charset="0"/>
              </a:rPr>
              <a:t>structured practical examination is a  method of practical examination, assessment tool. Subjects and materials are used instead of patients it is a multidimensional practical examination of clinical skills, as a tool for assessing clinical competence.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task is representative of those faced in real clinical situation. Trainee sees the same problem and performs the same tasks in the same time frame. Examiners use a checklist for evaluating the trainees.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21268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563562"/>
          </a:xfrm>
        </p:spPr>
        <p:txBody>
          <a:bodyPr>
            <a:noAutofit/>
          </a:bodyPr>
          <a:lstStyle/>
          <a:p>
            <a:pPr lvl="0" fontAlgn="base">
              <a:spcAft>
                <a:spcPct val="0"/>
              </a:spcAft>
            </a:pPr>
            <a:r>
              <a:rPr lang="en-US" sz="2400" b="1" dirty="0">
                <a:latin typeface="Times New Roman" pitchFamily="18" charset="0"/>
                <a:ea typeface="Calibri" pitchFamily="34" charset="0"/>
                <a:cs typeface="Times New Roman" pitchFamily="18" charset="0"/>
              </a:rPr>
              <a:t>SCORES BY ITEMS IN GROUP I AND GROUP II ON OSPE AND </a:t>
            </a:r>
            <a:r>
              <a:rPr lang="en-US" sz="2400" b="1" dirty="0" smtClean="0">
                <a:latin typeface="Times New Roman" pitchFamily="18" charset="0"/>
                <a:ea typeface="Calibri" pitchFamily="34" charset="0"/>
                <a:cs typeface="Times New Roman" pitchFamily="18" charset="0"/>
              </a:rPr>
              <a:t>TPE</a:t>
            </a:r>
            <a:r>
              <a:rPr lang="en-US" sz="2400" b="1" dirty="0">
                <a:latin typeface="Times New Roman" pitchFamily="18" charset="0"/>
                <a:ea typeface="Calibri" pitchFamily="34" charset="0"/>
                <a:cs typeface="Times New Roman" pitchFamily="18" charset="0"/>
              </a:rPr>
              <a:t>(N=200)</a:t>
            </a: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7167469"/>
              </p:ext>
            </p:extLst>
          </p:nvPr>
        </p:nvGraphicFramePr>
        <p:xfrm>
          <a:off x="457200" y="685800"/>
          <a:ext cx="8305800" cy="16766629"/>
        </p:xfrm>
        <a:graphic>
          <a:graphicData uri="http://schemas.openxmlformats.org/drawingml/2006/table">
            <a:tbl>
              <a:tblPr>
                <a:tableStyleId>{5C22544A-7EE6-4342-B048-85BDC9FD1C3A}</a:tableStyleId>
              </a:tblPr>
              <a:tblGrid>
                <a:gridCol w="1219200"/>
                <a:gridCol w="990600"/>
                <a:gridCol w="533400"/>
                <a:gridCol w="609600"/>
                <a:gridCol w="533400"/>
                <a:gridCol w="533400"/>
                <a:gridCol w="685800"/>
                <a:gridCol w="914400"/>
                <a:gridCol w="685800"/>
                <a:gridCol w="609600"/>
                <a:gridCol w="990600"/>
              </a:tblGrid>
              <a:tr h="30236">
                <a:tc>
                  <a:txBody>
                    <a:bodyPr/>
                    <a:lstStyle/>
                    <a:p>
                      <a:pPr marL="68580" marR="0">
                        <a:lnSpc>
                          <a:spcPct val="115000"/>
                        </a:lnSpc>
                        <a:spcBef>
                          <a:spcPts val="0"/>
                        </a:spcBef>
                        <a:spcAft>
                          <a:spcPts val="0"/>
                        </a:spcAft>
                      </a:pPr>
                      <a:r>
                        <a:rPr lang="en-US" sz="600">
                          <a:effectLst/>
                        </a:rPr>
                        <a:t>ITEMS</a:t>
                      </a:r>
                      <a:endParaRPr lang="en-US" sz="500">
                        <a:effectLst/>
                        <a:latin typeface="Calibri"/>
                        <a:ea typeface="Calibri"/>
                        <a:cs typeface="Times New Roman"/>
                      </a:endParaRPr>
                    </a:p>
                  </a:txBody>
                  <a:tcPr marL="33165" marR="33165" marT="0" marB="0"/>
                </a:tc>
                <a:tc gridSpan="5">
                  <a:txBody>
                    <a:bodyPr/>
                    <a:lstStyle/>
                    <a:p>
                      <a:pPr marL="68580" marR="0">
                        <a:lnSpc>
                          <a:spcPct val="115000"/>
                        </a:lnSpc>
                        <a:spcBef>
                          <a:spcPts val="0"/>
                        </a:spcBef>
                        <a:spcAft>
                          <a:spcPts val="0"/>
                        </a:spcAft>
                      </a:pPr>
                      <a:r>
                        <a:rPr lang="en-US" sz="600">
                          <a:effectLst/>
                        </a:rPr>
                        <a:t>OSPE</a:t>
                      </a:r>
                      <a:endParaRPr lang="en-US" sz="500">
                        <a:effectLst/>
                        <a:latin typeface="Calibri"/>
                        <a:ea typeface="Calibri"/>
                        <a:cs typeface="Times New Roman"/>
                      </a:endParaRPr>
                    </a:p>
                  </a:txBody>
                  <a:tcPr marL="33165" marR="3316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68580" marR="0">
                        <a:lnSpc>
                          <a:spcPct val="115000"/>
                        </a:lnSpc>
                        <a:spcBef>
                          <a:spcPts val="0"/>
                        </a:spcBef>
                        <a:spcAft>
                          <a:spcPts val="0"/>
                        </a:spcAft>
                      </a:pPr>
                      <a:r>
                        <a:rPr lang="en-US" sz="600">
                          <a:effectLst/>
                        </a:rPr>
                        <a:t>TPE</a:t>
                      </a:r>
                      <a:endParaRPr lang="en-US" sz="500">
                        <a:effectLst/>
                        <a:latin typeface="Calibri"/>
                        <a:ea typeface="Calibri"/>
                        <a:cs typeface="Times New Roman"/>
                      </a:endParaRPr>
                    </a:p>
                  </a:txBody>
                  <a:tcPr marL="33165" marR="3316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5102">
                <a:tc>
                  <a:txBody>
                    <a:bodyPr/>
                    <a:lstStyle/>
                    <a:p>
                      <a:pPr marL="68580" marR="0">
                        <a:lnSpc>
                          <a:spcPct val="115000"/>
                        </a:lnSpc>
                        <a:spcBef>
                          <a:spcPts val="0"/>
                        </a:spcBef>
                        <a:spcAft>
                          <a:spcPts val="0"/>
                        </a:spcAft>
                      </a:pPr>
                      <a:r>
                        <a:rPr lang="en-US" sz="1200" dirty="0">
                          <a:effectLst/>
                        </a:rPr>
                        <a:t> </a:t>
                      </a:r>
                    </a:p>
                    <a:p>
                      <a:pPr marL="68580" marR="0">
                        <a:lnSpc>
                          <a:spcPct val="115000"/>
                        </a:lnSpc>
                        <a:spcBef>
                          <a:spcPts val="0"/>
                        </a:spcBef>
                        <a:spcAft>
                          <a:spcPts val="0"/>
                        </a:spcAft>
                      </a:pPr>
                      <a:r>
                        <a:rPr lang="en-US" sz="1200" dirty="0">
                          <a:effectLst/>
                        </a:rPr>
                        <a:t>Overall evaluation</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SA</a:t>
                      </a:r>
                    </a:p>
                    <a:p>
                      <a:pPr marL="0" marR="0" algn="ctr">
                        <a:lnSpc>
                          <a:spcPct val="115000"/>
                        </a:lnSpc>
                        <a:spcBef>
                          <a:spcPts val="0"/>
                        </a:spcBef>
                        <a:spcAft>
                          <a:spcPts val="0"/>
                        </a:spcAft>
                      </a:pPr>
                      <a:r>
                        <a:rPr lang="en-US" sz="1200">
                          <a:effectLst/>
                        </a:rPr>
                        <a:t>f (%)</a:t>
                      </a:r>
                    </a:p>
                    <a:p>
                      <a:pPr marL="6858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a:t>
                      </a:r>
                    </a:p>
                    <a:p>
                      <a:pPr marL="0" marR="0" algn="ctr">
                        <a:lnSpc>
                          <a:spcPct val="115000"/>
                        </a:lnSpc>
                        <a:spcBef>
                          <a:spcPts val="0"/>
                        </a:spcBef>
                        <a:spcAft>
                          <a:spcPts val="0"/>
                        </a:spcAft>
                      </a:pPr>
                      <a:r>
                        <a:rPr lang="en-US" sz="1200">
                          <a:effectLst/>
                        </a:rPr>
                        <a:t>F(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N</a:t>
                      </a:r>
                    </a:p>
                    <a:p>
                      <a:pPr marL="0" marR="0" algn="ctr">
                        <a:lnSpc>
                          <a:spcPct val="115000"/>
                        </a:lnSpc>
                        <a:spcBef>
                          <a:spcPts val="0"/>
                        </a:spcBef>
                        <a:spcAft>
                          <a:spcPts val="0"/>
                        </a:spcAft>
                      </a:pPr>
                      <a:r>
                        <a:rPr lang="en-US" sz="1200">
                          <a:effectLst/>
                        </a:rPr>
                        <a:t>f(%)</a:t>
                      </a:r>
                    </a:p>
                    <a:p>
                      <a:pPr marL="6858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D</a:t>
                      </a:r>
                    </a:p>
                    <a:p>
                      <a:pPr marL="0" marR="0" algn="ctr">
                        <a:lnSpc>
                          <a:spcPct val="115000"/>
                        </a:lnSpc>
                        <a:spcBef>
                          <a:spcPts val="0"/>
                        </a:spcBef>
                        <a:spcAft>
                          <a:spcPts val="0"/>
                        </a:spcAft>
                      </a:pPr>
                      <a:r>
                        <a:rPr lang="en-US" sz="1200">
                          <a:effectLst/>
                        </a:rPr>
                        <a:t>f(%)</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SD</a:t>
                      </a:r>
                    </a:p>
                    <a:p>
                      <a:pPr marL="0" marR="0" algn="ctr">
                        <a:lnSpc>
                          <a:spcPct val="115000"/>
                        </a:lnSpc>
                        <a:spcBef>
                          <a:spcPts val="0"/>
                        </a:spcBef>
                        <a:spcAft>
                          <a:spcPts val="0"/>
                        </a:spcAft>
                      </a:pPr>
                      <a:r>
                        <a:rPr lang="en-US" sz="1200">
                          <a:effectLst/>
                        </a:rPr>
                        <a:t>f(%)</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SA</a:t>
                      </a:r>
                    </a:p>
                    <a:p>
                      <a:pPr marL="0" marR="0" algn="ctr">
                        <a:lnSpc>
                          <a:spcPct val="115000"/>
                        </a:lnSpc>
                        <a:spcBef>
                          <a:spcPts val="0"/>
                        </a:spcBef>
                        <a:spcAft>
                          <a:spcPts val="0"/>
                        </a:spcAft>
                      </a:pPr>
                      <a:r>
                        <a:rPr lang="en-US" sz="1200">
                          <a:effectLst/>
                        </a:rPr>
                        <a:t>f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a:t>
                      </a:r>
                    </a:p>
                    <a:p>
                      <a:pPr marL="0" marR="0" algn="ctr">
                        <a:lnSpc>
                          <a:spcPct val="115000"/>
                        </a:lnSpc>
                        <a:spcBef>
                          <a:spcPts val="0"/>
                        </a:spcBef>
                        <a:spcAft>
                          <a:spcPts val="0"/>
                        </a:spcAft>
                      </a:pPr>
                      <a:r>
                        <a:rPr lang="en-US" sz="1200">
                          <a:effectLst/>
                        </a:rPr>
                        <a:t>f (%)</a:t>
                      </a:r>
                    </a:p>
                    <a:p>
                      <a:pPr marL="6858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N</a:t>
                      </a:r>
                    </a:p>
                    <a:p>
                      <a:pPr marL="0" marR="0" algn="ctr">
                        <a:lnSpc>
                          <a:spcPct val="115000"/>
                        </a:lnSpc>
                        <a:spcBef>
                          <a:spcPts val="0"/>
                        </a:spcBef>
                        <a:spcAft>
                          <a:spcPts val="0"/>
                        </a:spcAft>
                      </a:pPr>
                      <a:r>
                        <a:rPr lang="en-US" sz="1200">
                          <a:effectLst/>
                        </a:rPr>
                        <a:t>f (%)</a:t>
                      </a:r>
                    </a:p>
                    <a:p>
                      <a:pPr marL="6858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D</a:t>
                      </a:r>
                    </a:p>
                    <a:p>
                      <a:pPr marL="68580" marR="0" algn="ctr">
                        <a:lnSpc>
                          <a:spcPct val="115000"/>
                        </a:lnSpc>
                        <a:spcBef>
                          <a:spcPts val="0"/>
                        </a:spcBef>
                        <a:spcAft>
                          <a:spcPts val="0"/>
                        </a:spcAft>
                      </a:pPr>
                      <a:r>
                        <a:rPr lang="en-US" sz="1200" dirty="0">
                          <a:effectLst/>
                        </a:rPr>
                        <a:t>f %)</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SD</a:t>
                      </a:r>
                    </a:p>
                    <a:p>
                      <a:pPr marL="0" marR="0" algn="ctr">
                        <a:lnSpc>
                          <a:spcPct val="115000"/>
                        </a:lnSpc>
                        <a:spcBef>
                          <a:spcPts val="0"/>
                        </a:spcBef>
                        <a:spcAft>
                          <a:spcPts val="0"/>
                        </a:spcAft>
                      </a:pPr>
                      <a:r>
                        <a:rPr lang="en-US" sz="1200">
                          <a:effectLst/>
                        </a:rPr>
                        <a:t>f (%)</a:t>
                      </a:r>
                      <a:endParaRPr lang="en-US" sz="1200">
                        <a:effectLst/>
                        <a:latin typeface="Calibri"/>
                        <a:ea typeface="Calibri"/>
                        <a:cs typeface="Times New Roman"/>
                      </a:endParaRPr>
                    </a:p>
                  </a:txBody>
                  <a:tcPr marL="33165" marR="33165" marT="0" marB="0"/>
                </a:tc>
              </a:tr>
              <a:tr h="212871">
                <a:tc>
                  <a:txBody>
                    <a:bodyPr/>
                    <a:lstStyle/>
                    <a:p>
                      <a:pPr marL="0" marR="0" algn="just">
                        <a:lnSpc>
                          <a:spcPct val="115000"/>
                        </a:lnSpc>
                        <a:spcBef>
                          <a:spcPts val="0"/>
                        </a:spcBef>
                        <a:spcAft>
                          <a:spcPts val="0"/>
                        </a:spcAft>
                      </a:pPr>
                      <a:r>
                        <a:rPr lang="en-US" sz="1200" dirty="0">
                          <a:effectLst/>
                        </a:rPr>
                        <a:t> Exam was fair.</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58</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66</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22</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68</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87</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dirty="0">
                          <a:effectLst/>
                        </a:rPr>
                        <a:t>Wide knowledge area covered</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120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a:t>
                      </a:r>
                      <a:endParaRPr lang="en-US" sz="1200">
                        <a:effectLst/>
                        <a:latin typeface="Calibri"/>
                        <a:ea typeface="Calibri"/>
                        <a:cs typeface="Times New Roman"/>
                      </a:endParaRPr>
                    </a:p>
                  </a:txBody>
                  <a:tcPr marL="33165" marR="33165" marT="0" marB="0"/>
                </a:tc>
              </a:tr>
              <a:tr h="665102">
                <a:tc>
                  <a:txBody>
                    <a:bodyPr/>
                    <a:lstStyle/>
                    <a:p>
                      <a:pPr marL="0" marR="0" algn="just">
                        <a:lnSpc>
                          <a:spcPct val="115000"/>
                        </a:lnSpc>
                        <a:spcBef>
                          <a:spcPts val="0"/>
                        </a:spcBef>
                        <a:spcAft>
                          <a:spcPts val="0"/>
                        </a:spcAft>
                      </a:pPr>
                      <a:r>
                        <a:rPr lang="en-US" sz="1200">
                          <a:effectLst/>
                        </a:rPr>
                        <a:t>Needed more time in some        areas.</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71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70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Exam was very stressful.</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8</a:t>
                      </a:r>
                      <a:endParaRPr lang="en-US" sz="1200">
                        <a:effectLst/>
                        <a:latin typeface="Calibri"/>
                        <a:ea typeface="Calibri"/>
                        <a:cs typeface="Times New Roman"/>
                      </a:endParaRPr>
                    </a:p>
                  </a:txBody>
                  <a:tcPr marL="33165" marR="33165" marT="0" marB="0"/>
                </a:tc>
              </a:tr>
              <a:tr h="665102">
                <a:tc>
                  <a:txBody>
                    <a:bodyPr/>
                    <a:lstStyle/>
                    <a:p>
                      <a:pPr marL="0" marR="0" algn="just">
                        <a:lnSpc>
                          <a:spcPct val="115000"/>
                        </a:lnSpc>
                        <a:spcBef>
                          <a:spcPts val="0"/>
                        </a:spcBef>
                        <a:spcAft>
                          <a:spcPts val="0"/>
                        </a:spcAft>
                      </a:pPr>
                      <a:r>
                        <a:rPr lang="en-US" sz="1200">
                          <a:effectLst/>
                        </a:rPr>
                        <a:t>Exam was well structured &amp; sequenced.</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127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Exam minimized chance of failing.</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100</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150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665102">
                <a:tc>
                  <a:txBody>
                    <a:bodyPr/>
                    <a:lstStyle/>
                    <a:p>
                      <a:pPr marL="0" marR="0" algn="just">
                        <a:lnSpc>
                          <a:spcPct val="115000"/>
                        </a:lnSpc>
                        <a:spcBef>
                          <a:spcPts val="0"/>
                        </a:spcBef>
                        <a:spcAft>
                          <a:spcPts val="0"/>
                        </a:spcAft>
                      </a:pPr>
                      <a:r>
                        <a:rPr lang="en-US" sz="1200">
                          <a:effectLst/>
                        </a:rPr>
                        <a:t>Allowed students to compensate in some areas</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111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69</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Highlighted areas of weakness.</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120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30</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141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891218">
                <a:tc>
                  <a:txBody>
                    <a:bodyPr/>
                    <a:lstStyle/>
                    <a:p>
                      <a:pPr marL="0" marR="0" algn="just">
                        <a:lnSpc>
                          <a:spcPct val="115000"/>
                        </a:lnSpc>
                        <a:spcBef>
                          <a:spcPts val="0"/>
                        </a:spcBef>
                        <a:spcAft>
                          <a:spcPts val="0"/>
                        </a:spcAft>
                      </a:pPr>
                      <a:r>
                        <a:rPr lang="en-US" sz="1200">
                          <a:effectLst/>
                        </a:rPr>
                        <a:t>Student aware of level of information</a:t>
                      </a:r>
                    </a:p>
                    <a:p>
                      <a:pPr marL="0" marR="0" algn="just">
                        <a:lnSpc>
                          <a:spcPct val="115000"/>
                        </a:lnSpc>
                        <a:spcBef>
                          <a:spcPts val="0"/>
                        </a:spcBef>
                        <a:spcAft>
                          <a:spcPts val="0"/>
                        </a:spcAft>
                      </a:pPr>
                      <a:r>
                        <a:rPr lang="en-US" sz="1200">
                          <a:effectLst/>
                        </a:rPr>
                        <a:t>Needed</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p>
                    <a:p>
                      <a:pPr marL="0" marR="0" algn="ctr">
                        <a:lnSpc>
                          <a:spcPct val="115000"/>
                        </a:lnSpc>
                        <a:spcBef>
                          <a:spcPts val="0"/>
                        </a:spcBef>
                        <a:spcAft>
                          <a:spcPts val="0"/>
                        </a:spcAft>
                      </a:pPr>
                      <a:r>
                        <a:rPr lang="en-US" sz="1200">
                          <a:effectLst/>
                        </a:rPr>
                        <a:t>70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75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10</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147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665102">
                <a:tc>
                  <a:txBody>
                    <a:bodyPr/>
                    <a:lstStyle/>
                    <a:p>
                      <a:pPr marL="0" marR="0" algn="just">
                        <a:lnSpc>
                          <a:spcPct val="115000"/>
                        </a:lnSpc>
                        <a:spcBef>
                          <a:spcPts val="0"/>
                        </a:spcBef>
                        <a:spcAft>
                          <a:spcPts val="0"/>
                        </a:spcAft>
                      </a:pPr>
                      <a:r>
                        <a:rPr lang="en-US" sz="1200">
                          <a:effectLst/>
                        </a:rPr>
                        <a:t>Wide range of clinical skills covered</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150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80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68</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28</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Percentage average</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102.5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52.6</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25.8</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8.3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4.2</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84.3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46.5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37.6</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14</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5.5</a:t>
                      </a:r>
                      <a:endParaRPr lang="en-US" sz="1200">
                        <a:effectLst/>
                        <a:latin typeface="Calibri"/>
                        <a:ea typeface="Calibri"/>
                        <a:cs typeface="Times New Roman"/>
                      </a:endParaRPr>
                    </a:p>
                  </a:txBody>
                  <a:tcPr marL="33165" marR="33165" marT="0" marB="0"/>
                </a:tc>
              </a:tr>
              <a:tr h="665102">
                <a:tc>
                  <a:txBody>
                    <a:bodyPr/>
                    <a:lstStyle/>
                    <a:p>
                      <a:pPr marL="0" marR="0" algn="just">
                        <a:lnSpc>
                          <a:spcPct val="115000"/>
                        </a:lnSpc>
                        <a:spcBef>
                          <a:spcPts val="0"/>
                        </a:spcBef>
                        <a:spcAft>
                          <a:spcPts val="0"/>
                        </a:spcAft>
                      </a:pPr>
                      <a:r>
                        <a:rPr lang="en-US" sz="1200">
                          <a:effectLst/>
                        </a:rPr>
                        <a:t>Quality of performance testing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Exam was well administered.</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120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97</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12</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26</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Fully aware of nature of exam.</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150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74</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16</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Tasks reflect those taught.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147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12</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80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665102">
                <a:tc>
                  <a:txBody>
                    <a:bodyPr/>
                    <a:lstStyle/>
                    <a:p>
                      <a:pPr marL="0" marR="0" algn="just">
                        <a:lnSpc>
                          <a:spcPct val="115000"/>
                        </a:lnSpc>
                        <a:spcBef>
                          <a:spcPts val="0"/>
                        </a:spcBef>
                        <a:spcAft>
                          <a:spcPts val="0"/>
                        </a:spcAft>
                      </a:pPr>
                      <a:r>
                        <a:rPr lang="en-US" sz="1200">
                          <a:effectLst/>
                        </a:rPr>
                        <a:t>Setting and context were authentic</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80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97</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611504">
                <a:tc>
                  <a:txBody>
                    <a:bodyPr/>
                    <a:lstStyle/>
                    <a:p>
                      <a:pPr marL="0" marR="0" algn="just">
                        <a:lnSpc>
                          <a:spcPct val="115000"/>
                        </a:lnSpc>
                        <a:spcBef>
                          <a:spcPts val="0"/>
                        </a:spcBef>
                        <a:spcAft>
                          <a:spcPts val="0"/>
                        </a:spcAft>
                      </a:pPr>
                      <a:r>
                        <a:rPr lang="en-US" sz="1200">
                          <a:effectLst/>
                        </a:rPr>
                        <a:t>Instructions were clear and unambiguous</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150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81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Tasks asked to perform were fair.</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139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87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33165" marR="33165" marT="0" marB="0"/>
                </a:tc>
              </a:tr>
              <a:tr h="665102">
                <a:tc>
                  <a:txBody>
                    <a:bodyPr/>
                    <a:lstStyle/>
                    <a:p>
                      <a:pPr marL="0" marR="0">
                        <a:lnSpc>
                          <a:spcPct val="115000"/>
                        </a:lnSpc>
                        <a:spcBef>
                          <a:spcPts val="0"/>
                        </a:spcBef>
                        <a:spcAft>
                          <a:spcPts val="0"/>
                        </a:spcAft>
                      </a:pPr>
                      <a:r>
                        <a:rPr lang="en-US" sz="1200">
                          <a:effectLst/>
                        </a:rPr>
                        <a:t>Sequence of exam was logical and</a:t>
                      </a:r>
                    </a:p>
                    <a:p>
                      <a:pPr marL="0" marR="0" algn="just">
                        <a:lnSpc>
                          <a:spcPct val="115000"/>
                        </a:lnSpc>
                        <a:spcBef>
                          <a:spcPts val="0"/>
                        </a:spcBef>
                        <a:spcAft>
                          <a:spcPts val="0"/>
                        </a:spcAft>
                      </a:pPr>
                      <a:r>
                        <a:rPr lang="en-US" sz="1200">
                          <a:effectLst/>
                        </a:rPr>
                        <a:t>appropriate.</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143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148</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665102">
                <a:tc>
                  <a:txBody>
                    <a:bodyPr/>
                    <a:lstStyle/>
                    <a:p>
                      <a:pPr marL="0" marR="0" algn="just">
                        <a:lnSpc>
                          <a:spcPct val="115000"/>
                        </a:lnSpc>
                        <a:spcBef>
                          <a:spcPts val="0"/>
                        </a:spcBef>
                        <a:spcAft>
                          <a:spcPts val="0"/>
                        </a:spcAft>
                      </a:pPr>
                      <a:r>
                        <a:rPr lang="en-US" sz="1200">
                          <a:effectLst/>
                        </a:rPr>
                        <a:t>Exam provided opportunities to learn</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147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12</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150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Percentage average</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121.3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15.5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1.25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96.25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58.6</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36.2</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7.25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1.1</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Validity and Reliability</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33165" marR="33165" marT="0" marB="0"/>
                </a:tc>
              </a:tr>
              <a:tr h="1117334">
                <a:tc>
                  <a:txBody>
                    <a:bodyPr/>
                    <a:lstStyle/>
                    <a:p>
                      <a:pPr marL="0" marR="0">
                        <a:lnSpc>
                          <a:spcPct val="115000"/>
                        </a:lnSpc>
                        <a:spcBef>
                          <a:spcPts val="0"/>
                        </a:spcBef>
                        <a:spcAft>
                          <a:spcPts val="0"/>
                        </a:spcAft>
                      </a:pPr>
                      <a:r>
                        <a:rPr lang="en-US" sz="1200">
                          <a:effectLst/>
                        </a:rPr>
                        <a:t>Exam scores provide true measure of</a:t>
                      </a:r>
                    </a:p>
                    <a:p>
                      <a:pPr marL="0" marR="0" algn="just">
                        <a:lnSpc>
                          <a:spcPct val="115000"/>
                        </a:lnSpc>
                        <a:spcBef>
                          <a:spcPts val="0"/>
                        </a:spcBef>
                        <a:spcAft>
                          <a:spcPts val="0"/>
                        </a:spcAft>
                      </a:pPr>
                      <a:r>
                        <a:rPr lang="en-US" sz="1200">
                          <a:effectLst/>
                        </a:rPr>
                        <a:t>essential clinical skills.</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147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12</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Scores are standardized</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143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74</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16</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a:t>
                      </a:r>
                      <a:endParaRPr lang="en-US" sz="1200" dirty="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a:effectLst/>
                        </a:rPr>
                        <a:t>Exam is useful experience</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109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71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80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a:t>
                      </a:r>
                      <a:endParaRPr lang="en-US" sz="1200">
                        <a:effectLst/>
                        <a:latin typeface="Calibri"/>
                        <a:ea typeface="Calibri"/>
                        <a:cs typeface="Times New Roman"/>
                      </a:endParaRPr>
                    </a:p>
                  </a:txBody>
                  <a:tcPr marL="33165" marR="33165" marT="0" marB="0"/>
                </a:tc>
              </a:tr>
              <a:tr h="1117334">
                <a:tc>
                  <a:txBody>
                    <a:bodyPr/>
                    <a:lstStyle/>
                    <a:p>
                      <a:pPr marL="0" marR="0">
                        <a:lnSpc>
                          <a:spcPct val="115000"/>
                        </a:lnSpc>
                        <a:spcBef>
                          <a:spcPts val="0"/>
                        </a:spcBef>
                        <a:spcAft>
                          <a:spcPts val="0"/>
                        </a:spcAft>
                      </a:pPr>
                      <a:r>
                        <a:rPr lang="en-US" sz="1200">
                          <a:effectLst/>
                        </a:rPr>
                        <a:t>Personality, ethnicity and gender will not</a:t>
                      </a:r>
                    </a:p>
                    <a:p>
                      <a:pPr marL="0" marR="0" algn="just">
                        <a:lnSpc>
                          <a:spcPct val="115000"/>
                        </a:lnSpc>
                        <a:spcBef>
                          <a:spcPts val="0"/>
                        </a:spcBef>
                        <a:spcAft>
                          <a:spcPts val="0"/>
                        </a:spcAft>
                      </a:pPr>
                      <a:r>
                        <a:rPr lang="en-US" sz="1200">
                          <a:effectLst/>
                        </a:rPr>
                        <a:t>affect the Exam scores.</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35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59</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81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40</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11</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9</a:t>
                      </a:r>
                      <a:endParaRPr lang="en-US" sz="1200" dirty="0">
                        <a:effectLst/>
                        <a:latin typeface="Calibri"/>
                        <a:ea typeface="Calibri"/>
                        <a:cs typeface="Times New Roman"/>
                      </a:endParaRPr>
                    </a:p>
                  </a:txBody>
                  <a:tcPr marL="33165" marR="33165" marT="0" marB="0"/>
                </a:tc>
              </a:tr>
              <a:tr h="438987">
                <a:tc>
                  <a:txBody>
                    <a:bodyPr/>
                    <a:lstStyle/>
                    <a:p>
                      <a:pPr marL="0" marR="0" algn="just">
                        <a:lnSpc>
                          <a:spcPct val="115000"/>
                        </a:lnSpc>
                        <a:spcBef>
                          <a:spcPts val="0"/>
                        </a:spcBef>
                        <a:spcAft>
                          <a:spcPts val="0"/>
                        </a:spcAft>
                      </a:pPr>
                      <a:r>
                        <a:rPr lang="en-US" sz="1200" dirty="0">
                          <a:effectLst/>
                        </a:rPr>
                        <a:t>Percentage average</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106</a:t>
                      </a:r>
                      <a:endParaRPr lang="en-US" sz="1200" dirty="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42.2</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24.5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16.5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9.75</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63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51.7</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a:effectLst/>
                        </a:rPr>
                        <a:t>13</a:t>
                      </a:r>
                      <a:endParaRPr lang="en-US" sz="1200">
                        <a:effectLst/>
                        <a:latin typeface="Calibri"/>
                        <a:ea typeface="Calibri"/>
                        <a:cs typeface="Times New Roman"/>
                      </a:endParaRPr>
                    </a:p>
                  </a:txBody>
                  <a:tcPr marL="33165" marR="33165" marT="0" marB="0"/>
                </a:tc>
                <a:tc>
                  <a:txBody>
                    <a:bodyPr/>
                    <a:lstStyle/>
                    <a:p>
                      <a:pPr marL="0" marR="0" algn="ctr">
                        <a:lnSpc>
                          <a:spcPct val="115000"/>
                        </a:lnSpc>
                        <a:spcBef>
                          <a:spcPts val="0"/>
                        </a:spcBef>
                        <a:spcAft>
                          <a:spcPts val="0"/>
                        </a:spcAft>
                      </a:pPr>
                      <a:r>
                        <a:rPr lang="en-US" sz="1200" dirty="0">
                          <a:effectLst/>
                        </a:rPr>
                        <a:t>1.12</a:t>
                      </a:r>
                      <a:endParaRPr lang="en-US" sz="1200" dirty="0">
                        <a:effectLst/>
                        <a:latin typeface="Calibri"/>
                        <a:ea typeface="Calibri"/>
                        <a:cs typeface="Times New Roman"/>
                      </a:endParaRPr>
                    </a:p>
                  </a:txBody>
                  <a:tcPr marL="33165" marR="33165" marT="0" marB="0"/>
                </a:tc>
              </a:tr>
            </a:tbl>
          </a:graphicData>
        </a:graphic>
      </p:graphicFrame>
    </p:spTree>
    <p:extLst>
      <p:ext uri="{BB962C8B-B14F-4D97-AF65-F5344CB8AC3E}">
        <p14:creationId xmlns:p14="http://schemas.microsoft.com/office/powerpoint/2010/main" val="160771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Implication </a:t>
            </a:r>
            <a:r>
              <a:rPr lang="en-US" b="1" dirty="0"/>
              <a:t>of the study</a:t>
            </a:r>
            <a:br>
              <a:rPr lang="en-US" b="1" dirty="0"/>
            </a:br>
            <a:endParaRPr lang="en-US" dirty="0"/>
          </a:p>
        </p:txBody>
      </p:sp>
      <p:sp>
        <p:nvSpPr>
          <p:cNvPr id="3" name="Content Placeholder 2"/>
          <p:cNvSpPr>
            <a:spLocks noGrp="1"/>
          </p:cNvSpPr>
          <p:nvPr>
            <p:ph sz="half" idx="1"/>
          </p:nvPr>
        </p:nvSpPr>
        <p:spPr>
          <a:xfrm>
            <a:off x="457200" y="914400"/>
            <a:ext cx="4038600" cy="5211763"/>
          </a:xfrm>
        </p:spPr>
        <p:txBody>
          <a:bodyPr>
            <a:normAutofit fontScale="70000" lnSpcReduction="20000"/>
          </a:bodyPr>
          <a:lstStyle/>
          <a:p>
            <a:pPr algn="just"/>
            <a:r>
              <a:rPr lang="en-US" dirty="0">
                <a:latin typeface="Times New Roman" pitchFamily="18" charset="0"/>
                <a:cs typeface="Times New Roman" pitchFamily="18" charset="0"/>
              </a:rPr>
              <a:t>The findings of the study have implication in different field of Nursing profession, like</a:t>
            </a:r>
          </a:p>
          <a:p>
            <a:pPr algn="just"/>
            <a:r>
              <a:rPr lang="en-US" dirty="0">
                <a:latin typeface="Times New Roman" pitchFamily="18" charset="0"/>
                <a:cs typeface="Times New Roman" pitchFamily="18" charset="0"/>
              </a:rPr>
              <a:t> Nursing practice, </a:t>
            </a:r>
          </a:p>
          <a:p>
            <a:pPr algn="just"/>
            <a:r>
              <a:rPr lang="en-US" dirty="0">
                <a:latin typeface="Times New Roman" pitchFamily="18" charset="0"/>
                <a:cs typeface="Times New Roman" pitchFamily="18" charset="0"/>
              </a:rPr>
              <a:t>Nursing </a:t>
            </a:r>
            <a:r>
              <a:rPr lang="en-US" dirty="0" smtClean="0">
                <a:latin typeface="Times New Roman" pitchFamily="18" charset="0"/>
                <a:cs typeface="Times New Roman" pitchFamily="18" charset="0"/>
              </a:rPr>
              <a:t>education</a:t>
            </a:r>
            <a:r>
              <a:rPr lang="en-US" b="1" dirty="0"/>
              <a:t> </a:t>
            </a:r>
            <a:endParaRPr lang="en-US" b="1" dirty="0" smtClean="0"/>
          </a:p>
          <a:p>
            <a:pPr algn="just"/>
            <a:r>
              <a:rPr lang="en-US" dirty="0" smtClean="0"/>
              <a:t>Nursing </a:t>
            </a:r>
            <a:r>
              <a:rPr lang="en-US" dirty="0"/>
              <a:t>Administration </a:t>
            </a:r>
            <a:endParaRPr lang="en-US" dirty="0" smtClean="0"/>
          </a:p>
          <a:p>
            <a:pPr algn="just"/>
            <a:r>
              <a:rPr lang="en-US" dirty="0" smtClean="0"/>
              <a:t>Nursing </a:t>
            </a:r>
            <a:r>
              <a:rPr lang="en-US" dirty="0"/>
              <a:t>Research</a:t>
            </a:r>
            <a:endParaRPr lang="en-US" dirty="0">
              <a:latin typeface="Times New Roman" pitchFamily="18" charset="0"/>
              <a:cs typeface="Times New Roman" pitchFamily="18" charset="0"/>
            </a:endParaRPr>
          </a:p>
          <a:p>
            <a:pPr marL="0" indent="0" algn="ctr">
              <a:buNone/>
            </a:pPr>
            <a:r>
              <a:rPr lang="en-US" b="1" dirty="0">
                <a:latin typeface="Times New Roman" pitchFamily="18" charset="0"/>
                <a:cs typeface="Times New Roman" pitchFamily="18" charset="0"/>
              </a:rPr>
              <a:t>Nursing practice: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could be cautioned that OSCE has the potential to make every powerful and significant contribution to fitness for practice </a:t>
            </a:r>
            <a:r>
              <a:rPr lang="en-US" dirty="0" smtClean="0">
                <a:latin typeface="Times New Roman" pitchFamily="18" charset="0"/>
                <a:cs typeface="Times New Roman" pitchFamily="18" charset="0"/>
              </a:rPr>
              <a:t>nursing </a:t>
            </a:r>
            <a:r>
              <a:rPr lang="en-US" dirty="0">
                <a:latin typeface="Times New Roman" pitchFamily="18" charset="0"/>
                <a:cs typeface="Times New Roman" pitchFamily="18" charset="0"/>
              </a:rPr>
              <a:t>Administration and Nursing Research.</a:t>
            </a:r>
          </a:p>
          <a:p>
            <a:pPr algn="just"/>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914400"/>
            <a:ext cx="4038600" cy="5211763"/>
          </a:xfrm>
        </p:spPr>
        <p:txBody>
          <a:bodyPr>
            <a:normAutofit fontScale="70000" lnSpcReduction="20000"/>
          </a:bodyPr>
          <a:lstStyle/>
          <a:p>
            <a:pPr marL="0" indent="0" algn="ctr">
              <a:buNone/>
            </a:pPr>
            <a:r>
              <a:rPr lang="en-US" b="1" dirty="0">
                <a:latin typeface="Times New Roman" pitchFamily="18" charset="0"/>
                <a:cs typeface="Times New Roman" pitchFamily="18" charset="0"/>
              </a:rPr>
              <a:t>Nursing education</a:t>
            </a:r>
            <a:r>
              <a:rPr lang="en-US" b="1" dirty="0" smtClean="0"/>
              <a:t>:</a:t>
            </a:r>
          </a:p>
          <a:p>
            <a:pPr marL="0" indent="0" algn="just">
              <a:buNone/>
            </a:pPr>
            <a:r>
              <a:rPr lang="en-US" b="1" dirty="0" smtClean="0"/>
              <a:t> </a:t>
            </a:r>
            <a:r>
              <a:rPr lang="en-US" dirty="0"/>
              <a:t>primarily based on the findings of the current examine it's far recommended that OSPE can be used as an vital part of the medical evaluation gadget </a:t>
            </a:r>
          </a:p>
          <a:p>
            <a:pPr marL="0" indent="0" algn="ctr">
              <a:buNone/>
            </a:pPr>
            <a:r>
              <a:rPr lang="en-US" b="1" dirty="0"/>
              <a:t>Nursing Administration </a:t>
            </a:r>
            <a:endParaRPr lang="en-US" b="1" dirty="0" smtClean="0"/>
          </a:p>
          <a:p>
            <a:pPr marL="0" indent="0" algn="just">
              <a:buNone/>
            </a:pPr>
            <a:r>
              <a:rPr lang="en-US" dirty="0" smtClean="0"/>
              <a:t>Nursing </a:t>
            </a:r>
            <a:r>
              <a:rPr lang="en-US" dirty="0"/>
              <a:t>management Evaluator has to play a vital position turning in a strong and fair OSCE. in the end the selection to bypass or fail a candidate in an OSCE does no longer fall on one evaluator but on the whole panel</a:t>
            </a:r>
            <a:r>
              <a:rPr lang="en-US" b="1" dirty="0"/>
              <a:t> </a:t>
            </a:r>
          </a:p>
          <a:p>
            <a:pPr marL="0" indent="0" algn="ctr">
              <a:buNone/>
            </a:pPr>
            <a:r>
              <a:rPr lang="en-US" b="1" dirty="0"/>
              <a:t>Nursing </a:t>
            </a:r>
            <a:r>
              <a:rPr lang="en-US" b="1" dirty="0" smtClean="0"/>
              <a:t>Research</a:t>
            </a:r>
          </a:p>
          <a:p>
            <a:pPr marL="0" indent="0">
              <a:buNone/>
            </a:pPr>
            <a:r>
              <a:rPr lang="en-US" dirty="0" smtClean="0"/>
              <a:t>Nursing </a:t>
            </a:r>
            <a:r>
              <a:rPr lang="en-US" dirty="0"/>
              <a:t>studies OSPE has the wider scope within the area of nursing studies</a:t>
            </a:r>
          </a:p>
          <a:p>
            <a:endParaRPr lang="en-US" dirty="0"/>
          </a:p>
        </p:txBody>
      </p:sp>
    </p:spTree>
    <p:extLst>
      <p:ext uri="{BB962C8B-B14F-4D97-AF65-F5344CB8AC3E}">
        <p14:creationId xmlns:p14="http://schemas.microsoft.com/office/powerpoint/2010/main" val="237939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latin typeface="Times New Roman" pitchFamily="18" charset="0"/>
                <a:cs typeface="Times New Roman" pitchFamily="18" charset="0"/>
              </a:rPr>
              <a:t>RECOMMENDATIONS FOR FUTURE RESEARCH</a:t>
            </a:r>
            <a:r>
              <a:rPr lang="en-US" dirty="0"/>
              <a:t/>
            </a:r>
            <a:br>
              <a:rPr lang="en-US" dirty="0"/>
            </a:br>
            <a:endParaRPr lang="en-US" dirty="0"/>
          </a:p>
        </p:txBody>
      </p:sp>
      <p:sp>
        <p:nvSpPr>
          <p:cNvPr id="3" name="Content Placeholder 2"/>
          <p:cNvSpPr>
            <a:spLocks noGrp="1"/>
          </p:cNvSpPr>
          <p:nvPr>
            <p:ph sz="half" idx="1"/>
          </p:nvPr>
        </p:nvSpPr>
        <p:spPr>
          <a:xfrm>
            <a:off x="457200" y="1219200"/>
            <a:ext cx="4038600" cy="4906963"/>
          </a:xfrm>
        </p:spPr>
        <p:txBody>
          <a:bodyPr>
            <a:normAutofit fontScale="62500" lnSpcReduction="20000"/>
          </a:bodyPr>
          <a:lstStyle/>
          <a:p>
            <a:pPr lvl="0" algn="just"/>
            <a:r>
              <a:rPr lang="en-US" dirty="0"/>
              <a:t>Same study may be replicated with large number of students.</a:t>
            </a:r>
          </a:p>
          <a:p>
            <a:pPr lvl="0" algn="just"/>
            <a:r>
              <a:rPr lang="en-US" dirty="0"/>
              <a:t>Research studies (e.g. mixed stations) may be fixed as per the availability of trained evaluators. Even number stations may be decided as per student strengths well as number of skills assessed.</a:t>
            </a:r>
          </a:p>
          <a:p>
            <a:pPr lvl="0" algn="just"/>
            <a:r>
              <a:rPr lang="en-US" dirty="0"/>
              <a:t>Study may be carried out to evaluate the students not only in summative method but also in formative method. Even it may be compared.</a:t>
            </a:r>
          </a:p>
          <a:p>
            <a:pPr lvl="0" algn="just"/>
            <a:r>
              <a:rPr lang="en-US" dirty="0"/>
              <a:t>Studies in future may be carried out with large number of samples and involving various specialties</a:t>
            </a:r>
          </a:p>
          <a:p>
            <a:pPr lvl="0" algn="just"/>
            <a:r>
              <a:rPr lang="en-US" dirty="0"/>
              <a:t>Longitudinal studies may be carried out to bring over all evaluation of competencies of the students.</a:t>
            </a:r>
          </a:p>
          <a:p>
            <a:endParaRPr lang="en-US" dirty="0"/>
          </a:p>
          <a:p>
            <a:endParaRPr lang="en-US" dirty="0"/>
          </a:p>
        </p:txBody>
      </p:sp>
      <p:sp>
        <p:nvSpPr>
          <p:cNvPr id="4" name="Content Placeholder 3"/>
          <p:cNvSpPr>
            <a:spLocks noGrp="1"/>
          </p:cNvSpPr>
          <p:nvPr>
            <p:ph sz="half" idx="2"/>
          </p:nvPr>
        </p:nvSpPr>
        <p:spPr>
          <a:xfrm>
            <a:off x="4648200" y="1219200"/>
            <a:ext cx="4038600" cy="4906963"/>
          </a:xfrm>
        </p:spPr>
        <p:txBody>
          <a:bodyPr>
            <a:normAutofit fontScale="62500" lnSpcReduction="20000"/>
          </a:bodyPr>
          <a:lstStyle/>
          <a:p>
            <a:pPr lvl="0" algn="just"/>
            <a:r>
              <a:rPr lang="en-US" dirty="0"/>
              <a:t>Future similar study may be conducted in other field of nursing. Periodical reinforcement may be given to the nursing faculties in updating knowledge on OSCE</a:t>
            </a:r>
          </a:p>
          <a:p>
            <a:pPr lvl="0" algn="just"/>
            <a:r>
              <a:rPr lang="en-US" dirty="0"/>
              <a:t>Future studies with less number of skill stations may be carried out to reduce the stress of evaluator as well as student. As this method has no limitation the faculty can create their own way of station arrangements in relation to their study area..</a:t>
            </a:r>
          </a:p>
          <a:p>
            <a:pPr lvl="0" algn="just"/>
            <a:r>
              <a:rPr lang="en-US" dirty="0"/>
              <a:t>A study can be conducted to find out the cost effectiveness of OSPE over TPE.</a:t>
            </a:r>
          </a:p>
          <a:p>
            <a:pPr lvl="0" algn="just"/>
            <a:r>
              <a:rPr lang="en-US" dirty="0"/>
              <a:t>Study on knowledge and attitude of teachers and students towards OSPE can be conducted.</a:t>
            </a:r>
          </a:p>
          <a:p>
            <a:pPr algn="just"/>
            <a:endParaRPr lang="en-US" dirty="0"/>
          </a:p>
        </p:txBody>
      </p:sp>
    </p:spTree>
    <p:extLst>
      <p:ext uri="{BB962C8B-B14F-4D97-AF65-F5344CB8AC3E}">
        <p14:creationId xmlns:p14="http://schemas.microsoft.com/office/powerpoint/2010/main" val="347245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References</a:t>
            </a:r>
            <a:endParaRPr lang="en-US" dirty="0"/>
          </a:p>
        </p:txBody>
      </p:sp>
      <p:sp>
        <p:nvSpPr>
          <p:cNvPr id="3" name="Content Placeholder 2"/>
          <p:cNvSpPr>
            <a:spLocks noGrp="1"/>
          </p:cNvSpPr>
          <p:nvPr>
            <p:ph sz="half" idx="1"/>
          </p:nvPr>
        </p:nvSpPr>
        <p:spPr/>
        <p:txBody>
          <a:bodyPr>
            <a:normAutofit/>
          </a:bodyPr>
          <a:lstStyle/>
          <a:p>
            <a:pPr marL="0" lvl="0" indent="0" algn="just">
              <a:buNone/>
            </a:pPr>
            <a:r>
              <a:rPr lang="en-US" sz="1200" dirty="0" smtClean="0">
                <a:latin typeface="Times New Roman" pitchFamily="18" charset="0"/>
                <a:cs typeface="Times New Roman" pitchFamily="18" charset="0"/>
              </a:rPr>
              <a:t>16..Nisha </a:t>
            </a:r>
            <a:r>
              <a:rPr lang="en-US" sz="1200" dirty="0">
                <a:latin typeface="Times New Roman" pitchFamily="18" charset="0"/>
                <a:cs typeface="Times New Roman" pitchFamily="18" charset="0"/>
              </a:rPr>
              <a:t>Ram Relwani, Rishikesh A. Wadke, Seema Anjenaya, Pradeep N. Sawardekar, Effectiveness of objective structured practical examination as a formative assessment tool as compared to traditional method, MGM Medical College and Hospital, Mumbai, Maharashtra, India, 12 November 2016.</a:t>
            </a:r>
          </a:p>
          <a:p>
            <a:pPr marL="0" lvl="0" indent="0" algn="just">
              <a:buNone/>
            </a:pPr>
            <a:r>
              <a:rPr lang="en-US" sz="1200" dirty="0" smtClean="0">
                <a:latin typeface="Times New Roman" pitchFamily="18" charset="0"/>
                <a:cs typeface="Times New Roman" pitchFamily="18" charset="0"/>
              </a:rPr>
              <a:t>17..Bartfay</a:t>
            </a:r>
            <a:r>
              <a:rPr lang="en-US" sz="1200" dirty="0">
                <a:latin typeface="Times New Roman" pitchFamily="18" charset="0"/>
                <a:cs typeface="Times New Roman" pitchFamily="18" charset="0"/>
              </a:rPr>
              <a:t>, W.J. Rombough, R. Howse, R. LeBlanc, The OSCE approach in nursing education, 100 (3) (2004), pp. 18-25.</a:t>
            </a:r>
          </a:p>
          <a:p>
            <a:pPr marL="0" lvl="0" indent="0" algn="just">
              <a:buNone/>
            </a:pPr>
            <a:r>
              <a:rPr lang="en-US" sz="1200" dirty="0" smtClean="0">
                <a:latin typeface="Times New Roman" pitchFamily="18" charset="0"/>
                <a:cs typeface="Times New Roman" pitchFamily="18" charset="0"/>
              </a:rPr>
              <a:t>19.V</a:t>
            </a:r>
            <a:r>
              <a:rPr lang="en-US" sz="1200" dirty="0">
                <a:latin typeface="Times New Roman" pitchFamily="18" charset="0"/>
                <a:cs typeface="Times New Roman" pitchFamily="18" charset="0"/>
              </a:rPr>
              <a:t>. Kowlowitz, A.J. Hoole, P.D. Sloane, Implementation of the objective structured clinical examination in a traditional medical school, Acad Med, 66 (1991), pp. 345-347</a:t>
            </a:r>
            <a:r>
              <a:rPr lang="en-US" sz="1200" dirty="0" smtClean="0">
                <a:latin typeface="Times New Roman" pitchFamily="18" charset="0"/>
                <a:cs typeface="Times New Roman" pitchFamily="18" charset="0"/>
              </a:rPr>
              <a:t>.</a:t>
            </a:r>
          </a:p>
          <a:p>
            <a:pPr marL="0" lvl="0" indent="0" algn="just">
              <a:buNone/>
            </a:pPr>
            <a:r>
              <a:rPr lang="en-US" sz="1200" dirty="0" smtClean="0">
                <a:latin typeface="Times New Roman" pitchFamily="18" charset="0"/>
                <a:cs typeface="Times New Roman" pitchFamily="18" charset="0"/>
              </a:rPr>
              <a:t>53.Hasan </a:t>
            </a:r>
            <a:r>
              <a:rPr lang="en-US" sz="1200" dirty="0">
                <a:latin typeface="Times New Roman" pitchFamily="18" charset="0"/>
                <a:cs typeface="Times New Roman" pitchFamily="18" charset="0"/>
              </a:rPr>
              <a:t>S, Malik S, Hamad A, Khan H, Bilal M 2018, CMH Lahore Medical College, Department of Statistics, University of Veterinary and Animal Sciences, Lahore </a:t>
            </a:r>
            <a:r>
              <a:rPr lang="en-US" sz="1200" dirty="0" smtClean="0">
                <a:latin typeface="Times New Roman" pitchFamily="18" charset="0"/>
                <a:cs typeface="Times New Roman" pitchFamily="18" charset="0"/>
              </a:rPr>
              <a:t>,</a:t>
            </a:r>
          </a:p>
          <a:p>
            <a:pPr marL="0" indent="0" algn="just">
              <a:buNone/>
            </a:pPr>
            <a:r>
              <a:rPr lang="en-US" sz="1200" dirty="0" smtClean="0">
                <a:latin typeface="Times New Roman" pitchFamily="18" charset="0"/>
                <a:cs typeface="Times New Roman" pitchFamily="18" charset="0"/>
              </a:rPr>
              <a:t>89.Shives </a:t>
            </a:r>
            <a:r>
              <a:rPr lang="en-US" sz="1200" dirty="0">
                <a:latin typeface="Times New Roman" pitchFamily="18" charset="0"/>
                <a:cs typeface="Times New Roman" pitchFamily="18" charset="0"/>
              </a:rPr>
              <a:t>– Basic Concepts in Psychiatric Mental Health Nursing,2007,LWW </a:t>
            </a:r>
            <a:endParaRPr lang="en-US" sz="1200" dirty="0" smtClean="0">
              <a:latin typeface="Times New Roman" pitchFamily="18" charset="0"/>
              <a:cs typeface="Times New Roman" pitchFamily="18" charset="0"/>
            </a:endParaRPr>
          </a:p>
          <a:p>
            <a:pPr marL="0" lvl="0" indent="0" algn="just">
              <a:buNone/>
            </a:pPr>
            <a:r>
              <a:rPr lang="en-US" sz="1200" dirty="0" smtClean="0">
                <a:latin typeface="Times New Roman" pitchFamily="18" charset="0"/>
                <a:cs typeface="Times New Roman" pitchFamily="18" charset="0"/>
              </a:rPr>
              <a:t>.76.Nigam </a:t>
            </a:r>
            <a:r>
              <a:rPr lang="en-US" sz="1200" dirty="0">
                <a:latin typeface="Times New Roman" pitchFamily="18" charset="0"/>
                <a:cs typeface="Times New Roman" pitchFamily="18" charset="0"/>
              </a:rPr>
              <a:t>R, Mahawar P. Critical analysis of performance of MBBS students using OSPE and TDPE- National Journal of Community Medicine 2011; 2 (3): 322-24</a:t>
            </a:r>
            <a:r>
              <a:rPr lang="en-US" sz="1200" dirty="0" smtClean="0">
                <a:latin typeface="Times New Roman" pitchFamily="18" charset="0"/>
                <a:cs typeface="Times New Roman" pitchFamily="18" charset="0"/>
              </a:rPr>
              <a:t>.</a:t>
            </a:r>
          </a:p>
          <a:p>
            <a:pPr marL="0" indent="0" algn="just">
              <a:buNone/>
            </a:pPr>
            <a:r>
              <a:rPr lang="en-US" sz="1200" dirty="0" smtClean="0">
                <a:latin typeface="Times New Roman" pitchFamily="18" charset="0"/>
                <a:cs typeface="Times New Roman" pitchFamily="18" charset="0"/>
                <a:hlinkClick r:id="rId2"/>
              </a:rPr>
              <a:t>30.Fatihe </a:t>
            </a:r>
            <a:r>
              <a:rPr lang="en-US" sz="1200" dirty="0">
                <a:latin typeface="Times New Roman" pitchFamily="18" charset="0"/>
                <a:cs typeface="Times New Roman" pitchFamily="18" charset="0"/>
                <a:hlinkClick r:id="rId2"/>
              </a:rPr>
              <a:t>Kermansaravi</a:t>
            </a:r>
            <a:r>
              <a:rPr lang="en-US" sz="1200" dirty="0">
                <a:latin typeface="Times New Roman" pitchFamily="18" charset="0"/>
                <a:cs typeface="Times New Roman" pitchFamily="18" charset="0"/>
              </a:rPr>
              <a:t>, 1 </a:t>
            </a:r>
            <a:r>
              <a:rPr lang="en-US" sz="1200" dirty="0">
                <a:latin typeface="Times New Roman" pitchFamily="18" charset="0"/>
                <a:cs typeface="Times New Roman" pitchFamily="18" charset="0"/>
                <a:hlinkClick r:id="rId3"/>
              </a:rPr>
              <a:t>Ali Navidian</a:t>
            </a:r>
            <a:r>
              <a:rPr lang="en-US" sz="1200" dirty="0">
                <a:latin typeface="Times New Roman" pitchFamily="18" charset="0"/>
                <a:cs typeface="Times New Roman" pitchFamily="18" charset="0"/>
              </a:rPr>
              <a:t>,1 and </a:t>
            </a:r>
            <a:r>
              <a:rPr lang="en-US" sz="1200" dirty="0">
                <a:latin typeface="Times New Roman" pitchFamily="18" charset="0"/>
                <a:cs typeface="Times New Roman" pitchFamily="18" charset="0"/>
                <a:hlinkClick r:id="rId4"/>
              </a:rPr>
              <a:t>Fariba Yaghoubinia</a:t>
            </a:r>
            <a:r>
              <a:rPr lang="en-US" sz="1200" dirty="0">
                <a:latin typeface="Times New Roman" pitchFamily="18" charset="0"/>
                <a:cs typeface="Times New Roman" pitchFamily="18" charset="0"/>
              </a:rPr>
              <a:t>1 </a:t>
            </a:r>
            <a:r>
              <a:rPr lang="en-US" sz="1200" dirty="0"/>
              <a:t>Nursing Students’ Views of Nursing Education Quality, 2015 Jan 12.  7(2): 35.  </a:t>
            </a:r>
          </a:p>
          <a:p>
            <a:pPr marL="0" lvl="0" indent="0" algn="just">
              <a:buNone/>
            </a:pPr>
            <a:endParaRPr lang="en-US" sz="1200" dirty="0">
              <a:latin typeface="Times New Roman" pitchFamily="18" charset="0"/>
              <a:cs typeface="Times New Roman" pitchFamily="18" charset="0"/>
            </a:endParaRPr>
          </a:p>
          <a:p>
            <a:pPr marL="0" indent="0">
              <a:buNone/>
            </a:pPr>
            <a:endParaRPr lang="en-US" sz="1400" dirty="0"/>
          </a:p>
          <a:p>
            <a:pPr marL="0" lvl="0" indent="0">
              <a:buNone/>
            </a:pPr>
            <a:endParaRPr lang="en-US" sz="1300" dirty="0">
              <a:latin typeface="Times New Roman" pitchFamily="18" charset="0"/>
              <a:cs typeface="Times New Roman" pitchFamily="18" charset="0"/>
            </a:endParaRPr>
          </a:p>
          <a:p>
            <a:endParaRPr lang="en-US" dirty="0"/>
          </a:p>
        </p:txBody>
      </p:sp>
      <p:sp>
        <p:nvSpPr>
          <p:cNvPr id="4" name="Content Placeholder 3"/>
          <p:cNvSpPr>
            <a:spLocks noGrp="1"/>
          </p:cNvSpPr>
          <p:nvPr>
            <p:ph sz="half" idx="2"/>
          </p:nvPr>
        </p:nvSpPr>
        <p:spPr/>
        <p:txBody>
          <a:bodyPr>
            <a:normAutofit/>
          </a:bodyPr>
          <a:lstStyle/>
          <a:p>
            <a:pPr marL="0" lvl="0" indent="0" algn="just">
              <a:buNone/>
            </a:pPr>
            <a:r>
              <a:rPr lang="en-US" sz="1300" dirty="0" smtClean="0">
                <a:latin typeface="Times New Roman" pitchFamily="18" charset="0"/>
                <a:cs typeface="Times New Roman" pitchFamily="18" charset="0"/>
              </a:rPr>
              <a:t>63.Ritu </a:t>
            </a:r>
            <a:r>
              <a:rPr lang="en-US" sz="1300" dirty="0">
                <a:latin typeface="Times New Roman" pitchFamily="18" charset="0"/>
                <a:cs typeface="Times New Roman" pitchFamily="18" charset="0"/>
              </a:rPr>
              <a:t>Soni1, Seema Rani2, Somibala Thokchom3, Shilpi Sarkar , Level of Satisfaction of the Student Nurses regarding Objective Structured Clinical Examination (OSCE) and Traditional Method of Clinical Skills  ,Int J Nurs, 4(t2): 9-12Aug 16 2018</a:t>
            </a:r>
            <a:r>
              <a:rPr lang="en-US" sz="1300" dirty="0" smtClean="0">
                <a:latin typeface="Times New Roman" pitchFamily="18" charset="0"/>
                <a:cs typeface="Times New Roman" pitchFamily="18" charset="0"/>
              </a:rPr>
              <a:t>.</a:t>
            </a:r>
          </a:p>
          <a:p>
            <a:pPr marL="0" indent="0" algn="just">
              <a:buNone/>
            </a:pPr>
            <a:r>
              <a:rPr lang="en-US" sz="1200" dirty="0" smtClean="0">
                <a:latin typeface="Times New Roman" pitchFamily="18" charset="0"/>
                <a:cs typeface="Times New Roman" pitchFamily="18" charset="0"/>
              </a:rPr>
              <a:t>71.Anuradha </a:t>
            </a:r>
            <a:r>
              <a:rPr lang="en-US" sz="1200" dirty="0">
                <a:latin typeface="Times New Roman" pitchFamily="18" charset="0"/>
                <a:cs typeface="Times New Roman" pitchFamily="18" charset="0"/>
              </a:rPr>
              <a:t>Mokkapati, G. Pavani, S. Manick Dass, M. Srinivas Rao, Objective structured practical examination as a formative assessment , International Journal of Research in Medical Sciences Mokkapati A et al. Int J Res Med Sci. 2016 Oct;4(10):4535-4540</a:t>
            </a:r>
            <a:r>
              <a:rPr lang="en-US" sz="1200" dirty="0" smtClean="0">
                <a:latin typeface="Times New Roman" pitchFamily="18" charset="0"/>
                <a:cs typeface="Times New Roman" pitchFamily="18" charset="0"/>
              </a:rPr>
              <a:t>.</a:t>
            </a:r>
          </a:p>
          <a:p>
            <a:pPr marL="0" lvl="0" indent="0" algn="just">
              <a:buNone/>
            </a:pPr>
            <a:r>
              <a:rPr lang="en-US" sz="1200" dirty="0" smtClean="0">
                <a:latin typeface="Times New Roman" pitchFamily="18" charset="0"/>
                <a:cs typeface="Times New Roman" pitchFamily="18" charset="0"/>
              </a:rPr>
              <a:t>92. Philosophy </a:t>
            </a:r>
            <a:r>
              <a:rPr lang="en-US" sz="1200" dirty="0">
                <a:latin typeface="Times New Roman" pitchFamily="18" charset="0"/>
                <a:cs typeface="Times New Roman" pitchFamily="18" charset="0"/>
              </a:rPr>
              <a:t>of education, module – 1, philosophical basis of education, 90 hrs. 5/ week, total credit hours- 4.</a:t>
            </a:r>
          </a:p>
          <a:p>
            <a:pPr marL="0" indent="0" algn="just">
              <a:buNone/>
            </a:pPr>
            <a:endParaRPr lang="en-US" sz="1200" dirty="0">
              <a:latin typeface="Times New Roman" pitchFamily="18" charset="0"/>
              <a:cs typeface="Times New Roman" pitchFamily="18" charset="0"/>
            </a:endParaRPr>
          </a:p>
          <a:p>
            <a:pPr marL="0" lvl="0" indent="0" algn="just">
              <a:buNone/>
            </a:pPr>
            <a:endParaRPr lang="en-US" sz="1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92472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dirty="0">
                <a:latin typeface="Times New Roman" pitchFamily="18" charset="0"/>
                <a:cs typeface="Times New Roman" pitchFamily="18" charset="0"/>
              </a:rPr>
              <a:t>The Objective Structured Practical/Clinical Examination (OSPE/OSCE) has gained acceptance as a method for clinical skills assessment since its development in the 1970s </a:t>
            </a:r>
            <a:r>
              <a:rPr lang="en-US" b="1" baseline="30000" dirty="0">
                <a:latin typeface="Times New Roman" pitchFamily="18" charset="0"/>
                <a:cs typeface="Times New Roman" pitchFamily="18" charset="0"/>
              </a:rPr>
              <a:t>16, 17</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It is widely recognized that: OSPE is a reliable assessment tool which promotes students learning </a:t>
            </a:r>
            <a:r>
              <a:rPr lang="en-US" b="1" baseline="30000" dirty="0">
                <a:latin typeface="Times New Roman" pitchFamily="18" charset="0"/>
                <a:cs typeface="Times New Roman" pitchFamily="18" charset="0"/>
              </a:rPr>
              <a:t>18 </a:t>
            </a:r>
            <a:r>
              <a:rPr lang="en-US" dirty="0">
                <a:latin typeface="Times New Roman" pitchFamily="18" charset="0"/>
                <a:cs typeface="Times New Roman" pitchFamily="18" charset="0"/>
              </a:rPr>
              <a:t>It provides a more objective method of assessment .</a:t>
            </a:r>
            <a:r>
              <a:rPr lang="en-US" b="1" baseline="30000" dirty="0" smtClean="0">
                <a:latin typeface="Times New Roman" pitchFamily="18" charset="0"/>
                <a:cs typeface="Times New Roman" pitchFamily="18" charset="0"/>
              </a:rPr>
              <a:t>19</a:t>
            </a:r>
          </a:p>
          <a:p>
            <a:pPr algn="just"/>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can cover a broader range of practical skills than a ‘traditional’ examination. It allows the students to display the full range of their knowledge, skills and abilities. (Scott D, Jenkinson A).</a:t>
            </a:r>
          </a:p>
          <a:p>
            <a:endParaRPr lang="en-US" dirty="0"/>
          </a:p>
        </p:txBody>
      </p:sp>
    </p:spTree>
    <p:extLst>
      <p:ext uri="{BB962C8B-B14F-4D97-AF65-F5344CB8AC3E}">
        <p14:creationId xmlns:p14="http://schemas.microsoft.com/office/powerpoint/2010/main" val="798002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Features of OSCE / OSPE</a:t>
            </a:r>
            <a:r>
              <a:rPr lang="en-US" dirty="0" smtClean="0"/>
              <a:t/>
            </a:r>
            <a:br>
              <a:rPr lang="en-US" dirty="0" smtClean="0"/>
            </a:br>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marL="0" lvl="0" indent="0" algn="just">
              <a:buNone/>
            </a:pP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stations are numerous ranging from 12 – 20 stations as desired</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stations are short i.e. the task at each station does not exceed 4 – 5 minutes.</a:t>
            </a:r>
          </a:p>
          <a:p>
            <a:pPr lvl="0"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stations are very highly focused.</a:t>
            </a:r>
          </a:p>
          <a:p>
            <a:pPr lvl="0" algn="just"/>
            <a:r>
              <a:rPr lang="en-US" dirty="0">
                <a:latin typeface="Times New Roman" pitchFamily="18" charset="0"/>
                <a:cs typeface="Times New Roman" pitchFamily="18" charset="0"/>
              </a:rPr>
              <a:t>Pre-structured check list / marking schemes are used.</a:t>
            </a:r>
          </a:p>
          <a:p>
            <a:pPr lvl="0" algn="just"/>
            <a:r>
              <a:rPr lang="en-US" dirty="0">
                <a:latin typeface="Times New Roman" pitchFamily="18" charset="0"/>
                <a:cs typeface="Times New Roman" pitchFamily="18" charset="0"/>
              </a:rPr>
              <a:t>Scoring is objective, since standards of competence are pretested and agreed check lists, used for scoring.</a:t>
            </a:r>
          </a:p>
          <a:p>
            <a:pPr lvl="0" algn="just"/>
            <a:r>
              <a:rPr lang="en-US" dirty="0">
                <a:latin typeface="Times New Roman" pitchFamily="18" charset="0"/>
                <a:cs typeface="Times New Roman" pitchFamily="18" charset="0"/>
              </a:rPr>
              <a:t>Simulations / models can be used for acute cases.</a:t>
            </a:r>
          </a:p>
          <a:p>
            <a:pPr lvl="0" algn="just"/>
            <a:r>
              <a:rPr lang="en-US" dirty="0">
                <a:latin typeface="Times New Roman" pitchFamily="18" charset="0"/>
                <a:cs typeface="Times New Roman" pitchFamily="18" charset="0"/>
              </a:rPr>
              <a:t>There is reduced examiner / patient input thus increasing the validity of the examination.</a:t>
            </a:r>
          </a:p>
          <a:p>
            <a:endParaRPr lang="en-US" dirty="0"/>
          </a:p>
        </p:txBody>
      </p:sp>
    </p:spTree>
    <p:extLst>
      <p:ext uri="{BB962C8B-B14F-4D97-AF65-F5344CB8AC3E}">
        <p14:creationId xmlns:p14="http://schemas.microsoft.com/office/powerpoint/2010/main" val="983884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OSPE SETTING</a:t>
            </a:r>
            <a:endParaRPr lang="en-US" dirty="0"/>
          </a:p>
        </p:txBody>
      </p:sp>
      <p:pic>
        <p:nvPicPr>
          <p:cNvPr id="4" name="Content Placeholder 3" descr="C:\Users\abc\AppData\Local\Microsoft\Windows\Temporary Internet Files\Content.Word\IMG20171220100516.jpg"/>
          <p:cNvPicPr>
            <a:picLocks noGrp="1"/>
          </p:cNvPicPr>
          <p:nvPr>
            <p:ph idx="1"/>
          </p:nvPr>
        </p:nvPicPr>
        <p:blipFill>
          <a:blip r:embed="rId2"/>
          <a:stretch>
            <a:fillRect/>
          </a:stretch>
        </p:blipFill>
        <p:spPr bwMode="auto">
          <a:xfrm>
            <a:off x="457200" y="1724025"/>
            <a:ext cx="8229600" cy="4629150"/>
          </a:xfrm>
          <a:prstGeom prst="rect">
            <a:avLst/>
          </a:prstGeom>
          <a:noFill/>
          <a:ln w="9525">
            <a:noFill/>
            <a:miter lim="800000"/>
            <a:headEnd/>
            <a:tailEnd/>
          </a:ln>
        </p:spPr>
      </p:pic>
    </p:spTree>
    <p:extLst>
      <p:ext uri="{BB962C8B-B14F-4D97-AF65-F5344CB8AC3E}">
        <p14:creationId xmlns:p14="http://schemas.microsoft.com/office/powerpoint/2010/main" val="1749524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a:t>
            </a:r>
            <a:endParaRPr lang="en-US" dirty="0"/>
          </a:p>
        </p:txBody>
      </p:sp>
      <p:pic>
        <p:nvPicPr>
          <p:cNvPr id="4" name="Content Placeholder 3" descr="C:\Users\abc\AppData\Local\Microsoft\Windows\Temporary Internet Files\Content.Word\IMG20171220090229.jpg"/>
          <p:cNvPicPr>
            <a:picLocks noGrp="1"/>
          </p:cNvPicPr>
          <p:nvPr>
            <p:ph idx="1"/>
          </p:nvPr>
        </p:nvPicPr>
        <p:blipFill>
          <a:blip r:embed="rId2" cstate="print"/>
          <a:stretch>
            <a:fillRect/>
          </a:stretch>
        </p:blipFill>
        <p:spPr bwMode="auto">
          <a:xfrm>
            <a:off x="2433551" y="2386445"/>
            <a:ext cx="4276898" cy="3304309"/>
          </a:xfrm>
          <a:prstGeom prst="rect">
            <a:avLst/>
          </a:prstGeom>
          <a:noFill/>
          <a:ln w="9525">
            <a:noFill/>
            <a:miter lim="800000"/>
            <a:headEnd/>
            <a:tailEnd/>
          </a:ln>
        </p:spPr>
      </p:pic>
    </p:spTree>
    <p:extLst>
      <p:ext uri="{BB962C8B-B14F-4D97-AF65-F5344CB8AC3E}">
        <p14:creationId xmlns:p14="http://schemas.microsoft.com/office/powerpoint/2010/main" val="114099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bc\AppData\Local\Microsoft\Windows\Temporary Internet Files\Content.Word\IMG20171220115306.jpg"/>
          <p:cNvPicPr>
            <a:picLocks noGrp="1"/>
          </p:cNvPicPr>
          <p:nvPr>
            <p:ph idx="1"/>
          </p:nvPr>
        </p:nvPicPr>
        <p:blipFill>
          <a:blip r:embed="rId2" cstate="print">
            <a:lum bright="20000"/>
          </a:blip>
          <a:srcRect/>
          <a:stretch>
            <a:fillRect/>
          </a:stretch>
        </p:blipFill>
        <p:spPr bwMode="auto">
          <a:xfrm>
            <a:off x="1828800" y="685800"/>
            <a:ext cx="5257800" cy="5486400"/>
          </a:xfrm>
          <a:prstGeom prst="rect">
            <a:avLst/>
          </a:prstGeom>
          <a:ln>
            <a:noFill/>
          </a:ln>
          <a:effectLst>
            <a:softEdge rad="112500"/>
          </a:effectLst>
        </p:spPr>
      </p:pic>
    </p:spTree>
    <p:extLst>
      <p:ext uri="{BB962C8B-B14F-4D97-AF65-F5344CB8AC3E}">
        <p14:creationId xmlns:p14="http://schemas.microsoft.com/office/powerpoint/2010/main" val="959106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448</TotalTime>
  <Words>5536</Words>
  <Application>Microsoft Office PowerPoint</Application>
  <PresentationFormat>On-screen Show (4:3)</PresentationFormat>
  <Paragraphs>1129</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Clarity</vt:lpstr>
      <vt:lpstr>Ph.D THESIS PRESENATION</vt:lpstr>
      <vt:lpstr>PowerPoint Presentation</vt:lpstr>
      <vt:lpstr>PROBLEM STATEMENT</vt:lpstr>
      <vt:lpstr>What is Objective structured practical examination??..</vt:lpstr>
      <vt:lpstr>PowerPoint Presentation</vt:lpstr>
      <vt:lpstr>Features of OSCE / OSPE </vt:lpstr>
      <vt:lpstr> OSPE SETTING</vt:lpstr>
      <vt:lpstr>STATION</vt:lpstr>
      <vt:lpstr>PowerPoint Presentation</vt:lpstr>
      <vt:lpstr>PowerPoint Presentation</vt:lpstr>
      <vt:lpstr>PowerPoint Presentation</vt:lpstr>
      <vt:lpstr>TRADITIONAL PRACTICAL EXAMINATION </vt:lpstr>
      <vt:lpstr>NEED FOR THE STUDY </vt:lpstr>
      <vt:lpstr>PowerPoint Presentation</vt:lpstr>
      <vt:lpstr>AIMS</vt:lpstr>
      <vt:lpstr>OPERATIONAL DEFINITIONS </vt:lpstr>
      <vt:lpstr>PowerPoint Presentation</vt:lpstr>
      <vt:lpstr>PowerPoint Presentation</vt:lpstr>
      <vt:lpstr>CONCEPTUAL FRAMEWORK </vt:lpstr>
      <vt:lpstr>PowerPoint Presentation</vt:lpstr>
      <vt:lpstr>PowerPoint Presentation</vt:lpstr>
      <vt:lpstr>PowerPoint Presentation</vt:lpstr>
      <vt:lpstr>ROL Vijayalakshmi &amp; S Revathi (2015)</vt:lpstr>
      <vt:lpstr>RESEARCH METHODOLOGY</vt:lpstr>
      <vt:lpstr>RESEARCH DESIGN</vt:lpstr>
      <vt:lpstr>STUDY SETTING </vt:lpstr>
      <vt:lpstr>SELECTION AND DEVELOPMENT OF TOOL</vt:lpstr>
      <vt:lpstr>DATA COLLECTION PROCEDURE</vt:lpstr>
      <vt:lpstr>DATA ANALYSIS &amp; INTERPRETAIONS</vt:lpstr>
      <vt:lpstr>HYPOTHESES </vt:lpstr>
      <vt:lpstr>ORGANIZATION OF THE STUDY FINDINGS</vt:lpstr>
      <vt:lpstr>FREQUENCY AND PERCENTAGE WISE DISTRIBUTION OF BASELINE CHARACTERISTICS OF THESTUDENTS</vt:lpstr>
      <vt:lpstr>DESCRIPTION OF SOCIO DEMOGRAPHIC DATA OF THE OF THE NURSING STUDENTS</vt:lpstr>
      <vt:lpstr>LEVEL OF STUDENTS’ PERFORMANCE IN OSPE AND TPE IN GROUP I AND GROUP II  </vt:lpstr>
      <vt:lpstr>STUDENTS’ PERFORMANCE SCORES BY GROUP I IN OSPE AND GROUP II IN TPE </vt:lpstr>
      <vt:lpstr>Section –II level of student’s performance of OSPE and TPE. </vt:lpstr>
      <vt:lpstr>PowerPoint Presentation</vt:lpstr>
      <vt:lpstr>Section – III students satisfaction performance between OSPE and TPE </vt:lpstr>
      <vt:lpstr>COMPARISON OF STUDENTS’ SATISFACTION SCORES BETWEEN OSPE AND TPE IN GROUP I</vt:lpstr>
      <vt:lpstr>SCORES BY ITEMS IN GROUP I AND GROUP II ON OSPE AND TPE(N=200)  </vt:lpstr>
      <vt:lpstr>Implication of the study </vt:lpstr>
      <vt:lpstr>RECOMMENDATIONS FOR FUTURE RESEARCH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THESIS PRESENATION</dc:title>
  <dc:creator>abc</dc:creator>
  <cp:lastModifiedBy>abc</cp:lastModifiedBy>
  <cp:revision>59</cp:revision>
  <dcterms:created xsi:type="dcterms:W3CDTF">2019-05-11T15:32:28Z</dcterms:created>
  <dcterms:modified xsi:type="dcterms:W3CDTF">2020-01-29T04:51:53Z</dcterms:modified>
</cp:coreProperties>
</file>