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Lst>
  <p:sldIdLst>
    <p:sldId id="342" r:id="rId2"/>
    <p:sldId id="319" r:id="rId3"/>
    <p:sldId id="320" r:id="rId4"/>
    <p:sldId id="259" r:id="rId5"/>
    <p:sldId id="260" r:id="rId6"/>
    <p:sldId id="261" r:id="rId7"/>
    <p:sldId id="263" r:id="rId8"/>
    <p:sldId id="264" r:id="rId9"/>
    <p:sldId id="265" r:id="rId10"/>
    <p:sldId id="266" r:id="rId11"/>
    <p:sldId id="267" r:id="rId12"/>
    <p:sldId id="268" r:id="rId13"/>
    <p:sldId id="269" r:id="rId14"/>
    <p:sldId id="270" r:id="rId15"/>
    <p:sldId id="344" r:id="rId16"/>
    <p:sldId id="271" r:id="rId17"/>
    <p:sldId id="273" r:id="rId18"/>
    <p:sldId id="343" r:id="rId19"/>
    <p:sldId id="345" r:id="rId20"/>
    <p:sldId id="330" r:id="rId21"/>
    <p:sldId id="329" r:id="rId22"/>
    <p:sldId id="321" r:id="rId23"/>
    <p:sldId id="322" r:id="rId24"/>
    <p:sldId id="274" r:id="rId25"/>
    <p:sldId id="275" r:id="rId26"/>
    <p:sldId id="323" r:id="rId27"/>
    <p:sldId id="325" r:id="rId28"/>
    <p:sldId id="333" r:id="rId29"/>
    <p:sldId id="326" r:id="rId30"/>
    <p:sldId id="327" r:id="rId31"/>
    <p:sldId id="328" r:id="rId32"/>
    <p:sldId id="310" r:id="rId33"/>
    <p:sldId id="311" r:id="rId34"/>
    <p:sldId id="331" r:id="rId35"/>
    <p:sldId id="334" r:id="rId36"/>
    <p:sldId id="335" r:id="rId37"/>
    <p:sldId id="337" r:id="rId38"/>
    <p:sldId id="339" r:id="rId39"/>
    <p:sldId id="340" r:id="rId40"/>
    <p:sldId id="341" r:id="rId41"/>
    <p:sldId id="318" r:id="rId4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2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23/04/2020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csr/sars/en/" TargetMode="External"/><Relationship Id="rId2" Type="http://schemas.openxmlformats.org/officeDocument/2006/relationships/hyperlink" Target="https://www.who.int/emergencies/mers-cov/en/" TargetMode="External"/><Relationship Id="rId1" Type="http://schemas.openxmlformats.org/officeDocument/2006/relationships/slideLayout" Target="../slideLayouts/slideLayout2.xml"/><Relationship Id="rId4" Type="http://schemas.openxmlformats.org/officeDocument/2006/relationships/hyperlink" Target="https://www.who.int/emergencies/diseases/novel-coronavirus-2019"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CORONAVIRUS</a:t>
            </a:r>
            <a:endParaRPr lang="en-US" dirty="0"/>
          </a:p>
        </p:txBody>
      </p:sp>
      <p:sp>
        <p:nvSpPr>
          <p:cNvPr id="3" name="Subtitle 2"/>
          <p:cNvSpPr>
            <a:spLocks noGrp="1"/>
          </p:cNvSpPr>
          <p:nvPr>
            <p:ph type="subTitle" idx="1"/>
          </p:nvPr>
        </p:nvSpPr>
        <p:spPr/>
        <p:txBody>
          <a:bodyPr/>
          <a:lstStyle/>
          <a:p>
            <a:r>
              <a:rPr lang="en-US" dirty="0" smtClean="0"/>
              <a:t>PRESENTED BY: JASWINDER KAUR</a:t>
            </a:r>
          </a:p>
          <a:p>
            <a:r>
              <a:rPr lang="en-US" dirty="0" smtClean="0"/>
              <a:t>ASSISTANT PROFESSOR</a:t>
            </a:r>
          </a:p>
          <a:p>
            <a:r>
              <a:rPr lang="en-US" dirty="0" smtClean="0"/>
              <a:t>AKAL COLLEGE OF NURSING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63"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67103" y="3140405"/>
            <a:ext cx="6548755" cy="1003935"/>
          </a:xfrm>
          <a:prstGeom prst="rect">
            <a:avLst/>
          </a:prstGeom>
        </p:spPr>
        <p:txBody>
          <a:bodyPr vert="horz" wrap="square" lIns="0" tIns="11430" rIns="0" bIns="0" rtlCol="0">
            <a:spAutoFit/>
          </a:bodyPr>
          <a:lstStyle/>
          <a:p>
            <a:pPr marL="748665" marR="5080" indent="-736600">
              <a:lnSpc>
                <a:spcPct val="100400"/>
              </a:lnSpc>
              <a:spcBef>
                <a:spcPts val="90"/>
              </a:spcBef>
            </a:pPr>
            <a:r>
              <a:rPr sz="3200" dirty="0">
                <a:solidFill>
                  <a:srgbClr val="FFFFFF"/>
                </a:solidFill>
                <a:latin typeface="Arial"/>
                <a:cs typeface="Arial"/>
              </a:rPr>
              <a:t>Middle </a:t>
            </a:r>
            <a:r>
              <a:rPr sz="3200" spc="-15" dirty="0">
                <a:solidFill>
                  <a:srgbClr val="FFFFFF"/>
                </a:solidFill>
                <a:latin typeface="Arial"/>
                <a:cs typeface="Arial"/>
              </a:rPr>
              <a:t>East </a:t>
            </a:r>
            <a:r>
              <a:rPr sz="3200" spc="-5" dirty="0">
                <a:solidFill>
                  <a:srgbClr val="FFFFFF"/>
                </a:solidFill>
                <a:latin typeface="Arial"/>
                <a:cs typeface="Arial"/>
              </a:rPr>
              <a:t>respiratory</a:t>
            </a:r>
            <a:r>
              <a:rPr sz="3200" spc="-85" dirty="0">
                <a:solidFill>
                  <a:srgbClr val="FFFFFF"/>
                </a:solidFill>
                <a:latin typeface="Arial"/>
                <a:cs typeface="Arial"/>
              </a:rPr>
              <a:t> </a:t>
            </a:r>
            <a:r>
              <a:rPr sz="3200" spc="-20" dirty="0">
                <a:solidFill>
                  <a:srgbClr val="FFFFFF"/>
                </a:solidFill>
                <a:latin typeface="Arial"/>
                <a:cs typeface="Arial"/>
              </a:rPr>
              <a:t>syndrome  </a:t>
            </a:r>
            <a:r>
              <a:rPr sz="3200" spc="-15" dirty="0">
                <a:solidFill>
                  <a:srgbClr val="FFFFFF"/>
                </a:solidFill>
                <a:latin typeface="Arial"/>
                <a:cs typeface="Arial"/>
              </a:rPr>
              <a:t>coronavirus</a:t>
            </a:r>
            <a:r>
              <a:rPr sz="3200" spc="55" dirty="0">
                <a:solidFill>
                  <a:srgbClr val="FFFFFF"/>
                </a:solidFill>
                <a:latin typeface="Arial"/>
                <a:cs typeface="Arial"/>
              </a:rPr>
              <a:t> </a:t>
            </a:r>
            <a:r>
              <a:rPr sz="3200" dirty="0">
                <a:solidFill>
                  <a:srgbClr val="FFFFFF"/>
                </a:solidFill>
                <a:latin typeface="Arial"/>
                <a:cs typeface="Arial"/>
              </a:rPr>
              <a:t>(MERS-CoV)</a:t>
            </a:r>
            <a:endParaRPr sz="3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142875"/>
              <a:ext cx="4114800" cy="1000125"/>
            </a:xfrm>
            <a:custGeom>
              <a:avLst/>
              <a:gdLst/>
              <a:ahLst/>
              <a:cxnLst/>
              <a:rect l="l" t="t" r="r" b="b"/>
              <a:pathLst>
                <a:path w="4114800" h="1000125">
                  <a:moveTo>
                    <a:pt x="4114800" y="0"/>
                  </a:moveTo>
                  <a:lnTo>
                    <a:pt x="0" y="0"/>
                  </a:lnTo>
                  <a:lnTo>
                    <a:pt x="0" y="1000125"/>
                  </a:lnTo>
                  <a:lnTo>
                    <a:pt x="4114800" y="1000125"/>
                  </a:lnTo>
                  <a:lnTo>
                    <a:pt x="4114800" y="0"/>
                  </a:lnTo>
                  <a:close/>
                </a:path>
              </a:pathLst>
            </a:custGeom>
            <a:solidFill>
              <a:srgbClr val="FFC000"/>
            </a:solidFill>
          </p:spPr>
          <p:txBody>
            <a:bodyPr wrap="square" lIns="0" tIns="0" rIns="0" bIns="0" rtlCol="0"/>
            <a:lstStyle/>
            <a:p>
              <a:endParaRPr/>
            </a:p>
          </p:txBody>
        </p:sp>
        <p:sp>
          <p:nvSpPr>
            <p:cNvPr id="5" name="object 5"/>
            <p:cNvSpPr/>
            <p:nvPr/>
          </p:nvSpPr>
          <p:spPr>
            <a:xfrm>
              <a:off x="457200" y="142875"/>
              <a:ext cx="4114800" cy="1000125"/>
            </a:xfrm>
            <a:custGeom>
              <a:avLst/>
              <a:gdLst/>
              <a:ahLst/>
              <a:cxnLst/>
              <a:rect l="l" t="t" r="r" b="b"/>
              <a:pathLst>
                <a:path w="4114800" h="1000125">
                  <a:moveTo>
                    <a:pt x="0" y="1000125"/>
                  </a:moveTo>
                  <a:lnTo>
                    <a:pt x="4114800" y="1000125"/>
                  </a:lnTo>
                  <a:lnTo>
                    <a:pt x="4114800" y="0"/>
                  </a:lnTo>
                  <a:lnTo>
                    <a:pt x="0" y="0"/>
                  </a:lnTo>
                  <a:lnTo>
                    <a:pt x="0" y="1000125"/>
                  </a:lnTo>
                  <a:close/>
                </a:path>
              </a:pathLst>
            </a:custGeom>
            <a:ln w="9525">
              <a:solidFill>
                <a:srgbClr val="000000"/>
              </a:solidFill>
            </a:ln>
          </p:spPr>
          <p:txBody>
            <a:bodyPr wrap="square" lIns="0" tIns="0" rIns="0" bIns="0" rtlCol="0"/>
            <a:lstStyle/>
            <a:p>
              <a:endParaRPr/>
            </a:p>
          </p:txBody>
        </p:sp>
      </p:grpSp>
      <p:sp>
        <p:nvSpPr>
          <p:cNvPr id="6" name="object 6"/>
          <p:cNvSpPr txBox="1"/>
          <p:nvPr/>
        </p:nvSpPr>
        <p:spPr>
          <a:xfrm>
            <a:off x="457200" y="142875"/>
            <a:ext cx="4114800" cy="1000125"/>
          </a:xfrm>
          <a:prstGeom prst="rect">
            <a:avLst/>
          </a:prstGeom>
        </p:spPr>
        <p:txBody>
          <a:bodyPr vert="horz" wrap="square" lIns="0" tIns="0" rIns="0" bIns="0" rtlCol="0">
            <a:spAutoFit/>
          </a:bodyPr>
          <a:lstStyle/>
          <a:p>
            <a:pPr marL="91440">
              <a:lnSpc>
                <a:spcPts val="3465"/>
              </a:lnSpc>
            </a:pPr>
            <a:r>
              <a:rPr sz="3200" b="1" spc="-15" dirty="0">
                <a:solidFill>
                  <a:srgbClr val="FFFFFF"/>
                </a:solidFill>
                <a:latin typeface="Carlito"/>
                <a:cs typeface="Carlito"/>
              </a:rPr>
              <a:t>World</a:t>
            </a:r>
            <a:r>
              <a:rPr sz="3200" b="1" spc="-70" dirty="0">
                <a:solidFill>
                  <a:srgbClr val="FFFFFF"/>
                </a:solidFill>
                <a:latin typeface="Carlito"/>
                <a:cs typeface="Carlito"/>
              </a:rPr>
              <a:t> </a:t>
            </a:r>
            <a:r>
              <a:rPr sz="3200" b="1" dirty="0">
                <a:solidFill>
                  <a:srgbClr val="FFFFFF"/>
                </a:solidFill>
                <a:latin typeface="Carlito"/>
                <a:cs typeface="Carlito"/>
              </a:rPr>
              <a:t>Health</a:t>
            </a:r>
            <a:endParaRPr sz="3200">
              <a:latin typeface="Carlito"/>
              <a:cs typeface="Carlito"/>
            </a:endParaRPr>
          </a:p>
          <a:p>
            <a:pPr marL="91440">
              <a:lnSpc>
                <a:spcPct val="100000"/>
              </a:lnSpc>
              <a:spcBef>
                <a:spcPts val="15"/>
              </a:spcBef>
            </a:pPr>
            <a:r>
              <a:rPr sz="3200" b="1" spc="-10" dirty="0">
                <a:solidFill>
                  <a:srgbClr val="FFFFFF"/>
                </a:solidFill>
                <a:latin typeface="Carlito"/>
                <a:cs typeface="Carlito"/>
              </a:rPr>
              <a:t>Organisation</a:t>
            </a:r>
            <a:endParaRPr sz="3200">
              <a:latin typeface="Carlito"/>
              <a:cs typeface="Carlito"/>
            </a:endParaRPr>
          </a:p>
        </p:txBody>
      </p:sp>
      <p:sp>
        <p:nvSpPr>
          <p:cNvPr id="7" name="object 7"/>
          <p:cNvSpPr/>
          <p:nvPr/>
        </p:nvSpPr>
        <p:spPr>
          <a:xfrm>
            <a:off x="571500" y="1214500"/>
            <a:ext cx="4000500" cy="4977130"/>
          </a:xfrm>
          <a:custGeom>
            <a:avLst/>
            <a:gdLst/>
            <a:ahLst/>
            <a:cxnLst/>
            <a:rect l="l" t="t" r="r" b="b"/>
            <a:pathLst>
              <a:path w="4000500" h="4977130">
                <a:moveTo>
                  <a:pt x="0" y="4976749"/>
                </a:moveTo>
                <a:lnTo>
                  <a:pt x="4000500" y="4976749"/>
                </a:lnTo>
                <a:lnTo>
                  <a:pt x="4000500" y="0"/>
                </a:lnTo>
                <a:lnTo>
                  <a:pt x="0" y="0"/>
                </a:lnTo>
                <a:lnTo>
                  <a:pt x="0" y="4976749"/>
                </a:lnTo>
                <a:close/>
              </a:path>
            </a:pathLst>
          </a:custGeom>
          <a:ln w="9525">
            <a:solidFill>
              <a:srgbClr val="FFFFFF"/>
            </a:solidFill>
          </a:ln>
        </p:spPr>
        <p:txBody>
          <a:bodyPr wrap="square" lIns="0" tIns="0" rIns="0" bIns="0" rtlCol="0"/>
          <a:lstStyle/>
          <a:p>
            <a:endParaRPr/>
          </a:p>
        </p:txBody>
      </p:sp>
      <p:sp>
        <p:nvSpPr>
          <p:cNvPr id="8" name="object 8"/>
          <p:cNvSpPr txBox="1"/>
          <p:nvPr/>
        </p:nvSpPr>
        <p:spPr>
          <a:xfrm>
            <a:off x="650544" y="1188796"/>
            <a:ext cx="3834765" cy="4345940"/>
          </a:xfrm>
          <a:prstGeom prst="rect">
            <a:avLst/>
          </a:prstGeom>
        </p:spPr>
        <p:txBody>
          <a:bodyPr vert="horz" wrap="square" lIns="0" tIns="50800" rIns="0" bIns="0" rtlCol="0">
            <a:spAutoFit/>
          </a:bodyPr>
          <a:lstStyle/>
          <a:p>
            <a:pPr marL="12700" marR="5080">
              <a:lnSpc>
                <a:spcPct val="90100"/>
              </a:lnSpc>
              <a:spcBef>
                <a:spcPts val="400"/>
              </a:spcBef>
              <a:buFont typeface="Arial"/>
              <a:buChar char="•"/>
              <a:tabLst>
                <a:tab pos="254635" algn="l"/>
                <a:tab pos="255270" algn="l"/>
              </a:tabLst>
            </a:pPr>
            <a:r>
              <a:rPr sz="2400" b="1" spc="-5" dirty="0">
                <a:solidFill>
                  <a:srgbClr val="FFFFFF"/>
                </a:solidFill>
                <a:latin typeface="Carlito"/>
                <a:cs typeface="Carlito"/>
              </a:rPr>
              <a:t>After </a:t>
            </a:r>
            <a:r>
              <a:rPr sz="2400" b="1" dirty="0">
                <a:solidFill>
                  <a:srgbClr val="FFFFFF"/>
                </a:solidFill>
                <a:latin typeface="Carlito"/>
                <a:cs typeface="Carlito"/>
              </a:rPr>
              <a:t>the deadly  </a:t>
            </a:r>
            <a:r>
              <a:rPr sz="2400" b="1" spc="-5" dirty="0">
                <a:solidFill>
                  <a:srgbClr val="FFFFFF"/>
                </a:solidFill>
                <a:latin typeface="Carlito"/>
                <a:cs typeface="Carlito"/>
              </a:rPr>
              <a:t>Coronavirus </a:t>
            </a:r>
            <a:r>
              <a:rPr sz="2400" b="1" dirty="0">
                <a:solidFill>
                  <a:srgbClr val="FFFFFF"/>
                </a:solidFill>
                <a:latin typeface="Carlito"/>
                <a:cs typeface="Carlito"/>
              </a:rPr>
              <a:t>outbreak </a:t>
            </a:r>
            <a:r>
              <a:rPr sz="2400" b="1" spc="-10" dirty="0">
                <a:solidFill>
                  <a:srgbClr val="FFFFFF"/>
                </a:solidFill>
                <a:latin typeface="Carlito"/>
                <a:cs typeface="Carlito"/>
              </a:rPr>
              <a:t>killed  </a:t>
            </a:r>
            <a:r>
              <a:rPr sz="2400" b="1" spc="5" dirty="0">
                <a:solidFill>
                  <a:srgbClr val="FFFFFF"/>
                </a:solidFill>
                <a:latin typeface="Carlito"/>
                <a:cs typeface="Carlito"/>
              </a:rPr>
              <a:t>17 out of 33 </a:t>
            </a:r>
            <a:r>
              <a:rPr sz="2400" b="1" dirty="0">
                <a:solidFill>
                  <a:srgbClr val="FFFFFF"/>
                </a:solidFill>
                <a:latin typeface="Carlito"/>
                <a:cs typeface="Carlito"/>
              </a:rPr>
              <a:t>people who  </a:t>
            </a:r>
            <a:r>
              <a:rPr sz="2400" b="1" spc="-10" dirty="0">
                <a:solidFill>
                  <a:srgbClr val="FFFFFF"/>
                </a:solidFill>
                <a:latin typeface="Carlito"/>
                <a:cs typeface="Carlito"/>
              </a:rPr>
              <a:t>contracted it </a:t>
            </a:r>
            <a:r>
              <a:rPr sz="2400" b="1" spc="-5" dirty="0">
                <a:solidFill>
                  <a:srgbClr val="FFFFFF"/>
                </a:solidFill>
                <a:latin typeface="Carlito"/>
                <a:cs typeface="Carlito"/>
              </a:rPr>
              <a:t>in </a:t>
            </a:r>
            <a:r>
              <a:rPr sz="2400" b="1" spc="5" dirty="0">
                <a:solidFill>
                  <a:srgbClr val="FFFFFF"/>
                </a:solidFill>
                <a:latin typeface="Carlito"/>
                <a:cs typeface="Carlito"/>
              </a:rPr>
              <a:t>Saudi </a:t>
            </a:r>
            <a:r>
              <a:rPr sz="2400" b="1" spc="-5" dirty="0">
                <a:solidFill>
                  <a:srgbClr val="FFFFFF"/>
                </a:solidFill>
                <a:latin typeface="Carlito"/>
                <a:cs typeface="Carlito"/>
              </a:rPr>
              <a:t>Arabia  in </a:t>
            </a:r>
            <a:r>
              <a:rPr sz="2400" b="1" dirty="0">
                <a:solidFill>
                  <a:srgbClr val="FFFFFF"/>
                </a:solidFill>
                <a:latin typeface="Carlito"/>
                <a:cs typeface="Carlito"/>
              </a:rPr>
              <a:t>the </a:t>
            </a:r>
            <a:r>
              <a:rPr sz="2400" b="1" spc="-5" dirty="0">
                <a:solidFill>
                  <a:srgbClr val="FFFFFF"/>
                </a:solidFill>
                <a:latin typeface="Carlito"/>
                <a:cs typeface="Carlito"/>
              </a:rPr>
              <a:t>past </a:t>
            </a:r>
            <a:r>
              <a:rPr sz="2400" b="1" spc="-40" dirty="0">
                <a:solidFill>
                  <a:srgbClr val="FFFFFF"/>
                </a:solidFill>
                <a:latin typeface="Carlito"/>
                <a:cs typeface="Carlito"/>
              </a:rPr>
              <a:t>year, </a:t>
            </a:r>
            <a:r>
              <a:rPr sz="2400" b="1" dirty="0">
                <a:solidFill>
                  <a:srgbClr val="FFFFFF"/>
                </a:solidFill>
                <a:latin typeface="Carlito"/>
                <a:cs typeface="Carlito"/>
              </a:rPr>
              <a:t>the </a:t>
            </a:r>
            <a:r>
              <a:rPr sz="2400" b="1" spc="-20" dirty="0">
                <a:solidFill>
                  <a:srgbClr val="FFFFFF"/>
                </a:solidFill>
                <a:latin typeface="Carlito"/>
                <a:cs typeface="Carlito"/>
              </a:rPr>
              <a:t>World  </a:t>
            </a:r>
            <a:r>
              <a:rPr sz="2400" b="1" spc="-5" dirty="0">
                <a:solidFill>
                  <a:srgbClr val="FFFFFF"/>
                </a:solidFill>
                <a:latin typeface="Carlito"/>
                <a:cs typeface="Carlito"/>
              </a:rPr>
              <a:t>Health </a:t>
            </a:r>
            <a:r>
              <a:rPr sz="2400" b="1" spc="-15" dirty="0">
                <a:solidFill>
                  <a:srgbClr val="FFFFFF"/>
                </a:solidFill>
                <a:latin typeface="Carlito"/>
                <a:cs typeface="Carlito"/>
              </a:rPr>
              <a:t>Organization </a:t>
            </a:r>
            <a:r>
              <a:rPr sz="2400" b="1" dirty="0">
                <a:solidFill>
                  <a:srgbClr val="FFFFFF"/>
                </a:solidFill>
                <a:latin typeface="Carlito"/>
                <a:cs typeface="Carlito"/>
              </a:rPr>
              <a:t>(WHO)  </a:t>
            </a:r>
            <a:r>
              <a:rPr sz="2400" b="1" spc="5" dirty="0">
                <a:solidFill>
                  <a:srgbClr val="FFFFFF"/>
                </a:solidFill>
                <a:latin typeface="Carlito"/>
                <a:cs typeface="Carlito"/>
              </a:rPr>
              <a:t>has </a:t>
            </a:r>
            <a:r>
              <a:rPr sz="2400" b="1" dirty="0">
                <a:solidFill>
                  <a:srgbClr val="FFFFFF"/>
                </a:solidFill>
                <a:latin typeface="Carlito"/>
                <a:cs typeface="Carlito"/>
              </a:rPr>
              <a:t>pledged </a:t>
            </a:r>
            <a:r>
              <a:rPr sz="2400" b="1" spc="-20" dirty="0">
                <a:solidFill>
                  <a:srgbClr val="FFFFFF"/>
                </a:solidFill>
                <a:latin typeface="Carlito"/>
                <a:cs typeface="Carlito"/>
              </a:rPr>
              <a:t>to </a:t>
            </a:r>
            <a:r>
              <a:rPr sz="2400" b="1" dirty="0">
                <a:solidFill>
                  <a:srgbClr val="FFFFFF"/>
                </a:solidFill>
                <a:latin typeface="Carlito"/>
                <a:cs typeface="Carlito"/>
              </a:rPr>
              <a:t>further  </a:t>
            </a:r>
            <a:r>
              <a:rPr sz="2400" b="1" spc="-20" dirty="0">
                <a:solidFill>
                  <a:srgbClr val="FFFFFF"/>
                </a:solidFill>
                <a:latin typeface="Carlito"/>
                <a:cs typeface="Carlito"/>
              </a:rPr>
              <a:t>investigate </a:t>
            </a:r>
            <a:r>
              <a:rPr sz="2400" b="1" dirty="0">
                <a:solidFill>
                  <a:srgbClr val="FFFFFF"/>
                </a:solidFill>
                <a:latin typeface="Carlito"/>
                <a:cs typeface="Carlito"/>
              </a:rPr>
              <a:t>the disease spread  </a:t>
            </a:r>
            <a:r>
              <a:rPr sz="2400" b="1" spc="-10" dirty="0">
                <a:solidFill>
                  <a:srgbClr val="FFFFFF"/>
                </a:solidFill>
                <a:latin typeface="Carlito"/>
                <a:cs typeface="Carlito"/>
              </a:rPr>
              <a:t>before </a:t>
            </a:r>
            <a:r>
              <a:rPr sz="2400" b="1" spc="-5" dirty="0">
                <a:solidFill>
                  <a:srgbClr val="FFFFFF"/>
                </a:solidFill>
                <a:latin typeface="Carlito"/>
                <a:cs typeface="Carlito"/>
              </a:rPr>
              <a:t>millions </a:t>
            </a:r>
            <a:r>
              <a:rPr sz="2400" b="1" spc="5" dirty="0">
                <a:solidFill>
                  <a:srgbClr val="FFFFFF"/>
                </a:solidFill>
                <a:latin typeface="Carlito"/>
                <a:cs typeface="Carlito"/>
              </a:rPr>
              <a:t>of </a:t>
            </a:r>
            <a:r>
              <a:rPr sz="2400" b="1" dirty="0">
                <a:solidFill>
                  <a:srgbClr val="FFFFFF"/>
                </a:solidFill>
                <a:latin typeface="Carlito"/>
                <a:cs typeface="Carlito"/>
              </a:rPr>
              <a:t>Muslims  </a:t>
            </a:r>
            <a:r>
              <a:rPr sz="2400" b="1" spc="5" dirty="0">
                <a:solidFill>
                  <a:srgbClr val="FFFFFF"/>
                </a:solidFill>
                <a:latin typeface="Carlito"/>
                <a:cs typeface="Carlito"/>
              </a:rPr>
              <a:t>descend on </a:t>
            </a:r>
            <a:r>
              <a:rPr sz="2400" b="1" spc="-5" dirty="0">
                <a:solidFill>
                  <a:srgbClr val="FFFFFF"/>
                </a:solidFill>
                <a:latin typeface="Carlito"/>
                <a:cs typeface="Carlito"/>
              </a:rPr>
              <a:t>holy </a:t>
            </a:r>
            <a:r>
              <a:rPr sz="2400" b="1" spc="-10" dirty="0">
                <a:solidFill>
                  <a:srgbClr val="FFFFFF"/>
                </a:solidFill>
                <a:latin typeface="Carlito"/>
                <a:cs typeface="Carlito"/>
              </a:rPr>
              <a:t>sites in  </a:t>
            </a:r>
            <a:r>
              <a:rPr sz="2400" b="1" spc="5" dirty="0">
                <a:solidFill>
                  <a:srgbClr val="FFFFFF"/>
                </a:solidFill>
                <a:latin typeface="Carlito"/>
                <a:cs typeface="Carlito"/>
              </a:rPr>
              <a:t>Mecca and Medina </a:t>
            </a:r>
            <a:r>
              <a:rPr sz="2400" b="1" dirty="0">
                <a:solidFill>
                  <a:srgbClr val="FFFFFF"/>
                </a:solidFill>
                <a:latin typeface="Carlito"/>
                <a:cs typeface="Carlito"/>
              </a:rPr>
              <a:t>during</a:t>
            </a:r>
            <a:r>
              <a:rPr sz="2400" b="1" spc="-250" dirty="0">
                <a:solidFill>
                  <a:srgbClr val="FFFFFF"/>
                </a:solidFill>
                <a:latin typeface="Carlito"/>
                <a:cs typeface="Carlito"/>
              </a:rPr>
              <a:t> </a:t>
            </a:r>
            <a:r>
              <a:rPr sz="2400" b="1" dirty="0">
                <a:solidFill>
                  <a:srgbClr val="FFFFFF"/>
                </a:solidFill>
                <a:latin typeface="Carlito"/>
                <a:cs typeface="Carlito"/>
              </a:rPr>
              <a:t>the  </a:t>
            </a:r>
            <a:r>
              <a:rPr sz="2400" b="1" spc="-5" dirty="0">
                <a:solidFill>
                  <a:srgbClr val="FFFFFF"/>
                </a:solidFill>
                <a:latin typeface="Carlito"/>
                <a:cs typeface="Carlito"/>
              </a:rPr>
              <a:t>Hajj pilgrimage </a:t>
            </a:r>
            <a:r>
              <a:rPr sz="2400" b="1" spc="5" dirty="0">
                <a:solidFill>
                  <a:srgbClr val="FFFFFF"/>
                </a:solidFill>
                <a:latin typeface="Carlito"/>
                <a:cs typeface="Carlito"/>
              </a:rPr>
              <a:t>season </a:t>
            </a:r>
            <a:r>
              <a:rPr sz="2400" b="1" spc="-5" dirty="0">
                <a:solidFill>
                  <a:srgbClr val="FFFFFF"/>
                </a:solidFill>
                <a:latin typeface="Carlito"/>
                <a:cs typeface="Carlito"/>
              </a:rPr>
              <a:t>in  </a:t>
            </a:r>
            <a:r>
              <a:rPr sz="2400" b="1" spc="-30" dirty="0">
                <a:solidFill>
                  <a:srgbClr val="FFFFFF"/>
                </a:solidFill>
                <a:latin typeface="Carlito"/>
                <a:cs typeface="Carlito"/>
              </a:rPr>
              <a:t>October.</a:t>
            </a:r>
            <a:endParaRPr sz="2400">
              <a:latin typeface="Carlito"/>
              <a:cs typeface="Carlito"/>
            </a:endParaRPr>
          </a:p>
        </p:txBody>
      </p:sp>
      <p:grpSp>
        <p:nvGrpSpPr>
          <p:cNvPr id="9" name="object 9"/>
          <p:cNvGrpSpPr/>
          <p:nvPr/>
        </p:nvGrpSpPr>
        <p:grpSpPr>
          <a:xfrm>
            <a:off x="4710176" y="1281048"/>
            <a:ext cx="4224655" cy="4867720"/>
            <a:chOff x="4710176" y="1281048"/>
            <a:chExt cx="4224655" cy="4867720"/>
          </a:xfrm>
        </p:grpSpPr>
        <p:sp>
          <p:nvSpPr>
            <p:cNvPr id="11" name="object 11"/>
            <p:cNvSpPr/>
            <p:nvPr/>
          </p:nvSpPr>
          <p:spPr>
            <a:xfrm>
              <a:off x="4714875" y="1285875"/>
              <a:ext cx="4214876" cy="242887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710176" y="1281048"/>
              <a:ext cx="4224655" cy="2438400"/>
            </a:xfrm>
            <a:custGeom>
              <a:avLst/>
              <a:gdLst/>
              <a:ahLst/>
              <a:cxnLst/>
              <a:rect l="l" t="t" r="r" b="b"/>
              <a:pathLst>
                <a:path w="4224655" h="2438400">
                  <a:moveTo>
                    <a:pt x="0" y="2438400"/>
                  </a:moveTo>
                  <a:lnTo>
                    <a:pt x="4224401" y="2438400"/>
                  </a:lnTo>
                  <a:lnTo>
                    <a:pt x="4224401" y="0"/>
                  </a:lnTo>
                  <a:lnTo>
                    <a:pt x="0" y="0"/>
                  </a:lnTo>
                  <a:lnTo>
                    <a:pt x="0" y="2438400"/>
                  </a:lnTo>
                  <a:close/>
                </a:path>
              </a:pathLst>
            </a:custGeom>
            <a:ln w="9525">
              <a:solidFill>
                <a:srgbClr val="FFFFFF"/>
              </a:solidFill>
            </a:ln>
          </p:spPr>
          <p:txBody>
            <a:bodyPr wrap="square" lIns="0" tIns="0" rIns="0" bIns="0" rtlCol="0"/>
            <a:lstStyle/>
            <a:p>
              <a:endParaRPr/>
            </a:p>
          </p:txBody>
        </p:sp>
        <p:sp>
          <p:nvSpPr>
            <p:cNvPr id="13" name="object 13"/>
            <p:cNvSpPr/>
            <p:nvPr/>
          </p:nvSpPr>
          <p:spPr>
            <a:xfrm>
              <a:off x="4714875" y="3929125"/>
              <a:ext cx="4214876" cy="221449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4710176" y="3924363"/>
              <a:ext cx="4224655" cy="2224405"/>
            </a:xfrm>
            <a:custGeom>
              <a:avLst/>
              <a:gdLst/>
              <a:ahLst/>
              <a:cxnLst/>
              <a:rect l="l" t="t" r="r" b="b"/>
              <a:pathLst>
                <a:path w="4224655" h="2224404">
                  <a:moveTo>
                    <a:pt x="0" y="2224024"/>
                  </a:moveTo>
                  <a:lnTo>
                    <a:pt x="4224401" y="2224024"/>
                  </a:lnTo>
                  <a:lnTo>
                    <a:pt x="4224401" y="0"/>
                  </a:lnTo>
                  <a:lnTo>
                    <a:pt x="0" y="0"/>
                  </a:lnTo>
                  <a:lnTo>
                    <a:pt x="0" y="2224024"/>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1500" y="285813"/>
              <a:ext cx="4000500" cy="643255"/>
            </a:xfrm>
            <a:custGeom>
              <a:avLst/>
              <a:gdLst/>
              <a:ahLst/>
              <a:cxnLst/>
              <a:rect l="l" t="t" r="r" b="b"/>
              <a:pathLst>
                <a:path w="4000500" h="643255">
                  <a:moveTo>
                    <a:pt x="4000500" y="0"/>
                  </a:moveTo>
                  <a:lnTo>
                    <a:pt x="0" y="0"/>
                  </a:lnTo>
                  <a:lnTo>
                    <a:pt x="0" y="642937"/>
                  </a:lnTo>
                  <a:lnTo>
                    <a:pt x="4000500" y="642937"/>
                  </a:lnTo>
                  <a:lnTo>
                    <a:pt x="4000500" y="0"/>
                  </a:lnTo>
                  <a:close/>
                </a:path>
              </a:pathLst>
            </a:custGeom>
            <a:solidFill>
              <a:srgbClr val="FFC000"/>
            </a:solidFill>
          </p:spPr>
          <p:txBody>
            <a:bodyPr wrap="square" lIns="0" tIns="0" rIns="0" bIns="0" rtlCol="0"/>
            <a:lstStyle/>
            <a:p>
              <a:endParaRPr/>
            </a:p>
          </p:txBody>
        </p:sp>
        <p:sp>
          <p:nvSpPr>
            <p:cNvPr id="5" name="object 5"/>
            <p:cNvSpPr/>
            <p:nvPr/>
          </p:nvSpPr>
          <p:spPr>
            <a:xfrm>
              <a:off x="571500" y="285813"/>
              <a:ext cx="4000500" cy="643255"/>
            </a:xfrm>
            <a:custGeom>
              <a:avLst/>
              <a:gdLst/>
              <a:ahLst/>
              <a:cxnLst/>
              <a:rect l="l" t="t" r="r" b="b"/>
              <a:pathLst>
                <a:path w="4000500" h="643255">
                  <a:moveTo>
                    <a:pt x="0" y="642937"/>
                  </a:moveTo>
                  <a:lnTo>
                    <a:pt x="4000500" y="642937"/>
                  </a:lnTo>
                  <a:lnTo>
                    <a:pt x="4000500" y="0"/>
                  </a:lnTo>
                  <a:lnTo>
                    <a:pt x="0" y="0"/>
                  </a:lnTo>
                  <a:lnTo>
                    <a:pt x="0" y="642937"/>
                  </a:lnTo>
                  <a:close/>
                </a:path>
              </a:pathLst>
            </a:custGeom>
            <a:ln w="9525">
              <a:solidFill>
                <a:srgbClr val="000000"/>
              </a:solidFill>
            </a:ln>
          </p:spPr>
          <p:txBody>
            <a:bodyPr wrap="square" lIns="0" tIns="0" rIns="0" bIns="0" rtlCol="0"/>
            <a:lstStyle/>
            <a:p>
              <a:endParaRPr/>
            </a:p>
          </p:txBody>
        </p:sp>
      </p:grpSp>
      <p:sp>
        <p:nvSpPr>
          <p:cNvPr id="6" name="object 6"/>
          <p:cNvSpPr txBox="1">
            <a:spLocks noGrp="1"/>
          </p:cNvSpPr>
          <p:nvPr>
            <p:ph type="title"/>
          </p:nvPr>
        </p:nvSpPr>
        <p:spPr>
          <a:xfrm>
            <a:off x="571500" y="285813"/>
            <a:ext cx="4000500" cy="643255"/>
          </a:xfrm>
          <a:prstGeom prst="rect">
            <a:avLst/>
          </a:prstGeom>
        </p:spPr>
        <p:txBody>
          <a:bodyPr vert="horz" wrap="square" lIns="0" tIns="83185" rIns="0" bIns="0" rtlCol="0">
            <a:spAutoFit/>
          </a:bodyPr>
          <a:lstStyle/>
          <a:p>
            <a:pPr marL="91440">
              <a:lnSpc>
                <a:spcPct val="100000"/>
              </a:lnSpc>
              <a:spcBef>
                <a:spcPts val="655"/>
              </a:spcBef>
            </a:pPr>
            <a:r>
              <a:rPr sz="3200" spc="-5" dirty="0">
                <a:solidFill>
                  <a:srgbClr val="FFFFFF"/>
                </a:solidFill>
                <a:latin typeface="Carlito"/>
                <a:cs typeface="Carlito"/>
              </a:rPr>
              <a:t>2013</a:t>
            </a:r>
            <a:r>
              <a:rPr sz="3200" spc="25" dirty="0">
                <a:solidFill>
                  <a:srgbClr val="FFFFFF"/>
                </a:solidFill>
                <a:latin typeface="Carlito"/>
                <a:cs typeface="Carlito"/>
              </a:rPr>
              <a:t> </a:t>
            </a:r>
            <a:r>
              <a:rPr sz="3200" dirty="0">
                <a:solidFill>
                  <a:srgbClr val="FFFFFF"/>
                </a:solidFill>
                <a:latin typeface="Carlito"/>
                <a:cs typeface="Carlito"/>
              </a:rPr>
              <a:t>Concerns</a:t>
            </a:r>
            <a:endParaRPr sz="3200">
              <a:latin typeface="Carlito"/>
              <a:cs typeface="Carlito"/>
            </a:endParaRPr>
          </a:p>
        </p:txBody>
      </p:sp>
      <p:sp>
        <p:nvSpPr>
          <p:cNvPr id="7" name="object 7"/>
          <p:cNvSpPr/>
          <p:nvPr/>
        </p:nvSpPr>
        <p:spPr>
          <a:xfrm>
            <a:off x="457200" y="1435036"/>
            <a:ext cx="4114800" cy="4691380"/>
          </a:xfrm>
          <a:custGeom>
            <a:avLst/>
            <a:gdLst/>
            <a:ahLst/>
            <a:cxnLst/>
            <a:rect l="l" t="t" r="r" b="b"/>
            <a:pathLst>
              <a:path w="4114800" h="4691380">
                <a:moveTo>
                  <a:pt x="0" y="4691126"/>
                </a:moveTo>
                <a:lnTo>
                  <a:pt x="4114800" y="4691126"/>
                </a:lnTo>
                <a:lnTo>
                  <a:pt x="4114800" y="0"/>
                </a:lnTo>
                <a:lnTo>
                  <a:pt x="0" y="0"/>
                </a:lnTo>
                <a:lnTo>
                  <a:pt x="0" y="4691126"/>
                </a:lnTo>
                <a:close/>
              </a:path>
            </a:pathLst>
          </a:custGeom>
          <a:ln w="9525">
            <a:solidFill>
              <a:srgbClr val="FFFFFF"/>
            </a:solidFill>
          </a:ln>
        </p:spPr>
        <p:txBody>
          <a:bodyPr wrap="square" lIns="0" tIns="0" rIns="0" bIns="0" rtlCol="0"/>
          <a:lstStyle/>
          <a:p>
            <a:endParaRPr/>
          </a:p>
        </p:txBody>
      </p:sp>
      <p:sp>
        <p:nvSpPr>
          <p:cNvPr id="8" name="object 8"/>
          <p:cNvSpPr txBox="1"/>
          <p:nvPr/>
        </p:nvSpPr>
        <p:spPr>
          <a:xfrm>
            <a:off x="536244" y="1446403"/>
            <a:ext cx="3951604" cy="2955290"/>
          </a:xfrm>
          <a:prstGeom prst="rect">
            <a:avLst/>
          </a:prstGeom>
        </p:spPr>
        <p:txBody>
          <a:bodyPr vert="horz" wrap="square" lIns="0" tIns="13970" rIns="0" bIns="0" rtlCol="0">
            <a:spAutoFit/>
          </a:bodyPr>
          <a:lstStyle/>
          <a:p>
            <a:pPr marL="12700" marR="5080">
              <a:lnSpc>
                <a:spcPct val="100000"/>
              </a:lnSpc>
              <a:spcBef>
                <a:spcPts val="110"/>
              </a:spcBef>
              <a:buFont typeface="Arial"/>
              <a:buChar char="•"/>
              <a:tabLst>
                <a:tab pos="254635" algn="l"/>
                <a:tab pos="255270" algn="l"/>
              </a:tabLst>
            </a:pPr>
            <a:r>
              <a:rPr sz="2400" b="1" dirty="0">
                <a:solidFill>
                  <a:srgbClr val="FFFFFF"/>
                </a:solidFill>
                <a:latin typeface="Carlito"/>
                <a:cs typeface="Carlito"/>
              </a:rPr>
              <a:t>The Hajj </a:t>
            </a:r>
            <a:r>
              <a:rPr sz="2400" b="1" spc="-5" dirty="0">
                <a:solidFill>
                  <a:srgbClr val="FFFFFF"/>
                </a:solidFill>
                <a:latin typeface="Carlito"/>
                <a:cs typeface="Carlito"/>
              </a:rPr>
              <a:t>pilgrimage </a:t>
            </a:r>
            <a:r>
              <a:rPr sz="2400" b="1" spc="-10" dirty="0">
                <a:solidFill>
                  <a:srgbClr val="FFFFFF"/>
                </a:solidFill>
                <a:latin typeface="Carlito"/>
                <a:cs typeface="Carlito"/>
              </a:rPr>
              <a:t>is </a:t>
            </a:r>
            <a:r>
              <a:rPr sz="2400" b="1" spc="5" dirty="0">
                <a:solidFill>
                  <a:srgbClr val="FFFFFF"/>
                </a:solidFill>
                <a:latin typeface="Carlito"/>
                <a:cs typeface="Carlito"/>
              </a:rPr>
              <a:t>one of  </a:t>
            </a:r>
            <a:r>
              <a:rPr sz="2400" b="1" dirty="0">
                <a:solidFill>
                  <a:srgbClr val="FFFFFF"/>
                </a:solidFill>
                <a:latin typeface="Carlito"/>
                <a:cs typeface="Carlito"/>
              </a:rPr>
              <a:t>the </a:t>
            </a:r>
            <a:r>
              <a:rPr sz="2400" b="1" spc="-15" dirty="0">
                <a:solidFill>
                  <a:srgbClr val="FFFFFF"/>
                </a:solidFill>
                <a:latin typeface="Carlito"/>
                <a:cs typeface="Carlito"/>
              </a:rPr>
              <a:t>largest </a:t>
            </a:r>
            <a:r>
              <a:rPr sz="2400" b="1" spc="5" dirty="0">
                <a:solidFill>
                  <a:srgbClr val="FFFFFF"/>
                </a:solidFill>
                <a:latin typeface="Carlito"/>
                <a:cs typeface="Carlito"/>
              </a:rPr>
              <a:t>mass </a:t>
            </a:r>
            <a:r>
              <a:rPr sz="2400" b="1" spc="-5" dirty="0">
                <a:solidFill>
                  <a:srgbClr val="FFFFFF"/>
                </a:solidFill>
                <a:latin typeface="Carlito"/>
                <a:cs typeface="Carlito"/>
              </a:rPr>
              <a:t>gatherings in  </a:t>
            </a:r>
            <a:r>
              <a:rPr sz="2400" b="1" dirty="0">
                <a:solidFill>
                  <a:srgbClr val="FFFFFF"/>
                </a:solidFill>
                <a:latin typeface="Carlito"/>
                <a:cs typeface="Carlito"/>
              </a:rPr>
              <a:t>the </a:t>
            </a:r>
            <a:r>
              <a:rPr sz="2400" b="1" spc="-5" dirty="0">
                <a:solidFill>
                  <a:srgbClr val="FFFFFF"/>
                </a:solidFill>
                <a:latin typeface="Carlito"/>
                <a:cs typeface="Carlito"/>
              </a:rPr>
              <a:t>world, </a:t>
            </a:r>
            <a:r>
              <a:rPr sz="2400" b="1" dirty="0">
                <a:solidFill>
                  <a:srgbClr val="FFFFFF"/>
                </a:solidFill>
                <a:latin typeface="Carlito"/>
                <a:cs typeface="Carlito"/>
              </a:rPr>
              <a:t>bringing </a:t>
            </a:r>
            <a:r>
              <a:rPr sz="2400" b="1" spc="5" dirty="0">
                <a:solidFill>
                  <a:srgbClr val="FFFFFF"/>
                </a:solidFill>
                <a:latin typeface="Carlito"/>
                <a:cs typeface="Carlito"/>
              </a:rPr>
              <a:t>about 3  </a:t>
            </a:r>
            <a:r>
              <a:rPr sz="2400" b="1" spc="-5" dirty="0">
                <a:solidFill>
                  <a:srgbClr val="FFFFFF"/>
                </a:solidFill>
                <a:latin typeface="Carlito"/>
                <a:cs typeface="Carlito"/>
              </a:rPr>
              <a:t>million ethnically diverse  </a:t>
            </a:r>
            <a:r>
              <a:rPr sz="2400" b="1" dirty="0">
                <a:solidFill>
                  <a:srgbClr val="FFFFFF"/>
                </a:solidFill>
                <a:latin typeface="Carlito"/>
                <a:cs typeface="Carlito"/>
              </a:rPr>
              <a:t>Muslims </a:t>
            </a:r>
            <a:r>
              <a:rPr sz="2400" b="1" spc="-20" dirty="0">
                <a:solidFill>
                  <a:srgbClr val="FFFFFF"/>
                </a:solidFill>
                <a:latin typeface="Carlito"/>
                <a:cs typeface="Carlito"/>
              </a:rPr>
              <a:t>to </a:t>
            </a:r>
            <a:r>
              <a:rPr sz="2400" b="1" spc="5" dirty="0">
                <a:solidFill>
                  <a:srgbClr val="FFFFFF"/>
                </a:solidFill>
                <a:latin typeface="Carlito"/>
                <a:cs typeface="Carlito"/>
              </a:rPr>
              <a:t>Mecca each </a:t>
            </a:r>
            <a:r>
              <a:rPr sz="2400" b="1" spc="-40" dirty="0">
                <a:solidFill>
                  <a:srgbClr val="FFFFFF"/>
                </a:solidFill>
                <a:latin typeface="Carlito"/>
                <a:cs typeface="Carlito"/>
              </a:rPr>
              <a:t>year,  </a:t>
            </a:r>
            <a:r>
              <a:rPr sz="2400" b="1" spc="-5" dirty="0">
                <a:solidFill>
                  <a:srgbClr val="FFFFFF"/>
                </a:solidFill>
                <a:latin typeface="Carlito"/>
                <a:cs typeface="Carlito"/>
              </a:rPr>
              <a:t>according </a:t>
            </a:r>
            <a:r>
              <a:rPr sz="2400" b="1" spc="-20" dirty="0">
                <a:solidFill>
                  <a:srgbClr val="FFFFFF"/>
                </a:solidFill>
                <a:latin typeface="Carlito"/>
                <a:cs typeface="Carlito"/>
              </a:rPr>
              <a:t>to </a:t>
            </a:r>
            <a:r>
              <a:rPr sz="2400" b="1" spc="-10" dirty="0">
                <a:solidFill>
                  <a:srgbClr val="FFFFFF"/>
                </a:solidFill>
                <a:latin typeface="Carlito"/>
                <a:cs typeface="Carlito"/>
              </a:rPr>
              <a:t>estimates from  </a:t>
            </a:r>
            <a:r>
              <a:rPr sz="2400" b="1" dirty="0">
                <a:solidFill>
                  <a:srgbClr val="FFFFFF"/>
                </a:solidFill>
                <a:latin typeface="Carlito"/>
                <a:cs typeface="Carlito"/>
              </a:rPr>
              <a:t>the </a:t>
            </a:r>
            <a:r>
              <a:rPr sz="2400" b="1" spc="-15" dirty="0">
                <a:solidFill>
                  <a:srgbClr val="FFFFFF"/>
                </a:solidFill>
                <a:latin typeface="Carlito"/>
                <a:cs typeface="Carlito"/>
              </a:rPr>
              <a:t>Centers </a:t>
            </a:r>
            <a:r>
              <a:rPr sz="2400" b="1" spc="-10" dirty="0">
                <a:solidFill>
                  <a:srgbClr val="FFFFFF"/>
                </a:solidFill>
                <a:latin typeface="Carlito"/>
                <a:cs typeface="Carlito"/>
              </a:rPr>
              <a:t>for </a:t>
            </a:r>
            <a:r>
              <a:rPr sz="2400" b="1" dirty="0">
                <a:solidFill>
                  <a:srgbClr val="FFFFFF"/>
                </a:solidFill>
                <a:latin typeface="Carlito"/>
                <a:cs typeface="Carlito"/>
              </a:rPr>
              <a:t>Disease</a:t>
            </a:r>
            <a:r>
              <a:rPr sz="2400" b="1" spc="-75" dirty="0">
                <a:solidFill>
                  <a:srgbClr val="FFFFFF"/>
                </a:solidFill>
                <a:latin typeface="Carlito"/>
                <a:cs typeface="Carlito"/>
              </a:rPr>
              <a:t> </a:t>
            </a:r>
            <a:r>
              <a:rPr sz="2400" b="1" spc="-10" dirty="0">
                <a:solidFill>
                  <a:srgbClr val="FFFFFF"/>
                </a:solidFill>
                <a:latin typeface="Carlito"/>
                <a:cs typeface="Carlito"/>
              </a:rPr>
              <a:t>Control  </a:t>
            </a:r>
            <a:r>
              <a:rPr sz="2400" b="1" spc="5" dirty="0">
                <a:solidFill>
                  <a:srgbClr val="FFFFFF"/>
                </a:solidFill>
                <a:latin typeface="Carlito"/>
                <a:cs typeface="Carlito"/>
              </a:rPr>
              <a:t>and </a:t>
            </a:r>
            <a:r>
              <a:rPr sz="2400" b="1" spc="-10" dirty="0">
                <a:solidFill>
                  <a:srgbClr val="FFFFFF"/>
                </a:solidFill>
                <a:latin typeface="Carlito"/>
                <a:cs typeface="Carlito"/>
              </a:rPr>
              <a:t>Prevention</a:t>
            </a:r>
            <a:r>
              <a:rPr sz="2400" b="1" spc="-100" dirty="0">
                <a:solidFill>
                  <a:srgbClr val="FFFFFF"/>
                </a:solidFill>
                <a:latin typeface="Carlito"/>
                <a:cs typeface="Carlito"/>
              </a:rPr>
              <a:t> </a:t>
            </a:r>
            <a:r>
              <a:rPr sz="2400" b="1" spc="-5" dirty="0">
                <a:solidFill>
                  <a:srgbClr val="FFFFFF"/>
                </a:solidFill>
                <a:latin typeface="Carlito"/>
                <a:cs typeface="Carlito"/>
              </a:rPr>
              <a:t>(CDC).</a:t>
            </a:r>
            <a:endParaRPr sz="2400">
              <a:latin typeface="Carlito"/>
              <a:cs typeface="Carlito"/>
            </a:endParaRPr>
          </a:p>
        </p:txBody>
      </p:sp>
      <p:grpSp>
        <p:nvGrpSpPr>
          <p:cNvPr id="9" name="object 9"/>
          <p:cNvGrpSpPr/>
          <p:nvPr/>
        </p:nvGrpSpPr>
        <p:grpSpPr>
          <a:xfrm>
            <a:off x="4991163" y="0"/>
            <a:ext cx="4152900" cy="6082030"/>
            <a:chOff x="4991163" y="0"/>
            <a:chExt cx="4152900" cy="6082030"/>
          </a:xfrm>
        </p:grpSpPr>
        <p:sp>
          <p:nvSpPr>
            <p:cNvPr id="10" name="object 10"/>
            <p:cNvSpPr/>
            <p:nvPr/>
          </p:nvSpPr>
          <p:spPr>
            <a:xfrm>
              <a:off x="5000625" y="1428686"/>
              <a:ext cx="3686175" cy="464350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995926" y="1423924"/>
              <a:ext cx="3695700" cy="4653280"/>
            </a:xfrm>
            <a:custGeom>
              <a:avLst/>
              <a:gdLst/>
              <a:ahLst/>
              <a:cxnLst/>
              <a:rect l="l" t="t" r="r" b="b"/>
              <a:pathLst>
                <a:path w="3695700" h="4653280">
                  <a:moveTo>
                    <a:pt x="0" y="4653026"/>
                  </a:moveTo>
                  <a:lnTo>
                    <a:pt x="3695700" y="4653026"/>
                  </a:lnTo>
                  <a:lnTo>
                    <a:pt x="3695700" y="0"/>
                  </a:lnTo>
                  <a:lnTo>
                    <a:pt x="0" y="0"/>
                  </a:lnTo>
                  <a:lnTo>
                    <a:pt x="0" y="4653026"/>
                  </a:lnTo>
                  <a:close/>
                </a:path>
              </a:pathLst>
            </a:custGeom>
            <a:ln w="9525">
              <a:solidFill>
                <a:srgbClr val="FFFFFF"/>
              </a:solidFill>
            </a:ln>
          </p:spPr>
          <p:txBody>
            <a:bodyPr wrap="square" lIns="0" tIns="0" rIns="0" bIns="0" rtlCol="0"/>
            <a:lstStyle/>
            <a:p>
              <a:endParaRPr/>
            </a:p>
          </p:txBody>
        </p:sp>
        <p:sp>
          <p:nvSpPr>
            <p:cNvPr id="12" name="object 12"/>
            <p:cNvSpPr/>
            <p:nvPr/>
          </p:nvSpPr>
          <p:spPr>
            <a:xfrm>
              <a:off x="8021701" y="0"/>
              <a:ext cx="1122298" cy="11430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142875"/>
              <a:ext cx="4114800" cy="1000125"/>
            </a:xfrm>
            <a:custGeom>
              <a:avLst/>
              <a:gdLst/>
              <a:ahLst/>
              <a:cxnLst/>
              <a:rect l="l" t="t" r="r" b="b"/>
              <a:pathLst>
                <a:path w="4114800" h="1000125">
                  <a:moveTo>
                    <a:pt x="4114800" y="0"/>
                  </a:moveTo>
                  <a:lnTo>
                    <a:pt x="0" y="0"/>
                  </a:lnTo>
                  <a:lnTo>
                    <a:pt x="0" y="1000125"/>
                  </a:lnTo>
                  <a:lnTo>
                    <a:pt x="4114800" y="1000125"/>
                  </a:lnTo>
                  <a:lnTo>
                    <a:pt x="4114800" y="0"/>
                  </a:lnTo>
                  <a:close/>
                </a:path>
              </a:pathLst>
            </a:custGeom>
            <a:solidFill>
              <a:srgbClr val="FFC000"/>
            </a:solidFill>
          </p:spPr>
          <p:txBody>
            <a:bodyPr wrap="square" lIns="0" tIns="0" rIns="0" bIns="0" rtlCol="0"/>
            <a:lstStyle/>
            <a:p>
              <a:endParaRPr/>
            </a:p>
          </p:txBody>
        </p:sp>
        <p:sp>
          <p:nvSpPr>
            <p:cNvPr id="5" name="object 5"/>
            <p:cNvSpPr/>
            <p:nvPr/>
          </p:nvSpPr>
          <p:spPr>
            <a:xfrm>
              <a:off x="457200" y="142875"/>
              <a:ext cx="4114800" cy="1000125"/>
            </a:xfrm>
            <a:custGeom>
              <a:avLst/>
              <a:gdLst/>
              <a:ahLst/>
              <a:cxnLst/>
              <a:rect l="l" t="t" r="r" b="b"/>
              <a:pathLst>
                <a:path w="4114800" h="1000125">
                  <a:moveTo>
                    <a:pt x="0" y="1000125"/>
                  </a:moveTo>
                  <a:lnTo>
                    <a:pt x="4114800" y="1000125"/>
                  </a:lnTo>
                  <a:lnTo>
                    <a:pt x="4114800" y="0"/>
                  </a:lnTo>
                  <a:lnTo>
                    <a:pt x="0" y="0"/>
                  </a:lnTo>
                  <a:lnTo>
                    <a:pt x="0" y="1000125"/>
                  </a:lnTo>
                  <a:close/>
                </a:path>
              </a:pathLst>
            </a:custGeom>
            <a:ln w="9525">
              <a:solidFill>
                <a:srgbClr val="000000"/>
              </a:solidFill>
            </a:ln>
          </p:spPr>
          <p:txBody>
            <a:bodyPr wrap="square" lIns="0" tIns="0" rIns="0" bIns="0" rtlCol="0"/>
            <a:lstStyle/>
            <a:p>
              <a:endParaRPr/>
            </a:p>
          </p:txBody>
        </p:sp>
      </p:grpSp>
      <p:sp>
        <p:nvSpPr>
          <p:cNvPr id="6" name="object 6"/>
          <p:cNvSpPr txBox="1"/>
          <p:nvPr/>
        </p:nvSpPr>
        <p:spPr>
          <a:xfrm>
            <a:off x="457200" y="142875"/>
            <a:ext cx="4114800" cy="1000125"/>
          </a:xfrm>
          <a:prstGeom prst="rect">
            <a:avLst/>
          </a:prstGeom>
        </p:spPr>
        <p:txBody>
          <a:bodyPr vert="horz" wrap="square" lIns="0" tIns="0" rIns="0" bIns="0" rtlCol="0">
            <a:spAutoFit/>
          </a:bodyPr>
          <a:lstStyle/>
          <a:p>
            <a:pPr marL="91440">
              <a:lnSpc>
                <a:spcPts val="3465"/>
              </a:lnSpc>
            </a:pPr>
            <a:r>
              <a:rPr sz="3200" b="1" spc="-15" dirty="0">
                <a:solidFill>
                  <a:srgbClr val="FFFFFF"/>
                </a:solidFill>
                <a:latin typeface="Carlito"/>
                <a:cs typeface="Carlito"/>
              </a:rPr>
              <a:t>World</a:t>
            </a:r>
            <a:r>
              <a:rPr sz="3200" b="1" spc="-70" dirty="0">
                <a:solidFill>
                  <a:srgbClr val="FFFFFF"/>
                </a:solidFill>
                <a:latin typeface="Carlito"/>
                <a:cs typeface="Carlito"/>
              </a:rPr>
              <a:t> </a:t>
            </a:r>
            <a:r>
              <a:rPr sz="3200" b="1" dirty="0">
                <a:solidFill>
                  <a:srgbClr val="FFFFFF"/>
                </a:solidFill>
                <a:latin typeface="Carlito"/>
                <a:cs typeface="Carlito"/>
              </a:rPr>
              <a:t>Health</a:t>
            </a:r>
            <a:endParaRPr sz="3200">
              <a:latin typeface="Carlito"/>
              <a:cs typeface="Carlito"/>
            </a:endParaRPr>
          </a:p>
          <a:p>
            <a:pPr marL="91440">
              <a:lnSpc>
                <a:spcPct val="100000"/>
              </a:lnSpc>
              <a:spcBef>
                <a:spcPts val="15"/>
              </a:spcBef>
            </a:pPr>
            <a:r>
              <a:rPr sz="3200" b="1" spc="-10" dirty="0">
                <a:solidFill>
                  <a:srgbClr val="FFFFFF"/>
                </a:solidFill>
                <a:latin typeface="Carlito"/>
                <a:cs typeface="Carlito"/>
              </a:rPr>
              <a:t>Organisation</a:t>
            </a:r>
            <a:endParaRPr sz="3200">
              <a:latin typeface="Carlito"/>
              <a:cs typeface="Carlito"/>
            </a:endParaRPr>
          </a:p>
        </p:txBody>
      </p:sp>
      <p:sp>
        <p:nvSpPr>
          <p:cNvPr id="7" name="object 7"/>
          <p:cNvSpPr txBox="1"/>
          <p:nvPr/>
        </p:nvSpPr>
        <p:spPr>
          <a:xfrm>
            <a:off x="571500" y="1214500"/>
            <a:ext cx="4000500" cy="3770263"/>
          </a:xfrm>
          <a:prstGeom prst="rect">
            <a:avLst/>
          </a:prstGeom>
          <a:ln w="9525">
            <a:solidFill>
              <a:srgbClr val="FFFFFF"/>
            </a:solidFill>
          </a:ln>
        </p:spPr>
        <p:txBody>
          <a:bodyPr vert="horz" wrap="square" lIns="0" tIns="25400" rIns="0" bIns="0" rtlCol="0">
            <a:spAutoFit/>
          </a:bodyPr>
          <a:lstStyle/>
          <a:p>
            <a:pPr marL="91440" marR="200660" indent="137160">
              <a:lnSpc>
                <a:spcPct val="100000"/>
              </a:lnSpc>
              <a:spcBef>
                <a:spcPts val="200"/>
              </a:spcBef>
            </a:pPr>
            <a:r>
              <a:rPr sz="2400" spc="-30" dirty="0">
                <a:solidFill>
                  <a:srgbClr val="FFFFFF"/>
                </a:solidFill>
                <a:latin typeface="Carlito"/>
                <a:cs typeface="Carlito"/>
              </a:rPr>
              <a:t>Globally, </a:t>
            </a:r>
            <a:r>
              <a:rPr sz="2400" spc="-15" dirty="0">
                <a:solidFill>
                  <a:srgbClr val="FFFFFF"/>
                </a:solidFill>
                <a:latin typeface="Carlito"/>
                <a:cs typeface="Carlito"/>
              </a:rPr>
              <a:t>from </a:t>
            </a:r>
            <a:r>
              <a:rPr sz="2400" spc="-10" dirty="0">
                <a:solidFill>
                  <a:srgbClr val="FFFFFF"/>
                </a:solidFill>
                <a:latin typeface="Carlito"/>
                <a:cs typeface="Carlito"/>
              </a:rPr>
              <a:t>September  </a:t>
            </a:r>
            <a:r>
              <a:rPr sz="2400" spc="5" dirty="0">
                <a:solidFill>
                  <a:srgbClr val="FFFFFF"/>
                </a:solidFill>
                <a:latin typeface="Carlito"/>
                <a:cs typeface="Carlito"/>
              </a:rPr>
              <a:t>2012 </a:t>
            </a:r>
            <a:r>
              <a:rPr sz="2400" spc="-25" dirty="0">
                <a:solidFill>
                  <a:srgbClr val="FFFFFF"/>
                </a:solidFill>
                <a:latin typeface="Carlito"/>
                <a:cs typeface="Carlito"/>
              </a:rPr>
              <a:t>to </a:t>
            </a:r>
            <a:r>
              <a:rPr sz="2400" spc="-20" dirty="0">
                <a:solidFill>
                  <a:srgbClr val="FFFFFF"/>
                </a:solidFill>
                <a:latin typeface="Carlito"/>
                <a:cs typeface="Carlito"/>
              </a:rPr>
              <a:t>date, </a:t>
            </a:r>
            <a:r>
              <a:rPr sz="2400" spc="10" dirty="0">
                <a:solidFill>
                  <a:srgbClr val="FFFFFF"/>
                </a:solidFill>
                <a:latin typeface="Carlito"/>
                <a:cs typeface="Carlito"/>
              </a:rPr>
              <a:t>WHO </a:t>
            </a:r>
            <a:r>
              <a:rPr sz="2400" dirty="0">
                <a:solidFill>
                  <a:srgbClr val="FFFFFF"/>
                </a:solidFill>
                <a:latin typeface="Carlito"/>
                <a:cs typeface="Carlito"/>
              </a:rPr>
              <a:t>has </a:t>
            </a:r>
            <a:r>
              <a:rPr sz="2400" spc="-5" dirty="0">
                <a:solidFill>
                  <a:srgbClr val="FFFFFF"/>
                </a:solidFill>
                <a:latin typeface="Carlito"/>
                <a:cs typeface="Carlito"/>
              </a:rPr>
              <a:t>been  </a:t>
            </a:r>
            <a:r>
              <a:rPr sz="2400" spc="-10" dirty="0">
                <a:solidFill>
                  <a:srgbClr val="FFFFFF"/>
                </a:solidFill>
                <a:latin typeface="Carlito"/>
                <a:cs typeface="Carlito"/>
              </a:rPr>
              <a:t>informed </a:t>
            </a:r>
            <a:r>
              <a:rPr sz="2400" spc="-5" dirty="0">
                <a:solidFill>
                  <a:srgbClr val="FFFFFF"/>
                </a:solidFill>
                <a:latin typeface="Carlito"/>
                <a:cs typeface="Carlito"/>
              </a:rPr>
              <a:t>of </a:t>
            </a:r>
            <a:r>
              <a:rPr sz="2400" spc="5" dirty="0">
                <a:solidFill>
                  <a:srgbClr val="FFFFFF"/>
                </a:solidFill>
                <a:latin typeface="Carlito"/>
                <a:cs typeface="Carlito"/>
              </a:rPr>
              <a:t>a </a:t>
            </a:r>
            <a:r>
              <a:rPr sz="2400" spc="-25" dirty="0">
                <a:solidFill>
                  <a:srgbClr val="FFFFFF"/>
                </a:solidFill>
                <a:latin typeface="Carlito"/>
                <a:cs typeface="Carlito"/>
              </a:rPr>
              <a:t>total </a:t>
            </a:r>
            <a:r>
              <a:rPr sz="2400" spc="-5">
                <a:solidFill>
                  <a:srgbClr val="FFFFFF"/>
                </a:solidFill>
                <a:latin typeface="Carlito"/>
                <a:cs typeface="Carlito"/>
              </a:rPr>
              <a:t>of </a:t>
            </a:r>
            <a:r>
              <a:rPr lang="en-US" sz="2400" spc="5" dirty="0" smtClean="0">
                <a:solidFill>
                  <a:srgbClr val="FFFFFF"/>
                </a:solidFill>
                <a:latin typeface="Carlito"/>
                <a:cs typeface="Carlito"/>
              </a:rPr>
              <a:t>1000</a:t>
            </a:r>
            <a:r>
              <a:rPr sz="2400" spc="5" smtClean="0">
                <a:solidFill>
                  <a:srgbClr val="FFFFFF"/>
                </a:solidFill>
                <a:latin typeface="Carlito"/>
                <a:cs typeface="Carlito"/>
              </a:rPr>
              <a:t>  </a:t>
            </a:r>
            <a:r>
              <a:rPr sz="2400" spc="-15" dirty="0">
                <a:solidFill>
                  <a:srgbClr val="FFFFFF"/>
                </a:solidFill>
                <a:latin typeface="Carlito"/>
                <a:cs typeface="Carlito"/>
              </a:rPr>
              <a:t>laboratory-confirmed </a:t>
            </a:r>
            <a:r>
              <a:rPr sz="2400" spc="-10" dirty="0">
                <a:solidFill>
                  <a:srgbClr val="FFFFFF"/>
                </a:solidFill>
                <a:latin typeface="Carlito"/>
                <a:cs typeface="Carlito"/>
              </a:rPr>
              <a:t>cases </a:t>
            </a:r>
            <a:r>
              <a:rPr sz="2400" spc="-5" dirty="0">
                <a:solidFill>
                  <a:srgbClr val="FFFFFF"/>
                </a:solidFill>
                <a:latin typeface="Carlito"/>
                <a:cs typeface="Carlito"/>
              </a:rPr>
              <a:t>of  </a:t>
            </a:r>
            <a:r>
              <a:rPr sz="2400" spc="-20" dirty="0">
                <a:solidFill>
                  <a:srgbClr val="FFFFFF"/>
                </a:solidFill>
                <a:latin typeface="Carlito"/>
                <a:cs typeface="Carlito"/>
              </a:rPr>
              <a:t>infection </a:t>
            </a:r>
            <a:r>
              <a:rPr sz="2400" spc="-5" dirty="0">
                <a:solidFill>
                  <a:srgbClr val="FFFFFF"/>
                </a:solidFill>
                <a:latin typeface="Carlito"/>
                <a:cs typeface="Carlito"/>
              </a:rPr>
              <a:t>with </a:t>
            </a:r>
            <a:r>
              <a:rPr sz="2400" spc="-20" dirty="0">
                <a:solidFill>
                  <a:srgbClr val="FFFFFF"/>
                </a:solidFill>
                <a:latin typeface="Carlito"/>
                <a:cs typeface="Carlito"/>
              </a:rPr>
              <a:t>MERS-CoV,  </a:t>
            </a:r>
            <a:r>
              <a:rPr sz="2400" spc="-10">
                <a:solidFill>
                  <a:srgbClr val="FFFFFF"/>
                </a:solidFill>
                <a:latin typeface="Carlito"/>
                <a:cs typeface="Carlito"/>
              </a:rPr>
              <a:t>including </a:t>
            </a:r>
            <a:r>
              <a:rPr lang="en-US" sz="2400" spc="5" dirty="0" smtClean="0">
                <a:solidFill>
                  <a:srgbClr val="FFFFFF"/>
                </a:solidFill>
                <a:latin typeface="Carlito"/>
                <a:cs typeface="Carlito"/>
              </a:rPr>
              <a:t>400</a:t>
            </a:r>
            <a:r>
              <a:rPr sz="2400" spc="20" smtClean="0">
                <a:solidFill>
                  <a:srgbClr val="FFFFFF"/>
                </a:solidFill>
                <a:latin typeface="Carlito"/>
                <a:cs typeface="Carlito"/>
              </a:rPr>
              <a:t> </a:t>
            </a:r>
            <a:r>
              <a:rPr sz="2400" spc="-10">
                <a:solidFill>
                  <a:srgbClr val="FFFFFF"/>
                </a:solidFill>
                <a:latin typeface="Carlito"/>
                <a:cs typeface="Carlito"/>
              </a:rPr>
              <a:t>deaths</a:t>
            </a:r>
            <a:r>
              <a:rPr sz="2400" spc="-10" smtClean="0">
                <a:solidFill>
                  <a:srgbClr val="FFFFFF"/>
                </a:solidFill>
                <a:latin typeface="Carlito"/>
                <a:cs typeface="Carlito"/>
              </a:rPr>
              <a:t>.</a:t>
            </a:r>
            <a:endParaRPr lang="en-US" sz="2400" spc="-10" dirty="0" smtClean="0">
              <a:solidFill>
                <a:srgbClr val="FFFFFF"/>
              </a:solidFill>
              <a:latin typeface="Carlito"/>
              <a:cs typeface="Carlito"/>
            </a:endParaRPr>
          </a:p>
          <a:p>
            <a:pPr marL="91440" marR="200660" indent="137160">
              <a:lnSpc>
                <a:spcPct val="100000"/>
              </a:lnSpc>
              <a:spcBef>
                <a:spcPts val="200"/>
              </a:spcBef>
            </a:pPr>
            <a:endParaRPr lang="en-US" sz="2400" spc="-10" dirty="0" smtClean="0">
              <a:solidFill>
                <a:srgbClr val="FFFFFF"/>
              </a:solidFill>
              <a:latin typeface="Carlito"/>
              <a:cs typeface="Carlito"/>
            </a:endParaRPr>
          </a:p>
          <a:p>
            <a:pPr marL="91440" marR="200660" indent="137160">
              <a:lnSpc>
                <a:spcPct val="100000"/>
              </a:lnSpc>
              <a:spcBef>
                <a:spcPts val="200"/>
              </a:spcBef>
            </a:pPr>
            <a:r>
              <a:rPr lang="en-US" sz="2400" spc="-10" dirty="0" smtClean="0">
                <a:solidFill>
                  <a:srgbClr val="FFFFFF"/>
                </a:solidFill>
                <a:latin typeface="Carlito"/>
                <a:cs typeface="Carlito"/>
              </a:rPr>
              <a:t>Vector was Camel</a:t>
            </a:r>
            <a:endParaRPr sz="2400">
              <a:latin typeface="Carlito"/>
              <a:cs typeface="Carlito"/>
            </a:endParaRPr>
          </a:p>
        </p:txBody>
      </p:sp>
      <p:grpSp>
        <p:nvGrpSpPr>
          <p:cNvPr id="8" name="object 8"/>
          <p:cNvGrpSpPr/>
          <p:nvPr/>
        </p:nvGrpSpPr>
        <p:grpSpPr>
          <a:xfrm>
            <a:off x="4710176" y="1281048"/>
            <a:ext cx="4224655" cy="4867720"/>
            <a:chOff x="4710176" y="1281048"/>
            <a:chExt cx="4224655" cy="4867720"/>
          </a:xfrm>
        </p:grpSpPr>
        <p:sp>
          <p:nvSpPr>
            <p:cNvPr id="10" name="object 10"/>
            <p:cNvSpPr/>
            <p:nvPr/>
          </p:nvSpPr>
          <p:spPr>
            <a:xfrm>
              <a:off x="4714875" y="1285875"/>
              <a:ext cx="4214876" cy="242887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710176" y="1281048"/>
              <a:ext cx="4224655" cy="2438400"/>
            </a:xfrm>
            <a:custGeom>
              <a:avLst/>
              <a:gdLst/>
              <a:ahLst/>
              <a:cxnLst/>
              <a:rect l="l" t="t" r="r" b="b"/>
              <a:pathLst>
                <a:path w="4224655" h="2438400">
                  <a:moveTo>
                    <a:pt x="0" y="2438400"/>
                  </a:moveTo>
                  <a:lnTo>
                    <a:pt x="4224401" y="2438400"/>
                  </a:lnTo>
                  <a:lnTo>
                    <a:pt x="4224401" y="0"/>
                  </a:lnTo>
                  <a:lnTo>
                    <a:pt x="0" y="0"/>
                  </a:lnTo>
                  <a:lnTo>
                    <a:pt x="0" y="2438400"/>
                  </a:lnTo>
                  <a:close/>
                </a:path>
              </a:pathLst>
            </a:custGeom>
            <a:ln w="9525">
              <a:solidFill>
                <a:srgbClr val="FFFFFF"/>
              </a:solidFill>
            </a:ln>
          </p:spPr>
          <p:txBody>
            <a:bodyPr wrap="square" lIns="0" tIns="0" rIns="0" bIns="0" rtlCol="0"/>
            <a:lstStyle/>
            <a:p>
              <a:endParaRPr/>
            </a:p>
          </p:txBody>
        </p:sp>
        <p:sp>
          <p:nvSpPr>
            <p:cNvPr id="12" name="object 12"/>
            <p:cNvSpPr/>
            <p:nvPr/>
          </p:nvSpPr>
          <p:spPr>
            <a:xfrm>
              <a:off x="4714875" y="3929125"/>
              <a:ext cx="4214876" cy="221449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4710176" y="3924363"/>
              <a:ext cx="4224655" cy="2224405"/>
            </a:xfrm>
            <a:custGeom>
              <a:avLst/>
              <a:gdLst/>
              <a:ahLst/>
              <a:cxnLst/>
              <a:rect l="l" t="t" r="r" b="b"/>
              <a:pathLst>
                <a:path w="4224655" h="2224404">
                  <a:moveTo>
                    <a:pt x="0" y="2224024"/>
                  </a:moveTo>
                  <a:lnTo>
                    <a:pt x="4224401" y="2224024"/>
                  </a:lnTo>
                  <a:lnTo>
                    <a:pt x="4224401" y="0"/>
                  </a:lnTo>
                  <a:lnTo>
                    <a:pt x="0" y="0"/>
                  </a:lnTo>
                  <a:lnTo>
                    <a:pt x="0" y="2224024"/>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71500" y="285813"/>
            <a:ext cx="4000500" cy="643255"/>
          </a:xfrm>
          <a:prstGeom prst="rect">
            <a:avLst/>
          </a:prstGeom>
          <a:solidFill>
            <a:srgbClr val="FFC000"/>
          </a:solidFill>
        </p:spPr>
        <p:txBody>
          <a:bodyPr vert="horz" wrap="square" lIns="0" tIns="83185" rIns="0" bIns="0" rtlCol="0">
            <a:spAutoFit/>
          </a:bodyPr>
          <a:lstStyle/>
          <a:p>
            <a:pPr marL="91440">
              <a:lnSpc>
                <a:spcPct val="100000"/>
              </a:lnSpc>
              <a:spcBef>
                <a:spcPts val="655"/>
              </a:spcBef>
            </a:pPr>
            <a:r>
              <a:rPr sz="3200" spc="-5" dirty="0">
                <a:solidFill>
                  <a:srgbClr val="FFFFFF"/>
                </a:solidFill>
                <a:latin typeface="Carlito"/>
                <a:cs typeface="Carlito"/>
              </a:rPr>
              <a:t>2013</a:t>
            </a:r>
            <a:r>
              <a:rPr sz="3200" spc="25" dirty="0">
                <a:solidFill>
                  <a:srgbClr val="FFFFFF"/>
                </a:solidFill>
                <a:latin typeface="Carlito"/>
                <a:cs typeface="Carlito"/>
              </a:rPr>
              <a:t> </a:t>
            </a:r>
            <a:r>
              <a:rPr sz="3200" dirty="0">
                <a:solidFill>
                  <a:srgbClr val="FFFFFF"/>
                </a:solidFill>
                <a:latin typeface="Carlito"/>
                <a:cs typeface="Carlito"/>
              </a:rPr>
              <a:t>Concerns</a:t>
            </a:r>
            <a:endParaRPr sz="3200">
              <a:latin typeface="Carlito"/>
              <a:cs typeface="Carlito"/>
            </a:endParaRPr>
          </a:p>
        </p:txBody>
      </p:sp>
      <p:sp>
        <p:nvSpPr>
          <p:cNvPr id="4" name="object 4"/>
          <p:cNvSpPr/>
          <p:nvPr/>
        </p:nvSpPr>
        <p:spPr>
          <a:xfrm>
            <a:off x="457200" y="1435036"/>
            <a:ext cx="4114800" cy="4691380"/>
          </a:xfrm>
          <a:custGeom>
            <a:avLst/>
            <a:gdLst/>
            <a:ahLst/>
            <a:cxnLst/>
            <a:rect l="l" t="t" r="r" b="b"/>
            <a:pathLst>
              <a:path w="4114800" h="4691380">
                <a:moveTo>
                  <a:pt x="0" y="4691126"/>
                </a:moveTo>
                <a:lnTo>
                  <a:pt x="4114800" y="4691126"/>
                </a:lnTo>
                <a:lnTo>
                  <a:pt x="4114800" y="0"/>
                </a:lnTo>
                <a:lnTo>
                  <a:pt x="0" y="0"/>
                </a:lnTo>
                <a:lnTo>
                  <a:pt x="0" y="4691126"/>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536244" y="1912696"/>
            <a:ext cx="3936365" cy="4017010"/>
          </a:xfrm>
          <a:prstGeom prst="rect">
            <a:avLst/>
          </a:prstGeom>
        </p:spPr>
        <p:txBody>
          <a:bodyPr vert="horz" wrap="square" lIns="0" tIns="50800" rIns="0" bIns="0" rtlCol="0">
            <a:spAutoFit/>
          </a:bodyPr>
          <a:lstStyle/>
          <a:p>
            <a:pPr marL="12700" marR="5080">
              <a:lnSpc>
                <a:spcPct val="90100"/>
              </a:lnSpc>
              <a:spcBef>
                <a:spcPts val="400"/>
              </a:spcBef>
              <a:buFont typeface="Arial"/>
              <a:buChar char="•"/>
              <a:tabLst>
                <a:tab pos="254635" algn="l"/>
                <a:tab pos="255270" algn="l"/>
              </a:tabLst>
            </a:pPr>
            <a:r>
              <a:rPr sz="2400" b="1" spc="-10" dirty="0">
                <a:solidFill>
                  <a:srgbClr val="FFFFFF"/>
                </a:solidFill>
                <a:latin typeface="Carlito"/>
                <a:cs typeface="Carlito"/>
              </a:rPr>
              <a:t>That </a:t>
            </a:r>
            <a:r>
              <a:rPr sz="2400" b="1" spc="-15" dirty="0">
                <a:solidFill>
                  <a:srgbClr val="FFFFFF"/>
                </a:solidFill>
                <a:latin typeface="Carlito"/>
                <a:cs typeface="Carlito"/>
              </a:rPr>
              <a:t>creates </a:t>
            </a:r>
            <a:r>
              <a:rPr sz="2400" b="1" spc="5" dirty="0">
                <a:solidFill>
                  <a:srgbClr val="FFFFFF"/>
                </a:solidFill>
                <a:latin typeface="Carlito"/>
                <a:cs typeface="Carlito"/>
              </a:rPr>
              <a:t>a </a:t>
            </a:r>
            <a:r>
              <a:rPr sz="2400" b="1" spc="-5" dirty="0">
                <a:solidFill>
                  <a:srgbClr val="FFFFFF"/>
                </a:solidFill>
                <a:latin typeface="Carlito"/>
                <a:cs typeface="Carlito"/>
              </a:rPr>
              <a:t>perfect  </a:t>
            </a:r>
            <a:r>
              <a:rPr sz="2400" b="1" dirty="0">
                <a:solidFill>
                  <a:srgbClr val="FFFFFF"/>
                </a:solidFill>
                <a:latin typeface="Carlito"/>
                <a:cs typeface="Carlito"/>
              </a:rPr>
              <a:t>opportunity </a:t>
            </a:r>
            <a:r>
              <a:rPr sz="2400" b="1" spc="-10" dirty="0">
                <a:solidFill>
                  <a:srgbClr val="FFFFFF"/>
                </a:solidFill>
                <a:latin typeface="Carlito"/>
                <a:cs typeface="Carlito"/>
              </a:rPr>
              <a:t>for </a:t>
            </a:r>
            <a:r>
              <a:rPr sz="2400" b="1" spc="-5" dirty="0">
                <a:solidFill>
                  <a:srgbClr val="FFFFFF"/>
                </a:solidFill>
                <a:latin typeface="Carlito"/>
                <a:cs typeface="Carlito"/>
              </a:rPr>
              <a:t>infectious  </a:t>
            </a:r>
            <a:r>
              <a:rPr sz="2400" b="1" spc="5" dirty="0">
                <a:solidFill>
                  <a:srgbClr val="FFFFFF"/>
                </a:solidFill>
                <a:latin typeface="Carlito"/>
                <a:cs typeface="Carlito"/>
              </a:rPr>
              <a:t>diseases, </a:t>
            </a:r>
            <a:r>
              <a:rPr sz="2400" b="1" spc="-5" dirty="0">
                <a:solidFill>
                  <a:srgbClr val="FFFFFF"/>
                </a:solidFill>
                <a:latin typeface="Carlito"/>
                <a:cs typeface="Carlito"/>
              </a:rPr>
              <a:t>especially</a:t>
            </a:r>
            <a:r>
              <a:rPr sz="2400" b="1" spc="-125" dirty="0">
                <a:solidFill>
                  <a:srgbClr val="FFFFFF"/>
                </a:solidFill>
                <a:latin typeface="Carlito"/>
                <a:cs typeface="Carlito"/>
              </a:rPr>
              <a:t> </a:t>
            </a:r>
            <a:r>
              <a:rPr sz="2400" b="1" spc="-10" dirty="0">
                <a:solidFill>
                  <a:srgbClr val="FFFFFF"/>
                </a:solidFill>
                <a:latin typeface="Carlito"/>
                <a:cs typeface="Carlito"/>
              </a:rPr>
              <a:t>respiratory  </a:t>
            </a:r>
            <a:r>
              <a:rPr sz="2400" b="1" spc="-5" dirty="0">
                <a:solidFill>
                  <a:srgbClr val="FFFFFF"/>
                </a:solidFill>
                <a:latin typeface="Carlito"/>
                <a:cs typeface="Carlito"/>
              </a:rPr>
              <a:t>tract </a:t>
            </a:r>
            <a:r>
              <a:rPr sz="2400" b="1" spc="-10" dirty="0">
                <a:solidFill>
                  <a:srgbClr val="FFFFFF"/>
                </a:solidFill>
                <a:latin typeface="Carlito"/>
                <a:cs typeface="Carlito"/>
              </a:rPr>
              <a:t>infections </a:t>
            </a:r>
            <a:r>
              <a:rPr sz="2400" b="1" spc="-30" dirty="0">
                <a:solidFill>
                  <a:srgbClr val="FFFFFF"/>
                </a:solidFill>
                <a:latin typeface="Carlito"/>
                <a:cs typeface="Carlito"/>
              </a:rPr>
              <a:t>like  </a:t>
            </a:r>
            <a:r>
              <a:rPr sz="2400" b="1" spc="-5" dirty="0">
                <a:solidFill>
                  <a:srgbClr val="FFFFFF"/>
                </a:solidFill>
                <a:latin typeface="Carlito"/>
                <a:cs typeface="Carlito"/>
              </a:rPr>
              <a:t>coronavirus, </a:t>
            </a:r>
            <a:r>
              <a:rPr sz="2400" b="1" spc="-20" dirty="0">
                <a:solidFill>
                  <a:srgbClr val="FFFFFF"/>
                </a:solidFill>
                <a:latin typeface="Carlito"/>
                <a:cs typeface="Carlito"/>
              </a:rPr>
              <a:t>to </a:t>
            </a:r>
            <a:r>
              <a:rPr sz="2400" b="1" dirty="0">
                <a:solidFill>
                  <a:srgbClr val="FFFFFF"/>
                </a:solidFill>
                <a:latin typeface="Carlito"/>
                <a:cs typeface="Carlito"/>
              </a:rPr>
              <a:t>spread.  </a:t>
            </a:r>
            <a:r>
              <a:rPr sz="2400" b="1" spc="-5" dirty="0">
                <a:solidFill>
                  <a:srgbClr val="FFFFFF"/>
                </a:solidFill>
                <a:latin typeface="Carlito"/>
                <a:cs typeface="Carlito"/>
              </a:rPr>
              <a:t>Millions </a:t>
            </a:r>
            <a:r>
              <a:rPr sz="2400" b="1" spc="5" dirty="0">
                <a:solidFill>
                  <a:srgbClr val="FFFFFF"/>
                </a:solidFill>
                <a:latin typeface="Carlito"/>
                <a:cs typeface="Carlito"/>
              </a:rPr>
              <a:t>of </a:t>
            </a:r>
            <a:r>
              <a:rPr sz="2400" b="1" dirty="0">
                <a:solidFill>
                  <a:srgbClr val="FFFFFF"/>
                </a:solidFill>
                <a:latin typeface="Carlito"/>
                <a:cs typeface="Carlito"/>
              </a:rPr>
              <a:t>people </a:t>
            </a:r>
            <a:r>
              <a:rPr sz="2400" b="1" spc="-5" dirty="0">
                <a:solidFill>
                  <a:srgbClr val="FFFFFF"/>
                </a:solidFill>
                <a:latin typeface="Carlito"/>
                <a:cs typeface="Carlito"/>
              </a:rPr>
              <a:t>from all  </a:t>
            </a:r>
            <a:r>
              <a:rPr sz="2400" b="1" dirty="0">
                <a:solidFill>
                  <a:srgbClr val="FFFFFF"/>
                </a:solidFill>
                <a:latin typeface="Carlito"/>
                <a:cs typeface="Carlito"/>
              </a:rPr>
              <a:t>over the </a:t>
            </a:r>
            <a:r>
              <a:rPr sz="2400" b="1" spc="-5" dirty="0">
                <a:solidFill>
                  <a:srgbClr val="FFFFFF"/>
                </a:solidFill>
                <a:latin typeface="Carlito"/>
                <a:cs typeface="Carlito"/>
              </a:rPr>
              <a:t>world </a:t>
            </a:r>
            <a:r>
              <a:rPr sz="2400" b="1" spc="-15" dirty="0">
                <a:solidFill>
                  <a:srgbClr val="FFFFFF"/>
                </a:solidFill>
                <a:latin typeface="Carlito"/>
                <a:cs typeface="Carlito"/>
              </a:rPr>
              <a:t>are </a:t>
            </a:r>
            <a:r>
              <a:rPr sz="2400" b="1" spc="-10" dirty="0">
                <a:solidFill>
                  <a:srgbClr val="FFFFFF"/>
                </a:solidFill>
                <a:latin typeface="Carlito"/>
                <a:cs typeface="Carlito"/>
              </a:rPr>
              <a:t>gathered </a:t>
            </a:r>
            <a:r>
              <a:rPr sz="2400" b="1" spc="-5" dirty="0">
                <a:solidFill>
                  <a:srgbClr val="FFFFFF"/>
                </a:solidFill>
                <a:latin typeface="Carlito"/>
                <a:cs typeface="Carlito"/>
              </a:rPr>
              <a:t>in  </a:t>
            </a:r>
            <a:r>
              <a:rPr sz="2400" b="1" spc="-10" dirty="0">
                <a:solidFill>
                  <a:srgbClr val="FFFFFF"/>
                </a:solidFill>
                <a:latin typeface="Carlito"/>
                <a:cs typeface="Carlito"/>
              </a:rPr>
              <a:t>tight </a:t>
            </a:r>
            <a:r>
              <a:rPr sz="2400" b="1" spc="5" dirty="0">
                <a:solidFill>
                  <a:srgbClr val="FFFFFF"/>
                </a:solidFill>
                <a:latin typeface="Carlito"/>
                <a:cs typeface="Carlito"/>
              </a:rPr>
              <a:t>spaces </a:t>
            </a:r>
            <a:r>
              <a:rPr sz="2400" b="1" spc="-5" dirty="0">
                <a:solidFill>
                  <a:srgbClr val="FFFFFF"/>
                </a:solidFill>
                <a:latin typeface="Carlito"/>
                <a:cs typeface="Carlito"/>
              </a:rPr>
              <a:t>over </a:t>
            </a:r>
            <a:r>
              <a:rPr sz="2400" b="1" dirty="0">
                <a:solidFill>
                  <a:srgbClr val="FFFFFF"/>
                </a:solidFill>
                <a:latin typeface="Carlito"/>
                <a:cs typeface="Carlito"/>
              </a:rPr>
              <a:t>the </a:t>
            </a:r>
            <a:r>
              <a:rPr sz="2400" b="1" spc="5" dirty="0">
                <a:solidFill>
                  <a:srgbClr val="FFFFFF"/>
                </a:solidFill>
                <a:latin typeface="Carlito"/>
                <a:cs typeface="Carlito"/>
              </a:rPr>
              <a:t>span of  </a:t>
            </a:r>
            <a:r>
              <a:rPr sz="2400" b="1" spc="-5" dirty="0">
                <a:solidFill>
                  <a:srgbClr val="FFFFFF"/>
                </a:solidFill>
                <a:latin typeface="Carlito"/>
                <a:cs typeface="Carlito"/>
              </a:rPr>
              <a:t>several weeks, </a:t>
            </a:r>
            <a:r>
              <a:rPr sz="2400" b="1" dirty="0">
                <a:solidFill>
                  <a:srgbClr val="FFFFFF"/>
                </a:solidFill>
                <a:latin typeface="Carlito"/>
                <a:cs typeface="Carlito"/>
              </a:rPr>
              <a:t>and </a:t>
            </a:r>
            <a:r>
              <a:rPr sz="2400" b="1" spc="-5" dirty="0">
                <a:solidFill>
                  <a:srgbClr val="FFFFFF"/>
                </a:solidFill>
                <a:latin typeface="Carlito"/>
                <a:cs typeface="Carlito"/>
              </a:rPr>
              <a:t>they </a:t>
            </a:r>
            <a:r>
              <a:rPr sz="2400" b="1" spc="-30" dirty="0">
                <a:solidFill>
                  <a:srgbClr val="FFFFFF"/>
                </a:solidFill>
                <a:latin typeface="Carlito"/>
                <a:cs typeface="Carlito"/>
              </a:rPr>
              <a:t>take  </a:t>
            </a:r>
            <a:r>
              <a:rPr sz="2400" b="1" spc="5" dirty="0">
                <a:solidFill>
                  <a:srgbClr val="FFFFFF"/>
                </a:solidFill>
                <a:latin typeface="Carlito"/>
                <a:cs typeface="Carlito"/>
              </a:rPr>
              <a:t>back </a:t>
            </a:r>
            <a:r>
              <a:rPr sz="2400" b="1" spc="-10" dirty="0">
                <a:solidFill>
                  <a:srgbClr val="FFFFFF"/>
                </a:solidFill>
                <a:latin typeface="Carlito"/>
                <a:cs typeface="Carlito"/>
              </a:rPr>
              <a:t>any </a:t>
            </a:r>
            <a:r>
              <a:rPr sz="2400" b="1" spc="5" dirty="0">
                <a:solidFill>
                  <a:srgbClr val="FFFFFF"/>
                </a:solidFill>
                <a:latin typeface="Carlito"/>
                <a:cs typeface="Carlito"/>
              </a:rPr>
              <a:t>diseases </a:t>
            </a:r>
            <a:r>
              <a:rPr sz="2400" b="1" spc="-5" dirty="0">
                <a:solidFill>
                  <a:srgbClr val="FFFFFF"/>
                </a:solidFill>
                <a:latin typeface="Carlito"/>
                <a:cs typeface="Carlito"/>
              </a:rPr>
              <a:t>they might  </a:t>
            </a:r>
            <a:r>
              <a:rPr sz="2400" b="1" spc="-15" dirty="0">
                <a:solidFill>
                  <a:srgbClr val="FFFFFF"/>
                </a:solidFill>
                <a:latin typeface="Carlito"/>
                <a:cs typeface="Carlito"/>
              </a:rPr>
              <a:t>have </a:t>
            </a:r>
            <a:r>
              <a:rPr sz="2400" b="1" spc="-5" dirty="0">
                <a:solidFill>
                  <a:srgbClr val="FFFFFF"/>
                </a:solidFill>
                <a:latin typeface="Carlito"/>
                <a:cs typeface="Carlito"/>
              </a:rPr>
              <a:t>caught </a:t>
            </a:r>
            <a:r>
              <a:rPr sz="2400" b="1" spc="5" dirty="0">
                <a:solidFill>
                  <a:srgbClr val="FFFFFF"/>
                </a:solidFill>
                <a:latin typeface="Carlito"/>
                <a:cs typeface="Carlito"/>
              </a:rPr>
              <a:t>when </a:t>
            </a:r>
            <a:r>
              <a:rPr sz="2400" b="1" spc="-5" dirty="0">
                <a:solidFill>
                  <a:srgbClr val="FFFFFF"/>
                </a:solidFill>
                <a:latin typeface="Carlito"/>
                <a:cs typeface="Carlito"/>
              </a:rPr>
              <a:t>they return  </a:t>
            </a:r>
            <a:r>
              <a:rPr sz="2400" b="1" spc="10" dirty="0">
                <a:solidFill>
                  <a:srgbClr val="FFFFFF"/>
                </a:solidFill>
                <a:latin typeface="Carlito"/>
                <a:cs typeface="Carlito"/>
              </a:rPr>
              <a:t>home.</a:t>
            </a:r>
            <a:endParaRPr sz="2400">
              <a:latin typeface="Carlito"/>
              <a:cs typeface="Carlito"/>
            </a:endParaRPr>
          </a:p>
        </p:txBody>
      </p:sp>
      <p:grpSp>
        <p:nvGrpSpPr>
          <p:cNvPr id="6" name="object 6"/>
          <p:cNvGrpSpPr/>
          <p:nvPr/>
        </p:nvGrpSpPr>
        <p:grpSpPr>
          <a:xfrm>
            <a:off x="5138801" y="1423987"/>
            <a:ext cx="3510279" cy="4724400"/>
            <a:chOff x="5138801" y="1423987"/>
            <a:chExt cx="3510279" cy="4724400"/>
          </a:xfrm>
        </p:grpSpPr>
        <p:sp>
          <p:nvSpPr>
            <p:cNvPr id="7" name="object 7"/>
            <p:cNvSpPr/>
            <p:nvPr/>
          </p:nvSpPr>
          <p:spPr>
            <a:xfrm>
              <a:off x="5143500" y="1428750"/>
              <a:ext cx="3500501" cy="471487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138801" y="1423987"/>
              <a:ext cx="3510279" cy="4724400"/>
            </a:xfrm>
            <a:custGeom>
              <a:avLst/>
              <a:gdLst/>
              <a:ahLst/>
              <a:cxnLst/>
              <a:rect l="l" t="t" r="r" b="b"/>
              <a:pathLst>
                <a:path w="3510279" h="4724400">
                  <a:moveTo>
                    <a:pt x="0" y="4724400"/>
                  </a:moveTo>
                  <a:lnTo>
                    <a:pt x="3510026" y="4724400"/>
                  </a:lnTo>
                  <a:lnTo>
                    <a:pt x="3510026" y="0"/>
                  </a:lnTo>
                  <a:lnTo>
                    <a:pt x="0" y="0"/>
                  </a:lnTo>
                  <a:lnTo>
                    <a:pt x="0" y="4724400"/>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How is novel </a:t>
            </a:r>
            <a:r>
              <a:rPr lang="en-US" dirty="0" err="1" smtClean="0"/>
              <a:t>coronavirus</a:t>
            </a:r>
            <a:r>
              <a:rPr lang="en-US" dirty="0" smtClean="0"/>
              <a:t> transmitted ? </a:t>
            </a:r>
            <a:endParaRPr lang="en-US" dirty="0"/>
          </a:p>
        </p:txBody>
      </p:sp>
      <p:grpSp>
        <p:nvGrpSpPr>
          <p:cNvPr id="4" name="object 5"/>
          <p:cNvGrpSpPr>
            <a:grpSpLocks noGrp="1"/>
          </p:cNvGrpSpPr>
          <p:nvPr/>
        </p:nvGrpSpPr>
        <p:grpSpPr>
          <a:xfrm>
            <a:off x="457200" y="1935163"/>
            <a:ext cx="8229600" cy="4389437"/>
            <a:chOff x="4853051" y="1852548"/>
            <a:chExt cx="3767454" cy="4653280"/>
          </a:xfrm>
        </p:grpSpPr>
        <p:sp>
          <p:nvSpPr>
            <p:cNvPr id="5" name="object 7"/>
            <p:cNvSpPr/>
            <p:nvPr/>
          </p:nvSpPr>
          <p:spPr>
            <a:xfrm>
              <a:off x="4857750" y="1857311"/>
              <a:ext cx="3757676" cy="4643501"/>
            </a:xfrm>
            <a:prstGeom prst="rect">
              <a:avLst/>
            </a:prstGeom>
            <a:blipFill>
              <a:blip r:embed="rId2" cstate="print"/>
              <a:stretch>
                <a:fillRect/>
              </a:stretch>
            </a:blipFill>
          </p:spPr>
          <p:txBody>
            <a:bodyPr wrap="square" lIns="0" tIns="0" rIns="0" bIns="0" rtlCol="0"/>
            <a:lstStyle/>
            <a:p>
              <a:endParaRPr/>
            </a:p>
          </p:txBody>
        </p:sp>
        <p:sp>
          <p:nvSpPr>
            <p:cNvPr id="6" name="object 8"/>
            <p:cNvSpPr/>
            <p:nvPr/>
          </p:nvSpPr>
          <p:spPr>
            <a:xfrm>
              <a:off x="4853051" y="1852548"/>
              <a:ext cx="3767454" cy="4653280"/>
            </a:xfrm>
            <a:custGeom>
              <a:avLst/>
              <a:gdLst/>
              <a:ahLst/>
              <a:cxnLst/>
              <a:rect l="l" t="t" r="r" b="b"/>
              <a:pathLst>
                <a:path w="3767454" h="4653280">
                  <a:moveTo>
                    <a:pt x="0" y="4653026"/>
                  </a:moveTo>
                  <a:lnTo>
                    <a:pt x="3767201" y="4653026"/>
                  </a:lnTo>
                  <a:lnTo>
                    <a:pt x="3767201" y="0"/>
                  </a:lnTo>
                  <a:lnTo>
                    <a:pt x="0" y="0"/>
                  </a:lnTo>
                  <a:lnTo>
                    <a:pt x="0" y="4653026"/>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860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4114800" cy="1599797"/>
          </a:xfrm>
          <a:prstGeom prst="rect">
            <a:avLst/>
          </a:prstGeom>
          <a:solidFill>
            <a:srgbClr val="FFC000"/>
          </a:solidFill>
          <a:ln w="9525">
            <a:solidFill>
              <a:srgbClr val="000000"/>
            </a:solidFill>
          </a:ln>
        </p:spPr>
        <p:txBody>
          <a:bodyPr vert="horz" wrap="square" lIns="0" tIns="13970" rIns="0" bIns="0" rtlCol="0">
            <a:spAutoFit/>
          </a:bodyPr>
          <a:lstStyle/>
          <a:p>
            <a:pPr marL="91440" marR="1539240">
              <a:lnSpc>
                <a:spcPts val="4320"/>
              </a:lnSpc>
              <a:spcBef>
                <a:spcPts val="110"/>
              </a:spcBef>
            </a:pPr>
            <a:r>
              <a:rPr sz="3200" dirty="0">
                <a:solidFill>
                  <a:srgbClr val="FFFFFF"/>
                </a:solidFill>
                <a:latin typeface="Carlito"/>
                <a:cs typeface="Carlito"/>
              </a:rPr>
              <a:t>How </a:t>
            </a:r>
            <a:r>
              <a:rPr sz="3200" spc="5" dirty="0">
                <a:solidFill>
                  <a:srgbClr val="FFFFFF"/>
                </a:solidFill>
                <a:latin typeface="Carlito"/>
                <a:cs typeface="Carlito"/>
              </a:rPr>
              <a:t>is</a:t>
            </a:r>
            <a:r>
              <a:rPr sz="3200" spc="-125" dirty="0">
                <a:solidFill>
                  <a:srgbClr val="FFFFFF"/>
                </a:solidFill>
                <a:latin typeface="Carlito"/>
                <a:cs typeface="Carlito"/>
              </a:rPr>
              <a:t> </a:t>
            </a:r>
            <a:r>
              <a:rPr sz="3200" spc="-10" dirty="0">
                <a:solidFill>
                  <a:srgbClr val="FFFFFF"/>
                </a:solidFill>
                <a:latin typeface="Carlito"/>
                <a:cs typeface="Carlito"/>
              </a:rPr>
              <a:t>Novel  Coronavirus  transmitted?</a:t>
            </a:r>
            <a:endParaRPr sz="3200">
              <a:latin typeface="Carlito"/>
              <a:cs typeface="Carlito"/>
            </a:endParaRPr>
          </a:p>
        </p:txBody>
      </p:sp>
      <p:grpSp>
        <p:nvGrpSpPr>
          <p:cNvPr id="4" name="object 4"/>
          <p:cNvGrpSpPr/>
          <p:nvPr/>
        </p:nvGrpSpPr>
        <p:grpSpPr>
          <a:xfrm>
            <a:off x="452437" y="1847786"/>
            <a:ext cx="7974330" cy="4662805"/>
            <a:chOff x="452437" y="1847786"/>
            <a:chExt cx="7974330" cy="4662805"/>
          </a:xfrm>
        </p:grpSpPr>
        <p:sp>
          <p:nvSpPr>
            <p:cNvPr id="5" name="object 5"/>
            <p:cNvSpPr/>
            <p:nvPr/>
          </p:nvSpPr>
          <p:spPr>
            <a:xfrm>
              <a:off x="5000625" y="1857311"/>
              <a:ext cx="3416300" cy="464350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1852548"/>
              <a:ext cx="7964805" cy="4653280"/>
            </a:xfrm>
            <a:custGeom>
              <a:avLst/>
              <a:gdLst/>
              <a:ahLst/>
              <a:cxnLst/>
              <a:rect l="l" t="t" r="r" b="b"/>
              <a:pathLst>
                <a:path w="7964805" h="4653280">
                  <a:moveTo>
                    <a:pt x="4538726" y="4653026"/>
                  </a:moveTo>
                  <a:lnTo>
                    <a:pt x="7964551" y="4653026"/>
                  </a:lnTo>
                  <a:lnTo>
                    <a:pt x="7964551" y="0"/>
                  </a:lnTo>
                  <a:lnTo>
                    <a:pt x="4538726" y="0"/>
                  </a:lnTo>
                  <a:lnTo>
                    <a:pt x="4538726" y="4653026"/>
                  </a:lnTo>
                  <a:close/>
                </a:path>
                <a:path w="7964805" h="4653280">
                  <a:moveTo>
                    <a:pt x="0" y="4648263"/>
                  </a:moveTo>
                  <a:lnTo>
                    <a:pt x="4114800" y="4648263"/>
                  </a:lnTo>
                  <a:lnTo>
                    <a:pt x="4114800" y="4762"/>
                  </a:lnTo>
                  <a:lnTo>
                    <a:pt x="0" y="4762"/>
                  </a:lnTo>
                  <a:lnTo>
                    <a:pt x="0" y="4648263"/>
                  </a:lnTo>
                  <a:close/>
                </a:path>
              </a:pathLst>
            </a:custGeom>
            <a:ln w="9525">
              <a:solidFill>
                <a:srgbClr val="FFFFFF"/>
              </a:solidFill>
            </a:ln>
          </p:spPr>
          <p:txBody>
            <a:bodyPr wrap="square" lIns="0" tIns="0" rIns="0" bIns="0" rtlCol="0"/>
            <a:lstStyle/>
            <a:p>
              <a:endParaRPr/>
            </a:p>
          </p:txBody>
        </p:sp>
      </p:grpSp>
      <p:sp>
        <p:nvSpPr>
          <p:cNvPr id="7" name="object 7"/>
          <p:cNvSpPr txBox="1"/>
          <p:nvPr/>
        </p:nvSpPr>
        <p:spPr>
          <a:xfrm>
            <a:off x="536244" y="1868500"/>
            <a:ext cx="3917950" cy="4323620"/>
          </a:xfrm>
          <a:prstGeom prst="rect">
            <a:avLst/>
          </a:prstGeom>
        </p:spPr>
        <p:txBody>
          <a:bodyPr vert="horz" wrap="square" lIns="0" tIns="14605" rIns="0" bIns="0" rtlCol="0">
            <a:spAutoFit/>
          </a:bodyPr>
          <a:lstStyle/>
          <a:p>
            <a:pPr marL="12700" marR="5080">
              <a:lnSpc>
                <a:spcPct val="100000"/>
              </a:lnSpc>
              <a:spcBef>
                <a:spcPts val="115"/>
              </a:spcBef>
              <a:buFont typeface="Arial"/>
              <a:buChar char="•"/>
              <a:tabLst>
                <a:tab pos="254635" algn="l"/>
                <a:tab pos="255270" algn="l"/>
              </a:tabLst>
            </a:pPr>
            <a:r>
              <a:rPr sz="2000" b="1" dirty="0">
                <a:solidFill>
                  <a:srgbClr val="FFFFFF"/>
                </a:solidFill>
                <a:latin typeface="Carlito"/>
                <a:cs typeface="Carlito"/>
              </a:rPr>
              <a:t>All the </a:t>
            </a:r>
            <a:r>
              <a:rPr sz="2000" b="1" spc="-15" dirty="0">
                <a:solidFill>
                  <a:srgbClr val="FFFFFF"/>
                </a:solidFill>
                <a:latin typeface="Carlito"/>
                <a:cs typeface="Carlito"/>
              </a:rPr>
              <a:t>clusters </a:t>
            </a:r>
            <a:r>
              <a:rPr sz="2000" b="1" dirty="0">
                <a:solidFill>
                  <a:srgbClr val="FFFFFF"/>
                </a:solidFill>
                <a:latin typeface="Carlito"/>
                <a:cs typeface="Carlito"/>
              </a:rPr>
              <a:t>of cases </a:t>
            </a:r>
            <a:r>
              <a:rPr sz="2000" b="1" spc="10" dirty="0">
                <a:solidFill>
                  <a:srgbClr val="FFFFFF"/>
                </a:solidFill>
                <a:latin typeface="Carlito"/>
                <a:cs typeface="Carlito"/>
              </a:rPr>
              <a:t>seen  </a:t>
            </a:r>
            <a:r>
              <a:rPr sz="2000" b="1" spc="5" dirty="0">
                <a:solidFill>
                  <a:srgbClr val="FFFFFF"/>
                </a:solidFill>
                <a:latin typeface="Carlito"/>
                <a:cs typeface="Carlito"/>
              </a:rPr>
              <a:t>so </a:t>
            </a:r>
            <a:r>
              <a:rPr sz="2000" b="1" spc="-15" dirty="0">
                <a:solidFill>
                  <a:srgbClr val="FFFFFF"/>
                </a:solidFill>
                <a:latin typeface="Carlito"/>
                <a:cs typeface="Carlito"/>
              </a:rPr>
              <a:t>far have </a:t>
            </a:r>
            <a:r>
              <a:rPr sz="2000" b="1" spc="10" dirty="0">
                <a:solidFill>
                  <a:srgbClr val="FFFFFF"/>
                </a:solidFill>
                <a:latin typeface="Carlito"/>
                <a:cs typeface="Carlito"/>
              </a:rPr>
              <a:t>been </a:t>
            </a:r>
            <a:r>
              <a:rPr sz="2000" b="1" spc="-10" dirty="0">
                <a:solidFill>
                  <a:srgbClr val="FFFFFF"/>
                </a:solidFill>
                <a:latin typeface="Carlito"/>
                <a:cs typeface="Carlito"/>
              </a:rPr>
              <a:t>transmitted  </a:t>
            </a:r>
            <a:r>
              <a:rPr sz="2000" b="1" dirty="0">
                <a:solidFill>
                  <a:srgbClr val="FFFFFF"/>
                </a:solidFill>
                <a:latin typeface="Carlito"/>
                <a:cs typeface="Carlito"/>
              </a:rPr>
              <a:t>between </a:t>
            </a:r>
            <a:r>
              <a:rPr sz="2000" b="1" spc="-10" dirty="0">
                <a:solidFill>
                  <a:srgbClr val="FFFFFF"/>
                </a:solidFill>
                <a:latin typeface="Carlito"/>
                <a:cs typeface="Carlito"/>
              </a:rPr>
              <a:t>family </a:t>
            </a:r>
            <a:r>
              <a:rPr sz="2000" b="1" spc="5" dirty="0">
                <a:solidFill>
                  <a:srgbClr val="FFFFFF"/>
                </a:solidFill>
                <a:latin typeface="Carlito"/>
                <a:cs typeface="Carlito"/>
              </a:rPr>
              <a:t>members or</a:t>
            </a:r>
            <a:r>
              <a:rPr sz="2000" b="1" spc="-245" dirty="0">
                <a:solidFill>
                  <a:srgbClr val="FFFFFF"/>
                </a:solidFill>
                <a:latin typeface="Carlito"/>
                <a:cs typeface="Carlito"/>
              </a:rPr>
              <a:t> </a:t>
            </a:r>
            <a:r>
              <a:rPr sz="2000" b="1" spc="-5" dirty="0">
                <a:solidFill>
                  <a:srgbClr val="FFFFFF"/>
                </a:solidFill>
                <a:latin typeface="Carlito"/>
                <a:cs typeface="Carlito"/>
              </a:rPr>
              <a:t>in  </a:t>
            </a:r>
            <a:r>
              <a:rPr sz="2000" b="1" spc="5" dirty="0">
                <a:solidFill>
                  <a:srgbClr val="FFFFFF"/>
                </a:solidFill>
                <a:latin typeface="Carlito"/>
                <a:cs typeface="Carlito"/>
              </a:rPr>
              <a:t>a </a:t>
            </a:r>
            <a:r>
              <a:rPr sz="2000" b="1" dirty="0">
                <a:solidFill>
                  <a:srgbClr val="FFFFFF"/>
                </a:solidFill>
                <a:latin typeface="Carlito"/>
                <a:cs typeface="Carlito"/>
              </a:rPr>
              <a:t>health </a:t>
            </a:r>
            <a:r>
              <a:rPr sz="2000" b="1" spc="-5" dirty="0">
                <a:solidFill>
                  <a:srgbClr val="FFFFFF"/>
                </a:solidFill>
                <a:latin typeface="Carlito"/>
                <a:cs typeface="Carlito"/>
              </a:rPr>
              <a:t>care </a:t>
            </a:r>
            <a:r>
              <a:rPr sz="2000" b="1" dirty="0">
                <a:solidFill>
                  <a:srgbClr val="FFFFFF"/>
                </a:solidFill>
                <a:latin typeface="Carlito"/>
                <a:cs typeface="Carlito"/>
              </a:rPr>
              <a:t>setting, the</a:t>
            </a:r>
            <a:r>
              <a:rPr sz="2000" b="1" spc="-135" dirty="0">
                <a:solidFill>
                  <a:srgbClr val="FFFFFF"/>
                </a:solidFill>
                <a:latin typeface="Carlito"/>
                <a:cs typeface="Carlito"/>
              </a:rPr>
              <a:t> </a:t>
            </a:r>
            <a:r>
              <a:rPr sz="2000" b="1" dirty="0">
                <a:solidFill>
                  <a:srgbClr val="FFFFFF"/>
                </a:solidFill>
                <a:latin typeface="Carlito"/>
                <a:cs typeface="Carlito"/>
              </a:rPr>
              <a:t>WHO  said </a:t>
            </a:r>
            <a:r>
              <a:rPr sz="2000" b="1" spc="-10" dirty="0">
                <a:solidFill>
                  <a:srgbClr val="FFFFFF"/>
                </a:solidFill>
                <a:latin typeface="Carlito"/>
                <a:cs typeface="Carlito"/>
              </a:rPr>
              <a:t>in </a:t>
            </a:r>
            <a:r>
              <a:rPr sz="2000" b="1" spc="-5" dirty="0">
                <a:solidFill>
                  <a:srgbClr val="FFFFFF"/>
                </a:solidFill>
                <a:latin typeface="Carlito"/>
                <a:cs typeface="Carlito"/>
              </a:rPr>
              <a:t>an </a:t>
            </a:r>
            <a:r>
              <a:rPr sz="2000" b="1" spc="-10">
                <a:solidFill>
                  <a:srgbClr val="FFFFFF"/>
                </a:solidFill>
                <a:latin typeface="Carlito"/>
                <a:cs typeface="Carlito"/>
              </a:rPr>
              <a:t>update</a:t>
            </a:r>
            <a:r>
              <a:rPr sz="2000" b="1" spc="-30">
                <a:solidFill>
                  <a:srgbClr val="FFFFFF"/>
                </a:solidFill>
                <a:latin typeface="Carlito"/>
                <a:cs typeface="Carlito"/>
              </a:rPr>
              <a:t> </a:t>
            </a:r>
            <a:r>
              <a:rPr sz="2000" b="1" smtClean="0">
                <a:solidFill>
                  <a:srgbClr val="FFFFFF"/>
                </a:solidFill>
                <a:latin typeface="Carlito"/>
                <a:cs typeface="Carlito"/>
              </a:rPr>
              <a:t>.</a:t>
            </a:r>
            <a:endParaRPr sz="3200">
              <a:latin typeface="Carlito"/>
              <a:cs typeface="Carlito"/>
            </a:endParaRPr>
          </a:p>
          <a:p>
            <a:pPr marL="12700" marR="327660">
              <a:lnSpc>
                <a:spcPct val="100000"/>
              </a:lnSpc>
              <a:buFont typeface="Arial"/>
              <a:buChar char="•"/>
              <a:tabLst>
                <a:tab pos="254635" algn="l"/>
                <a:tab pos="255270" algn="l"/>
              </a:tabLst>
            </a:pPr>
            <a:r>
              <a:rPr sz="2000" b="1" spc="5" dirty="0">
                <a:solidFill>
                  <a:srgbClr val="FFFFFF"/>
                </a:solidFill>
                <a:latin typeface="Carlito"/>
                <a:cs typeface="Carlito"/>
              </a:rPr>
              <a:t>Human-to-human  </a:t>
            </a:r>
            <a:r>
              <a:rPr sz="2000" b="1" dirty="0">
                <a:solidFill>
                  <a:srgbClr val="FFFFFF"/>
                </a:solidFill>
                <a:latin typeface="Carlito"/>
                <a:cs typeface="Carlito"/>
              </a:rPr>
              <a:t>transmission occurred </a:t>
            </a:r>
            <a:r>
              <a:rPr sz="2000" b="1" spc="-10" dirty="0">
                <a:solidFill>
                  <a:srgbClr val="FFFFFF"/>
                </a:solidFill>
                <a:latin typeface="Carlito"/>
                <a:cs typeface="Carlito"/>
              </a:rPr>
              <a:t>in </a:t>
            </a:r>
            <a:r>
              <a:rPr sz="2000" b="1" spc="-20" dirty="0">
                <a:solidFill>
                  <a:srgbClr val="FFFFFF"/>
                </a:solidFill>
                <a:latin typeface="Carlito"/>
                <a:cs typeface="Carlito"/>
              </a:rPr>
              <a:t>at  </a:t>
            </a:r>
            <a:r>
              <a:rPr sz="2000" b="1" spc="-5" dirty="0">
                <a:solidFill>
                  <a:srgbClr val="FFFFFF"/>
                </a:solidFill>
                <a:latin typeface="Carlito"/>
                <a:cs typeface="Carlito"/>
              </a:rPr>
              <a:t>least </a:t>
            </a:r>
            <a:r>
              <a:rPr sz="2000" b="1" spc="10" dirty="0">
                <a:solidFill>
                  <a:srgbClr val="FFFFFF"/>
                </a:solidFill>
                <a:latin typeface="Carlito"/>
                <a:cs typeface="Carlito"/>
              </a:rPr>
              <a:t>some </a:t>
            </a:r>
            <a:r>
              <a:rPr sz="2000" b="1" spc="5" dirty="0">
                <a:solidFill>
                  <a:srgbClr val="FFFFFF"/>
                </a:solidFill>
                <a:latin typeface="Carlito"/>
                <a:cs typeface="Carlito"/>
              </a:rPr>
              <a:t>of </a:t>
            </a:r>
            <a:r>
              <a:rPr sz="2000" b="1" spc="5">
                <a:solidFill>
                  <a:srgbClr val="FFFFFF"/>
                </a:solidFill>
                <a:latin typeface="Carlito"/>
                <a:cs typeface="Carlito"/>
              </a:rPr>
              <a:t>these</a:t>
            </a:r>
            <a:r>
              <a:rPr sz="2000" b="1" spc="-220">
                <a:solidFill>
                  <a:srgbClr val="FFFFFF"/>
                </a:solidFill>
                <a:latin typeface="Carlito"/>
                <a:cs typeface="Carlito"/>
              </a:rPr>
              <a:t> </a:t>
            </a:r>
            <a:r>
              <a:rPr sz="2000" b="1" spc="-10" smtClean="0">
                <a:solidFill>
                  <a:srgbClr val="FFFFFF"/>
                </a:solidFill>
                <a:latin typeface="Carlito"/>
                <a:cs typeface="Carlito"/>
              </a:rPr>
              <a:t>cluste</a:t>
            </a:r>
            <a:r>
              <a:rPr lang="en-US" sz="2000" b="1" spc="-10" dirty="0" smtClean="0">
                <a:solidFill>
                  <a:srgbClr val="FFFFFF"/>
                </a:solidFill>
                <a:latin typeface="Carlito"/>
                <a:cs typeface="Carlito"/>
              </a:rPr>
              <a:t>r</a:t>
            </a:r>
            <a:r>
              <a:rPr sz="2000" b="1" spc="5" smtClean="0">
                <a:solidFill>
                  <a:srgbClr val="FFFFFF"/>
                </a:solidFill>
                <a:latin typeface="Carlito"/>
                <a:cs typeface="Carlito"/>
              </a:rPr>
              <a:t>.</a:t>
            </a:r>
            <a:endParaRPr lang="en-US" sz="2000" b="1" spc="5" dirty="0" smtClean="0">
              <a:solidFill>
                <a:srgbClr val="FFFFFF"/>
              </a:solidFill>
              <a:latin typeface="Carlito"/>
              <a:cs typeface="Carlito"/>
            </a:endParaRPr>
          </a:p>
          <a:p>
            <a:pPr marL="12700" marR="327660">
              <a:lnSpc>
                <a:spcPct val="100000"/>
              </a:lnSpc>
              <a:buFont typeface="Arial"/>
              <a:buChar char="•"/>
              <a:tabLst>
                <a:tab pos="254635" algn="l"/>
                <a:tab pos="255270" algn="l"/>
              </a:tabLst>
            </a:pPr>
            <a:r>
              <a:rPr lang="en-US" sz="2000" b="1" spc="5" dirty="0" smtClean="0">
                <a:solidFill>
                  <a:srgbClr val="FFFFFF"/>
                </a:solidFill>
                <a:latin typeface="Carlito"/>
                <a:cs typeface="Carlito"/>
              </a:rPr>
              <a:t>. Air/droplet</a:t>
            </a:r>
          </a:p>
          <a:p>
            <a:pPr marL="12700" marR="327660">
              <a:lnSpc>
                <a:spcPct val="100000"/>
              </a:lnSpc>
              <a:buFont typeface="Arial"/>
              <a:buChar char="•"/>
              <a:tabLst>
                <a:tab pos="254635" algn="l"/>
                <a:tab pos="255270" algn="l"/>
              </a:tabLst>
            </a:pPr>
            <a:r>
              <a:rPr lang="en-US" sz="2000" b="1" spc="5" dirty="0" smtClean="0">
                <a:solidFill>
                  <a:srgbClr val="FFFFFF"/>
                </a:solidFill>
                <a:latin typeface="Carlito"/>
                <a:cs typeface="Carlito"/>
              </a:rPr>
              <a:t>Physical contact</a:t>
            </a:r>
          </a:p>
          <a:p>
            <a:pPr marL="12700" marR="327660">
              <a:lnSpc>
                <a:spcPct val="100000"/>
              </a:lnSpc>
              <a:buFont typeface="Arial"/>
              <a:buChar char="•"/>
              <a:tabLst>
                <a:tab pos="254635" algn="l"/>
                <a:tab pos="255270" algn="l"/>
              </a:tabLst>
            </a:pPr>
            <a:r>
              <a:rPr lang="en-US" sz="2000" b="1" spc="5" dirty="0" smtClean="0">
                <a:solidFill>
                  <a:srgbClr val="FFFFFF"/>
                </a:solidFill>
                <a:latin typeface="Carlito"/>
                <a:cs typeface="Carlito"/>
              </a:rPr>
              <a:t>Exchange of body fluids</a:t>
            </a:r>
          </a:p>
          <a:p>
            <a:pPr marL="12700" marR="327660">
              <a:lnSpc>
                <a:spcPct val="100000"/>
              </a:lnSpc>
              <a:buFont typeface="Arial"/>
              <a:buChar char="•"/>
              <a:tabLst>
                <a:tab pos="254635" algn="l"/>
                <a:tab pos="255270" algn="l"/>
              </a:tabLst>
            </a:pPr>
            <a:r>
              <a:rPr lang="en-US" sz="2000" b="1" spc="5" dirty="0" smtClean="0">
                <a:solidFill>
                  <a:srgbClr val="FFFFFF"/>
                </a:solidFill>
                <a:latin typeface="Carlito"/>
                <a:cs typeface="Carlito"/>
              </a:rPr>
              <a:t>Contact with contaminated surface</a:t>
            </a:r>
            <a:endParaRPr sz="20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273050"/>
            <a:ext cx="4114800" cy="1162050"/>
          </a:xfrm>
          <a:prstGeom prst="rect">
            <a:avLst/>
          </a:prstGeom>
          <a:solidFill>
            <a:srgbClr val="FFC000"/>
          </a:solidFill>
        </p:spPr>
        <p:txBody>
          <a:bodyPr vert="horz" wrap="square" lIns="0" tIns="635" rIns="0" bIns="0" rtlCol="0">
            <a:spAutoFit/>
          </a:bodyPr>
          <a:lstStyle/>
          <a:p>
            <a:pPr>
              <a:lnSpc>
                <a:spcPct val="100000"/>
              </a:lnSpc>
              <a:spcBef>
                <a:spcPts val="5"/>
              </a:spcBef>
            </a:pPr>
            <a:endParaRPr sz="3700">
              <a:latin typeface="Times New Roman"/>
              <a:cs typeface="Times New Roman"/>
            </a:endParaRPr>
          </a:p>
          <a:p>
            <a:pPr marL="91440">
              <a:lnSpc>
                <a:spcPct val="100000"/>
              </a:lnSpc>
            </a:pPr>
            <a:r>
              <a:rPr sz="3600" spc="-15" dirty="0">
                <a:solidFill>
                  <a:srgbClr val="FFFFFF"/>
                </a:solidFill>
                <a:latin typeface="Carlito"/>
                <a:cs typeface="Carlito"/>
              </a:rPr>
              <a:t>Symptoms</a:t>
            </a:r>
            <a:endParaRPr sz="3600">
              <a:latin typeface="Carlito"/>
              <a:cs typeface="Carlito"/>
            </a:endParaRPr>
          </a:p>
        </p:txBody>
      </p:sp>
      <p:grpSp>
        <p:nvGrpSpPr>
          <p:cNvPr id="4" name="object 4"/>
          <p:cNvGrpSpPr/>
          <p:nvPr/>
        </p:nvGrpSpPr>
        <p:grpSpPr>
          <a:xfrm>
            <a:off x="4710176" y="1638299"/>
            <a:ext cx="3653154" cy="4438650"/>
            <a:chOff x="4710176" y="1638299"/>
            <a:chExt cx="3653154" cy="4438650"/>
          </a:xfrm>
        </p:grpSpPr>
        <p:sp>
          <p:nvSpPr>
            <p:cNvPr id="5" name="object 5"/>
            <p:cNvSpPr/>
            <p:nvPr/>
          </p:nvSpPr>
          <p:spPr>
            <a:xfrm>
              <a:off x="4714875" y="1643062"/>
              <a:ext cx="3643376" cy="442912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710176" y="1638299"/>
              <a:ext cx="3653154" cy="4438650"/>
            </a:xfrm>
            <a:custGeom>
              <a:avLst/>
              <a:gdLst/>
              <a:ahLst/>
              <a:cxnLst/>
              <a:rect l="l" t="t" r="r" b="b"/>
              <a:pathLst>
                <a:path w="3653154" h="4438650">
                  <a:moveTo>
                    <a:pt x="0" y="4438650"/>
                  </a:moveTo>
                  <a:lnTo>
                    <a:pt x="3652901" y="4438650"/>
                  </a:lnTo>
                  <a:lnTo>
                    <a:pt x="3652901" y="0"/>
                  </a:lnTo>
                  <a:lnTo>
                    <a:pt x="0" y="0"/>
                  </a:lnTo>
                  <a:lnTo>
                    <a:pt x="0" y="4438650"/>
                  </a:lnTo>
                  <a:close/>
                </a:path>
              </a:pathLst>
            </a:custGeom>
            <a:ln w="9525">
              <a:solidFill>
                <a:srgbClr val="FFFFFF"/>
              </a:solidFill>
            </a:ln>
          </p:spPr>
          <p:txBody>
            <a:bodyPr wrap="square" lIns="0" tIns="0" rIns="0" bIns="0" rtlCol="0"/>
            <a:lstStyle/>
            <a:p>
              <a:endParaRPr/>
            </a:p>
          </p:txBody>
        </p:sp>
      </p:grpSp>
      <p:sp>
        <p:nvSpPr>
          <p:cNvPr id="8" name="object 8"/>
          <p:cNvSpPr txBox="1"/>
          <p:nvPr/>
        </p:nvSpPr>
        <p:spPr>
          <a:xfrm>
            <a:off x="457200" y="1643062"/>
            <a:ext cx="4114800" cy="3718967"/>
          </a:xfrm>
          <a:prstGeom prst="rect">
            <a:avLst/>
          </a:prstGeom>
          <a:ln w="9525">
            <a:solidFill>
              <a:srgbClr val="FFFFFF"/>
            </a:solidFill>
          </a:ln>
        </p:spPr>
        <p:txBody>
          <a:bodyPr vert="horz" wrap="square" lIns="0" tIns="25400" rIns="0" bIns="0" rtlCol="0">
            <a:spAutoFit/>
          </a:bodyPr>
          <a:lstStyle/>
          <a:p>
            <a:pPr marL="91440" marR="893444">
              <a:lnSpc>
                <a:spcPct val="100000"/>
              </a:lnSpc>
              <a:spcBef>
                <a:spcPts val="200"/>
              </a:spcBef>
              <a:buFont typeface="Arial"/>
              <a:buChar char="•"/>
              <a:tabLst>
                <a:tab pos="333375" algn="l"/>
                <a:tab pos="334645" algn="l"/>
              </a:tabLst>
            </a:pPr>
            <a:r>
              <a:rPr sz="2400" b="1" spc="5" dirty="0">
                <a:solidFill>
                  <a:srgbClr val="FFFFFF"/>
                </a:solidFill>
                <a:latin typeface="Carlito"/>
                <a:cs typeface="Carlito"/>
              </a:rPr>
              <a:t>A </a:t>
            </a:r>
            <a:r>
              <a:rPr sz="2400" b="1" dirty="0">
                <a:solidFill>
                  <a:srgbClr val="FFFFFF"/>
                </a:solidFill>
                <a:latin typeface="Carlito"/>
                <a:cs typeface="Carlito"/>
              </a:rPr>
              <a:t>person </a:t>
            </a:r>
            <a:r>
              <a:rPr sz="2400" b="1" spc="-10" dirty="0">
                <a:solidFill>
                  <a:srgbClr val="FFFFFF"/>
                </a:solidFill>
                <a:latin typeface="Carlito"/>
                <a:cs typeface="Carlito"/>
              </a:rPr>
              <a:t>will </a:t>
            </a:r>
            <a:r>
              <a:rPr sz="2400" b="1" spc="5" dirty="0">
                <a:solidFill>
                  <a:srgbClr val="FFFFFF"/>
                </a:solidFill>
                <a:latin typeface="Carlito"/>
                <a:cs typeface="Carlito"/>
              </a:rPr>
              <a:t>show</a:t>
            </a:r>
            <a:r>
              <a:rPr sz="2400" b="1" spc="-170" dirty="0">
                <a:solidFill>
                  <a:srgbClr val="FFFFFF"/>
                </a:solidFill>
                <a:latin typeface="Carlito"/>
                <a:cs typeface="Carlito"/>
              </a:rPr>
              <a:t> </a:t>
            </a:r>
            <a:r>
              <a:rPr sz="2400" b="1" dirty="0">
                <a:solidFill>
                  <a:srgbClr val="FFFFFF"/>
                </a:solidFill>
                <a:latin typeface="Carlito"/>
                <a:cs typeface="Carlito"/>
              </a:rPr>
              <a:t>the  symptoms </a:t>
            </a:r>
            <a:r>
              <a:rPr sz="2400" b="1" spc="-10" dirty="0">
                <a:solidFill>
                  <a:srgbClr val="FFFFFF"/>
                </a:solidFill>
                <a:latin typeface="Carlito"/>
                <a:cs typeface="Carlito"/>
              </a:rPr>
              <a:t>after </a:t>
            </a:r>
            <a:r>
              <a:rPr sz="2400" b="1" spc="5">
                <a:solidFill>
                  <a:srgbClr val="FFFFFF"/>
                </a:solidFill>
                <a:latin typeface="Carlito"/>
                <a:cs typeface="Carlito"/>
              </a:rPr>
              <a:t>a</a:t>
            </a:r>
            <a:r>
              <a:rPr sz="2400" b="1" spc="-135">
                <a:solidFill>
                  <a:srgbClr val="FFFFFF"/>
                </a:solidFill>
                <a:latin typeface="Carlito"/>
                <a:cs typeface="Carlito"/>
              </a:rPr>
              <a:t> </a:t>
            </a:r>
            <a:r>
              <a:rPr sz="2400" b="1" smtClean="0">
                <a:solidFill>
                  <a:srgbClr val="FFFFFF"/>
                </a:solidFill>
                <a:latin typeface="Carlito"/>
                <a:cs typeface="Carlito"/>
              </a:rPr>
              <a:t>week</a:t>
            </a:r>
            <a:endParaRPr sz="3300">
              <a:latin typeface="Carlito"/>
              <a:cs typeface="Carlito"/>
            </a:endParaRPr>
          </a:p>
          <a:p>
            <a:pPr marL="334010" indent="-243204">
              <a:lnSpc>
                <a:spcPct val="100000"/>
              </a:lnSpc>
              <a:buFont typeface="Arial"/>
              <a:buChar char="•"/>
              <a:tabLst>
                <a:tab pos="333375" algn="l"/>
                <a:tab pos="334645" algn="l"/>
              </a:tabLst>
            </a:pPr>
            <a:r>
              <a:rPr sz="2400" b="1" spc="-10" dirty="0">
                <a:solidFill>
                  <a:srgbClr val="FFFFFF"/>
                </a:solidFill>
                <a:latin typeface="Carlito"/>
                <a:cs typeface="Carlito"/>
              </a:rPr>
              <a:t>Flu-like</a:t>
            </a:r>
            <a:r>
              <a:rPr sz="2400" b="1" spc="-40" dirty="0">
                <a:solidFill>
                  <a:srgbClr val="FFFFFF"/>
                </a:solidFill>
                <a:latin typeface="Carlito"/>
                <a:cs typeface="Carlito"/>
              </a:rPr>
              <a:t> </a:t>
            </a:r>
            <a:r>
              <a:rPr sz="2400" b="1">
                <a:solidFill>
                  <a:srgbClr val="FFFFFF"/>
                </a:solidFill>
                <a:latin typeface="Carlito"/>
                <a:cs typeface="Carlito"/>
              </a:rPr>
              <a:t>symptoms</a:t>
            </a:r>
            <a:r>
              <a:rPr sz="2400" b="1" smtClean="0">
                <a:solidFill>
                  <a:srgbClr val="FFFFFF"/>
                </a:solidFill>
                <a:latin typeface="Carlito"/>
                <a:cs typeface="Carlito"/>
              </a:rPr>
              <a:t>,</a:t>
            </a:r>
            <a:endParaRPr sz="3300">
              <a:latin typeface="Carlito"/>
              <a:cs typeface="Carlito"/>
            </a:endParaRPr>
          </a:p>
          <a:p>
            <a:pPr marL="334010" indent="-243204">
              <a:lnSpc>
                <a:spcPct val="100000"/>
              </a:lnSpc>
              <a:spcBef>
                <a:spcPts val="5"/>
              </a:spcBef>
              <a:buFont typeface="Arial"/>
              <a:buChar char="•"/>
              <a:tabLst>
                <a:tab pos="333375" algn="l"/>
                <a:tab pos="334645" algn="l"/>
              </a:tabLst>
            </a:pPr>
            <a:r>
              <a:rPr sz="2400" b="1" spc="5" dirty="0">
                <a:solidFill>
                  <a:srgbClr val="FFFFFF"/>
                </a:solidFill>
                <a:latin typeface="Carlito"/>
                <a:cs typeface="Carlito"/>
              </a:rPr>
              <a:t>a </a:t>
            </a:r>
            <a:r>
              <a:rPr sz="2400" b="1" dirty="0">
                <a:solidFill>
                  <a:srgbClr val="FFFFFF"/>
                </a:solidFill>
                <a:latin typeface="Carlito"/>
                <a:cs typeface="Carlito"/>
              </a:rPr>
              <a:t>heavy</a:t>
            </a:r>
            <a:r>
              <a:rPr sz="2400" b="1" spc="-55" dirty="0">
                <a:solidFill>
                  <a:srgbClr val="FFFFFF"/>
                </a:solidFill>
                <a:latin typeface="Carlito"/>
                <a:cs typeface="Carlito"/>
              </a:rPr>
              <a:t> </a:t>
            </a:r>
            <a:r>
              <a:rPr sz="2400" b="1">
                <a:solidFill>
                  <a:srgbClr val="FFFFFF"/>
                </a:solidFill>
                <a:latin typeface="Carlito"/>
                <a:cs typeface="Carlito"/>
              </a:rPr>
              <a:t>cough</a:t>
            </a:r>
            <a:r>
              <a:rPr sz="2400" b="1" smtClean="0">
                <a:solidFill>
                  <a:srgbClr val="FFFFFF"/>
                </a:solidFill>
                <a:latin typeface="Carlito"/>
                <a:cs typeface="Carlito"/>
              </a:rPr>
              <a:t>.</a:t>
            </a:r>
            <a:r>
              <a:rPr lang="en-US" sz="2400" dirty="0"/>
              <a:t>  common </a:t>
            </a:r>
            <a:r>
              <a:rPr lang="en-US" sz="2400" dirty="0" smtClean="0"/>
              <a:t>cold</a:t>
            </a:r>
          </a:p>
          <a:p>
            <a:pPr marL="334010" indent="-243204">
              <a:lnSpc>
                <a:spcPct val="100000"/>
              </a:lnSpc>
              <a:spcBef>
                <a:spcPts val="5"/>
              </a:spcBef>
              <a:buFont typeface="Arial"/>
              <a:buChar char="•"/>
              <a:tabLst>
                <a:tab pos="333375" algn="l"/>
                <a:tab pos="334645" algn="l"/>
              </a:tabLst>
            </a:pPr>
            <a:r>
              <a:rPr lang="en-US" sz="2400" dirty="0" smtClean="0"/>
              <a:t> headache</a:t>
            </a:r>
          </a:p>
          <a:p>
            <a:pPr marL="334010" indent="-243204">
              <a:lnSpc>
                <a:spcPct val="100000"/>
              </a:lnSpc>
              <a:spcBef>
                <a:spcPts val="5"/>
              </a:spcBef>
              <a:buFont typeface="Arial"/>
              <a:buChar char="•"/>
              <a:tabLst>
                <a:tab pos="333375" algn="l"/>
                <a:tab pos="334645" algn="l"/>
              </a:tabLst>
            </a:pPr>
            <a:r>
              <a:rPr lang="en-US" sz="2400" dirty="0" smtClean="0"/>
              <a:t> fever </a:t>
            </a:r>
          </a:p>
          <a:p>
            <a:pPr marL="334010" indent="-243204">
              <a:lnSpc>
                <a:spcPct val="100000"/>
              </a:lnSpc>
              <a:spcBef>
                <a:spcPts val="5"/>
              </a:spcBef>
              <a:buFont typeface="Arial"/>
              <a:buChar char="•"/>
              <a:tabLst>
                <a:tab pos="333375" algn="l"/>
                <a:tab pos="334645" algn="l"/>
              </a:tabLst>
            </a:pPr>
            <a:r>
              <a:rPr lang="en-US" sz="2400" dirty="0" smtClean="0"/>
              <a:t>sore throat</a:t>
            </a:r>
          </a:p>
          <a:p>
            <a:pPr marL="334010" indent="-243204">
              <a:lnSpc>
                <a:spcPct val="100000"/>
              </a:lnSpc>
              <a:spcBef>
                <a:spcPts val="5"/>
              </a:spcBef>
              <a:buFont typeface="Arial"/>
              <a:buChar char="•"/>
              <a:tabLst>
                <a:tab pos="333375" algn="l"/>
                <a:tab pos="334645" algn="l"/>
              </a:tabLst>
            </a:pPr>
            <a:r>
              <a:rPr lang="en-US" sz="2400" dirty="0" smtClean="0"/>
              <a:t>shortness of breath. </a:t>
            </a:r>
            <a:endParaRPr sz="24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COMPLICATIONS</a:t>
            </a:r>
            <a:endParaRPr lang="en-US" dirty="0"/>
          </a:p>
        </p:txBody>
      </p:sp>
      <p:sp>
        <p:nvSpPr>
          <p:cNvPr id="3" name="Content Placeholder 2"/>
          <p:cNvSpPr>
            <a:spLocks noGrp="1"/>
          </p:cNvSpPr>
          <p:nvPr>
            <p:ph idx="1"/>
          </p:nvPr>
        </p:nvSpPr>
        <p:spPr/>
        <p:txBody>
          <a:bodyPr/>
          <a:lstStyle/>
          <a:p>
            <a:r>
              <a:rPr lang="en-US" dirty="0" smtClean="0"/>
              <a:t>PNEUMONIA</a:t>
            </a:r>
          </a:p>
          <a:p>
            <a:endParaRPr lang="en-US" dirty="0" smtClean="0"/>
          </a:p>
          <a:p>
            <a:r>
              <a:rPr lang="en-US" dirty="0" smtClean="0"/>
              <a:t>ARDS</a:t>
            </a:r>
          </a:p>
          <a:p>
            <a:endParaRPr lang="en-US" dirty="0" smtClean="0"/>
          </a:p>
          <a:p>
            <a:r>
              <a:rPr lang="en-US" dirty="0" smtClean="0"/>
              <a:t>SEPTIC SHOCK</a:t>
            </a:r>
          </a:p>
          <a:p>
            <a:endParaRPr lang="en-US" dirty="0" smtClean="0"/>
          </a:p>
          <a:p>
            <a:r>
              <a:rPr lang="en-US" dirty="0" smtClean="0"/>
              <a:t>MULTIORGAN FAILURE</a:t>
            </a:r>
          </a:p>
          <a:p>
            <a:endParaRPr lang="en-US" dirty="0" smtClean="0"/>
          </a:p>
          <a:p>
            <a:r>
              <a:rPr lang="en-US" dirty="0" smtClean="0"/>
              <a:t>DEATH</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Lab Diagnosis</a:t>
            </a:r>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smtClean="0"/>
          </a:p>
          <a:p>
            <a:r>
              <a:rPr lang="en-US" dirty="0" smtClean="0"/>
              <a:t>Real-Time PCR</a:t>
            </a:r>
          </a:p>
          <a:p>
            <a:endParaRPr lang="en-US" dirty="0" smtClean="0"/>
          </a:p>
          <a:p>
            <a:r>
              <a:rPr lang="en-US" dirty="0" smtClean="0"/>
              <a:t>ELISA test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lstStyle/>
          <a:p>
            <a:r>
              <a:rPr lang="en-US" b="0" dirty="0" smtClean="0"/>
              <a:t>2019-nCOV</a:t>
            </a:r>
            <a:endParaRPr lang="en-US" dirty="0"/>
          </a:p>
        </p:txBody>
      </p:sp>
      <p:sp>
        <p:nvSpPr>
          <p:cNvPr id="3" name="Text Placeholder 2"/>
          <p:cNvSpPr>
            <a:spLocks noGrp="1"/>
          </p:cNvSpPr>
          <p:nvPr>
            <p:ph idx="1"/>
          </p:nvPr>
        </p:nvSpPr>
        <p:spPr>
          <a:xfrm>
            <a:off x="928014" y="2385771"/>
            <a:ext cx="7792720" cy="2585323"/>
          </a:xfrm>
        </p:spPr>
        <p:txBody>
          <a:bodyPr>
            <a:normAutofit fontScale="92500" lnSpcReduction="10000"/>
          </a:bodyPr>
          <a:lstStyle/>
          <a:p>
            <a:r>
              <a:rPr lang="en-US" dirty="0" err="1" smtClean="0"/>
              <a:t>Coronaviruses</a:t>
            </a:r>
            <a:r>
              <a:rPr lang="en-US" dirty="0" smtClean="0"/>
              <a:t> (</a:t>
            </a:r>
            <a:r>
              <a:rPr lang="en-US" dirty="0" err="1" smtClean="0"/>
              <a:t>CoV</a:t>
            </a:r>
            <a:r>
              <a:rPr lang="en-US" dirty="0" smtClean="0"/>
              <a:t>) are a large family of viruses that cause illness ranging from the common cold to more severe diseases such as</a:t>
            </a:r>
            <a:r>
              <a:rPr lang="en-US" dirty="0" smtClean="0">
                <a:solidFill>
                  <a:srgbClr val="FF0000"/>
                </a:solidFill>
              </a:rPr>
              <a:t> </a:t>
            </a:r>
            <a:r>
              <a:rPr lang="en-US" dirty="0" smtClean="0">
                <a:hlinkClick r:id="rId2"/>
              </a:rPr>
              <a:t>Middle East Respiratory Syndrome (MERS-</a:t>
            </a:r>
            <a:r>
              <a:rPr lang="en-US" dirty="0" err="1" smtClean="0">
                <a:hlinkClick r:id="rId2"/>
              </a:rPr>
              <a:t>CoV</a:t>
            </a:r>
            <a:r>
              <a:rPr lang="en-US" dirty="0" smtClean="0">
                <a:hlinkClick r:id="rId2"/>
              </a:rPr>
              <a:t>)</a:t>
            </a:r>
            <a:r>
              <a:rPr lang="en-US" dirty="0" smtClean="0"/>
              <a:t> and </a:t>
            </a:r>
            <a:r>
              <a:rPr lang="en-US" dirty="0" smtClean="0">
                <a:hlinkClick r:id="rId3"/>
              </a:rPr>
              <a:t>Severe Acute Respiratory Syndrome (SARS-</a:t>
            </a:r>
            <a:r>
              <a:rPr lang="en-US" dirty="0" err="1" smtClean="0">
                <a:hlinkClick r:id="rId3"/>
              </a:rPr>
              <a:t>CoV</a:t>
            </a:r>
            <a:r>
              <a:rPr lang="en-US" dirty="0" smtClean="0">
                <a:hlinkClick r:id="rId3"/>
              </a:rPr>
              <a:t>)</a:t>
            </a:r>
            <a:r>
              <a:rPr lang="en-US" dirty="0" smtClean="0"/>
              <a:t>. </a:t>
            </a:r>
            <a:r>
              <a:rPr lang="en-US" dirty="0" smtClean="0">
                <a:hlinkClick r:id="rId4"/>
              </a:rPr>
              <a:t>A novel </a:t>
            </a:r>
            <a:r>
              <a:rPr lang="en-US" dirty="0" err="1" smtClean="0">
                <a:hlinkClick r:id="rId4"/>
              </a:rPr>
              <a:t>coronavirus</a:t>
            </a:r>
            <a:r>
              <a:rPr lang="en-US" dirty="0" smtClean="0">
                <a:hlinkClick r:id="rId4"/>
              </a:rPr>
              <a:t> (</a:t>
            </a:r>
            <a:r>
              <a:rPr lang="en-US" dirty="0" err="1" smtClean="0">
                <a:hlinkClick r:id="rId4"/>
              </a:rPr>
              <a:t>nCoV</a:t>
            </a:r>
            <a:r>
              <a:rPr lang="en-US" dirty="0" smtClean="0">
                <a:solidFill>
                  <a:srgbClr val="FF0000"/>
                </a:solidFill>
                <a:hlinkClick r:id="rId4"/>
              </a:rPr>
              <a:t>)</a:t>
            </a:r>
            <a:r>
              <a:rPr lang="en-US" dirty="0" smtClean="0">
                <a:solidFill>
                  <a:srgbClr val="FF0000"/>
                </a:solidFill>
              </a:rPr>
              <a:t> </a:t>
            </a:r>
            <a:r>
              <a:rPr lang="en-US" dirty="0" smtClean="0"/>
              <a:t>is a new strain that has not been previously identified in humans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Can 2019-nCoV be caught from a person who presents no symptoms</a:t>
            </a:r>
            <a:endParaRPr lang="en-US" dirty="0"/>
          </a:p>
        </p:txBody>
      </p:sp>
      <p:sp>
        <p:nvSpPr>
          <p:cNvPr id="3" name="Text Placeholder 2"/>
          <p:cNvSpPr>
            <a:spLocks noGrp="1"/>
          </p:cNvSpPr>
          <p:nvPr>
            <p:ph idx="1"/>
          </p:nvPr>
        </p:nvSpPr>
        <p:spPr>
          <a:xfrm>
            <a:off x="928014" y="2385771"/>
            <a:ext cx="7792720" cy="4431983"/>
          </a:xfrm>
        </p:spPr>
        <p:txBody>
          <a:bodyPr>
            <a:normAutofit lnSpcReduction="10000"/>
          </a:bodyPr>
          <a:lstStyle/>
          <a:p>
            <a:pPr>
              <a:buNone/>
            </a:pPr>
            <a:endParaRPr lang="en-US" dirty="0" smtClean="0"/>
          </a:p>
          <a:p>
            <a:r>
              <a:rPr lang="en-US" dirty="0" smtClean="0"/>
              <a:t>Understanding the time when infected patients may spread the virus to others is critical for control efforts. Detailed medical information from people infected is needed to determine the infectious period of 2019-nCoV. According to recent reports, it may be possible that people infected with 2019-nCoV may be infectious before showing significant symptoms.  However, based on currently available data, the people who have symptoms are causing the majority of virus spread</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How long is the incubation period?</a:t>
            </a:r>
            <a:r>
              <a:rPr lang="en-US" dirty="0" smtClean="0"/>
              <a:t/>
            </a:r>
            <a:br>
              <a:rPr lang="en-US" dirty="0" smtClean="0"/>
            </a:br>
            <a:endParaRPr lang="en-US" dirty="0"/>
          </a:p>
        </p:txBody>
      </p:sp>
      <p:sp>
        <p:nvSpPr>
          <p:cNvPr id="3" name="Text Placeholder 2"/>
          <p:cNvSpPr>
            <a:spLocks noGrp="1"/>
          </p:cNvSpPr>
          <p:nvPr>
            <p:ph idx="1"/>
          </p:nvPr>
        </p:nvSpPr>
        <p:spPr>
          <a:xfrm>
            <a:off x="928014" y="2385771"/>
            <a:ext cx="7792720" cy="4062651"/>
          </a:xfrm>
        </p:spPr>
        <p:txBody>
          <a:bodyPr>
            <a:normAutofit fontScale="92500"/>
          </a:bodyPr>
          <a:lstStyle/>
          <a:p>
            <a:pPr>
              <a:buNone/>
            </a:pPr>
            <a:endParaRPr lang="en-US" dirty="0" smtClean="0"/>
          </a:p>
          <a:p>
            <a:r>
              <a:rPr lang="en-US" dirty="0" smtClean="0"/>
              <a:t>The incubation period is the time between infection and the onset of clinical symptoms of disease. Current estimates of the incubation period range from 2-12.5 days with median estimates of 5-6 days. These estimates will be refined as more data become available. Based on information from other </a:t>
            </a:r>
            <a:r>
              <a:rPr lang="en-US" dirty="0" err="1" smtClean="0"/>
              <a:t>coronavirus</a:t>
            </a:r>
            <a:r>
              <a:rPr lang="en-US" dirty="0" smtClean="0"/>
              <a:t> diseases, such as MERS and SARS, the incubation period of 2019-nCoV could be up to 14 days. WHO recommends that the follow-up of contacts of confirmed cases is 14 days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1106"/>
          </a:xfrm>
        </p:spPr>
        <p:txBody>
          <a:bodyPr>
            <a:normAutofit fontScale="90000"/>
          </a:bodyPr>
          <a:lstStyle/>
          <a:p>
            <a:r>
              <a:rPr lang="en-US" dirty="0" smtClean="0">
                <a:hlinkClick r:id="rId2"/>
              </a:rPr>
              <a:t>How dangerous is it?</a:t>
            </a:r>
            <a:r>
              <a:rPr lang="en-US" dirty="0" smtClean="0"/>
              <a:t/>
            </a:r>
            <a:br>
              <a:rPr lang="en-US" dirty="0" smtClean="0"/>
            </a:br>
            <a:endParaRPr lang="en-US" dirty="0"/>
          </a:p>
        </p:txBody>
      </p:sp>
      <p:sp>
        <p:nvSpPr>
          <p:cNvPr id="3" name="Text Placeholder 2"/>
          <p:cNvSpPr>
            <a:spLocks noGrp="1"/>
          </p:cNvSpPr>
          <p:nvPr>
            <p:ph idx="1"/>
          </p:nvPr>
        </p:nvSpPr>
        <p:spPr>
          <a:xfrm>
            <a:off x="928014" y="2385771"/>
            <a:ext cx="7792720" cy="3693319"/>
          </a:xfrm>
        </p:spPr>
        <p:txBody>
          <a:bodyPr>
            <a:normAutofit fontScale="92500" lnSpcReduction="10000"/>
          </a:bodyPr>
          <a:lstStyle/>
          <a:p>
            <a:endParaRPr lang="en-US" dirty="0" smtClean="0"/>
          </a:p>
          <a:p>
            <a:r>
              <a:rPr lang="en-US" dirty="0" smtClean="0"/>
              <a:t>As with other respiratory illnesses, infection with 2019-nCoV can cause mild symptoms including a runny nose, sore throat, cough, and fever.  It can be more severe for some persons and can lead to pneumonia or breathing difficulties.  More rarely, the disease can be fatal. Older people, and people with pre-existing medical conditions (such as, diabetes and heart disease) appear to be more vulnerable to becoming severely ill with the virus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Can the 2019-nCoV be transmitted from person to person?</a:t>
            </a:r>
            <a:r>
              <a:rPr lang="en-US" dirty="0" smtClean="0"/>
              <a:t/>
            </a:r>
            <a:br>
              <a:rPr lang="en-US" dirty="0" smtClean="0"/>
            </a:br>
            <a:endParaRPr lang="en-US" dirty="0"/>
          </a:p>
        </p:txBody>
      </p:sp>
      <p:sp>
        <p:nvSpPr>
          <p:cNvPr id="3" name="Text Placeholder 2"/>
          <p:cNvSpPr>
            <a:spLocks noGrp="1"/>
          </p:cNvSpPr>
          <p:nvPr>
            <p:ph idx="1"/>
          </p:nvPr>
        </p:nvSpPr>
        <p:spPr>
          <a:xfrm>
            <a:off x="928014" y="2385771"/>
            <a:ext cx="7792720" cy="2585323"/>
          </a:xfrm>
        </p:spPr>
        <p:txBody>
          <a:bodyPr>
            <a:normAutofit/>
          </a:bodyPr>
          <a:lstStyle/>
          <a:p>
            <a:pPr>
              <a:buNone/>
            </a:pPr>
            <a:endParaRPr lang="en-US" dirty="0" smtClean="0"/>
          </a:p>
          <a:p>
            <a:r>
              <a:rPr lang="en-US" dirty="0" smtClean="0"/>
              <a:t>Yes, the 2019-nCoV causes respiratory disease and can be transmitted from person to person, usually after close contact with an infected patient, for example, in a household workplace, or health care center</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8625" y="214312"/>
              <a:ext cx="4114800" cy="929005"/>
            </a:xfrm>
            <a:custGeom>
              <a:avLst/>
              <a:gdLst/>
              <a:ahLst/>
              <a:cxnLst/>
              <a:rect l="l" t="t" r="r" b="b"/>
              <a:pathLst>
                <a:path w="4114800" h="929005">
                  <a:moveTo>
                    <a:pt x="4114800" y="0"/>
                  </a:moveTo>
                  <a:lnTo>
                    <a:pt x="0" y="0"/>
                  </a:lnTo>
                  <a:lnTo>
                    <a:pt x="0" y="928687"/>
                  </a:lnTo>
                  <a:lnTo>
                    <a:pt x="4114800" y="928687"/>
                  </a:lnTo>
                  <a:lnTo>
                    <a:pt x="4114800" y="0"/>
                  </a:lnTo>
                  <a:close/>
                </a:path>
              </a:pathLst>
            </a:custGeom>
            <a:solidFill>
              <a:srgbClr val="FFC000"/>
            </a:solidFill>
          </p:spPr>
          <p:txBody>
            <a:bodyPr wrap="square" lIns="0" tIns="0" rIns="0" bIns="0" rtlCol="0"/>
            <a:lstStyle/>
            <a:p>
              <a:endParaRPr/>
            </a:p>
          </p:txBody>
        </p:sp>
        <p:sp>
          <p:nvSpPr>
            <p:cNvPr id="5" name="object 5"/>
            <p:cNvSpPr/>
            <p:nvPr/>
          </p:nvSpPr>
          <p:spPr>
            <a:xfrm>
              <a:off x="428625" y="214312"/>
              <a:ext cx="4114800" cy="929005"/>
            </a:xfrm>
            <a:custGeom>
              <a:avLst/>
              <a:gdLst/>
              <a:ahLst/>
              <a:cxnLst/>
              <a:rect l="l" t="t" r="r" b="b"/>
              <a:pathLst>
                <a:path w="4114800" h="929005">
                  <a:moveTo>
                    <a:pt x="0" y="928687"/>
                  </a:moveTo>
                  <a:lnTo>
                    <a:pt x="4114800" y="928687"/>
                  </a:lnTo>
                  <a:lnTo>
                    <a:pt x="4114800" y="0"/>
                  </a:lnTo>
                  <a:lnTo>
                    <a:pt x="0" y="0"/>
                  </a:lnTo>
                  <a:lnTo>
                    <a:pt x="0" y="928687"/>
                  </a:lnTo>
                  <a:close/>
                </a:path>
              </a:pathLst>
            </a:custGeom>
            <a:ln w="9525">
              <a:solidFill>
                <a:srgbClr val="000000"/>
              </a:solidFill>
            </a:ln>
          </p:spPr>
          <p:txBody>
            <a:bodyPr wrap="square" lIns="0" tIns="0" rIns="0" bIns="0" rtlCol="0"/>
            <a:lstStyle/>
            <a:p>
              <a:endParaRPr/>
            </a:p>
          </p:txBody>
        </p:sp>
      </p:grpSp>
      <p:sp>
        <p:nvSpPr>
          <p:cNvPr id="6" name="object 6"/>
          <p:cNvSpPr txBox="1">
            <a:spLocks noGrp="1"/>
          </p:cNvSpPr>
          <p:nvPr>
            <p:ph type="title"/>
          </p:nvPr>
        </p:nvSpPr>
        <p:spPr>
          <a:xfrm>
            <a:off x="428625" y="214312"/>
            <a:ext cx="4114800" cy="929005"/>
          </a:xfrm>
          <a:prstGeom prst="rect">
            <a:avLst/>
          </a:prstGeom>
        </p:spPr>
        <p:txBody>
          <a:bodyPr vert="horz" wrap="square" lIns="0" tIns="3810" rIns="0" bIns="0" rtlCol="0">
            <a:spAutoFit/>
          </a:bodyPr>
          <a:lstStyle/>
          <a:p>
            <a:pPr>
              <a:lnSpc>
                <a:spcPct val="100000"/>
              </a:lnSpc>
              <a:spcBef>
                <a:spcPts val="30"/>
              </a:spcBef>
            </a:pPr>
            <a:endParaRPr sz="2500">
              <a:latin typeface="Times New Roman"/>
              <a:cs typeface="Times New Roman"/>
            </a:endParaRPr>
          </a:p>
          <a:p>
            <a:pPr marL="91440">
              <a:lnSpc>
                <a:spcPct val="100000"/>
              </a:lnSpc>
            </a:pPr>
            <a:r>
              <a:rPr sz="3200" spc="-10" dirty="0">
                <a:solidFill>
                  <a:srgbClr val="FFFFFF"/>
                </a:solidFill>
                <a:latin typeface="Carlito"/>
                <a:cs typeface="Carlito"/>
              </a:rPr>
              <a:t>Prevention</a:t>
            </a:r>
            <a:r>
              <a:rPr sz="3200" spc="-80" dirty="0">
                <a:solidFill>
                  <a:srgbClr val="FFFFFF"/>
                </a:solidFill>
                <a:latin typeface="Carlito"/>
                <a:cs typeface="Carlito"/>
              </a:rPr>
              <a:t> </a:t>
            </a:r>
            <a:r>
              <a:rPr sz="3200" dirty="0">
                <a:solidFill>
                  <a:srgbClr val="FFFFFF"/>
                </a:solidFill>
                <a:latin typeface="Carlito"/>
                <a:cs typeface="Carlito"/>
              </a:rPr>
              <a:t>Measures</a:t>
            </a:r>
            <a:endParaRPr sz="3200">
              <a:latin typeface="Carlito"/>
              <a:cs typeface="Carlito"/>
            </a:endParaRPr>
          </a:p>
        </p:txBody>
      </p:sp>
      <p:sp>
        <p:nvSpPr>
          <p:cNvPr id="7" name="object 7"/>
          <p:cNvSpPr txBox="1"/>
          <p:nvPr/>
        </p:nvSpPr>
        <p:spPr>
          <a:xfrm>
            <a:off x="457200" y="1571561"/>
            <a:ext cx="4114800" cy="355354"/>
          </a:xfrm>
          <a:prstGeom prst="rect">
            <a:avLst/>
          </a:prstGeom>
          <a:ln w="9525">
            <a:solidFill>
              <a:srgbClr val="FFFFFF"/>
            </a:solidFill>
          </a:ln>
        </p:spPr>
        <p:txBody>
          <a:bodyPr vert="horz" wrap="square" lIns="0" tIns="34925" rIns="0" bIns="0" rtlCol="0">
            <a:spAutoFit/>
          </a:bodyPr>
          <a:lstStyle/>
          <a:p>
            <a:pPr marL="91440" marR="194945">
              <a:lnSpc>
                <a:spcPct val="79700"/>
              </a:lnSpc>
              <a:spcBef>
                <a:spcPts val="275"/>
              </a:spcBef>
              <a:tabLst>
                <a:tab pos="356235" algn="l"/>
                <a:tab pos="357505" algn="l"/>
              </a:tabLst>
            </a:pPr>
            <a:endParaRPr sz="2600">
              <a:latin typeface="Carlito"/>
              <a:cs typeface="Carlito"/>
            </a:endParaRPr>
          </a:p>
        </p:txBody>
      </p:sp>
      <p:grpSp>
        <p:nvGrpSpPr>
          <p:cNvPr id="8" name="object 8"/>
          <p:cNvGrpSpPr/>
          <p:nvPr/>
        </p:nvGrpSpPr>
        <p:grpSpPr>
          <a:xfrm>
            <a:off x="315299" y="2043906"/>
            <a:ext cx="7831461" cy="4579197"/>
            <a:chOff x="5138801" y="1566799"/>
            <a:chExt cx="3552825" cy="3510279"/>
          </a:xfrm>
        </p:grpSpPr>
        <p:sp>
          <p:nvSpPr>
            <p:cNvPr id="10" name="object 10"/>
            <p:cNvSpPr/>
            <p:nvPr/>
          </p:nvSpPr>
          <p:spPr>
            <a:xfrm>
              <a:off x="5143500" y="1571497"/>
              <a:ext cx="3543300" cy="350050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138801" y="1566799"/>
              <a:ext cx="3552825" cy="3510279"/>
            </a:xfrm>
            <a:custGeom>
              <a:avLst/>
              <a:gdLst/>
              <a:ahLst/>
              <a:cxnLst/>
              <a:rect l="l" t="t" r="r" b="b"/>
              <a:pathLst>
                <a:path w="3552825" h="3510279">
                  <a:moveTo>
                    <a:pt x="0" y="3510026"/>
                  </a:moveTo>
                  <a:lnTo>
                    <a:pt x="3552825" y="3510026"/>
                  </a:lnTo>
                  <a:lnTo>
                    <a:pt x="3552825" y="0"/>
                  </a:lnTo>
                  <a:lnTo>
                    <a:pt x="0" y="0"/>
                  </a:lnTo>
                  <a:lnTo>
                    <a:pt x="0" y="3510026"/>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273113"/>
            <a:ext cx="4114800" cy="1227455"/>
          </a:xfrm>
          <a:prstGeom prst="rect">
            <a:avLst/>
          </a:prstGeom>
          <a:solidFill>
            <a:srgbClr val="FFC000"/>
          </a:solidFill>
        </p:spPr>
        <p:txBody>
          <a:bodyPr vert="horz" wrap="square" lIns="0" tIns="3175" rIns="0" bIns="0" rtlCol="0">
            <a:spAutoFit/>
          </a:bodyPr>
          <a:lstStyle/>
          <a:p>
            <a:pPr>
              <a:lnSpc>
                <a:spcPct val="100000"/>
              </a:lnSpc>
              <a:spcBef>
                <a:spcPts val="25"/>
              </a:spcBef>
            </a:pPr>
            <a:endParaRPr sz="4550">
              <a:latin typeface="Times New Roman"/>
              <a:cs typeface="Times New Roman"/>
            </a:endParaRPr>
          </a:p>
          <a:p>
            <a:pPr marL="91440">
              <a:lnSpc>
                <a:spcPct val="100000"/>
              </a:lnSpc>
            </a:pPr>
            <a:r>
              <a:rPr sz="3200" spc="-10" dirty="0">
                <a:solidFill>
                  <a:srgbClr val="FFFFFF"/>
                </a:solidFill>
                <a:latin typeface="Carlito"/>
                <a:cs typeface="Carlito"/>
              </a:rPr>
              <a:t>Prevention</a:t>
            </a:r>
            <a:r>
              <a:rPr sz="3200" spc="-80" dirty="0">
                <a:solidFill>
                  <a:srgbClr val="FFFFFF"/>
                </a:solidFill>
                <a:latin typeface="Carlito"/>
                <a:cs typeface="Carlito"/>
              </a:rPr>
              <a:t> </a:t>
            </a:r>
            <a:r>
              <a:rPr sz="3200" dirty="0">
                <a:solidFill>
                  <a:srgbClr val="FFFFFF"/>
                </a:solidFill>
                <a:latin typeface="Carlito"/>
                <a:cs typeface="Carlito"/>
              </a:rPr>
              <a:t>Measures</a:t>
            </a:r>
            <a:endParaRPr sz="3200">
              <a:latin typeface="Carlito"/>
              <a:cs typeface="Carlito"/>
            </a:endParaRPr>
          </a:p>
        </p:txBody>
      </p:sp>
      <p:sp>
        <p:nvSpPr>
          <p:cNvPr id="4" name="object 4"/>
          <p:cNvSpPr txBox="1"/>
          <p:nvPr/>
        </p:nvSpPr>
        <p:spPr>
          <a:xfrm>
            <a:off x="457200" y="1571561"/>
            <a:ext cx="4114800" cy="363561"/>
          </a:xfrm>
          <a:prstGeom prst="rect">
            <a:avLst/>
          </a:prstGeom>
          <a:ln w="9525">
            <a:solidFill>
              <a:srgbClr val="FFFFFF"/>
            </a:solidFill>
          </a:ln>
        </p:spPr>
        <p:txBody>
          <a:bodyPr vert="horz" wrap="square" lIns="0" tIns="1905" rIns="0" bIns="0" rtlCol="0">
            <a:spAutoFit/>
          </a:bodyPr>
          <a:lstStyle/>
          <a:p>
            <a:pPr>
              <a:lnSpc>
                <a:spcPct val="100000"/>
              </a:lnSpc>
              <a:spcBef>
                <a:spcPts val="15"/>
              </a:spcBef>
            </a:pPr>
            <a:endParaRPr sz="2350">
              <a:latin typeface="Times New Roman"/>
              <a:cs typeface="Times New Roman"/>
            </a:endParaRPr>
          </a:p>
        </p:txBody>
      </p:sp>
      <p:sp>
        <p:nvSpPr>
          <p:cNvPr id="7" name="object 7"/>
          <p:cNvSpPr/>
          <p:nvPr/>
        </p:nvSpPr>
        <p:spPr>
          <a:xfrm>
            <a:off x="304800" y="1571625"/>
            <a:ext cx="7829006" cy="4572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1106"/>
          </a:xfrm>
        </p:spPr>
        <p:txBody>
          <a:bodyPr>
            <a:normAutofit fontScale="90000"/>
          </a:bodyPr>
          <a:lstStyle/>
          <a:p>
            <a:r>
              <a:rPr lang="en-US" dirty="0" smtClean="0">
                <a:hlinkClick r:id="rId2"/>
              </a:rPr>
              <a:t>What can I do to protect myself?</a:t>
            </a:r>
            <a:r>
              <a:rPr lang="en-US" dirty="0" smtClean="0"/>
              <a:t/>
            </a:r>
            <a:br>
              <a:rPr lang="en-US" dirty="0" smtClean="0"/>
            </a:br>
            <a:endParaRPr lang="en-US" dirty="0"/>
          </a:p>
        </p:txBody>
      </p:sp>
      <p:sp>
        <p:nvSpPr>
          <p:cNvPr id="3" name="Text Placeholder 2"/>
          <p:cNvSpPr>
            <a:spLocks noGrp="1"/>
          </p:cNvSpPr>
          <p:nvPr>
            <p:ph idx="1"/>
          </p:nvPr>
        </p:nvSpPr>
        <p:spPr>
          <a:xfrm>
            <a:off x="152400" y="990600"/>
            <a:ext cx="8763000" cy="5765597"/>
          </a:xfrm>
        </p:spPr>
        <p:txBody>
          <a:bodyPr/>
          <a:lstStyle/>
          <a:p>
            <a:endParaRPr lang="en-US" sz="2000" dirty="0" smtClean="0"/>
          </a:p>
          <a:p>
            <a:r>
              <a:rPr lang="en-US" sz="2000" b="1" dirty="0" smtClean="0"/>
              <a:t>Wash your hands frequently</a:t>
            </a:r>
          </a:p>
          <a:p>
            <a:r>
              <a:rPr lang="en-US" sz="2000" dirty="0" smtClean="0"/>
              <a:t>Wash your hands frequently with soap and water or use an alcohol-based hand rub if your hands are not visibly dirty.</a:t>
            </a:r>
          </a:p>
          <a:p>
            <a:r>
              <a:rPr lang="en-US" sz="2000" b="1" dirty="0" smtClean="0"/>
              <a:t>Why?</a:t>
            </a:r>
            <a:r>
              <a:rPr lang="en-US" sz="2000" dirty="0" smtClean="0"/>
              <a:t> Washing your hands with soap and water or using alcohol-based hand rub eliminates the virus if it is on your hands. </a:t>
            </a:r>
          </a:p>
          <a:p>
            <a:r>
              <a:rPr lang="en-US" sz="2000" b="1" dirty="0" smtClean="0"/>
              <a:t>Practice respiratory hygiene</a:t>
            </a:r>
          </a:p>
          <a:p>
            <a:r>
              <a:rPr lang="en-US" sz="2000" dirty="0" smtClean="0"/>
              <a:t>When coughing and sneezing, cover mouth and nose with flexed elbow or tissue – discard tissue immediately into a closed bin and clean your hands with alcohol-based hand rub or soap and water.</a:t>
            </a:r>
          </a:p>
          <a:p>
            <a:r>
              <a:rPr lang="en-US" sz="2000" b="1" dirty="0" smtClean="0"/>
              <a:t>Why?</a:t>
            </a:r>
            <a:r>
              <a:rPr lang="en-US" sz="2000" dirty="0" smtClean="0"/>
              <a:t> Covering your mouth and nose when coughing and sneezing prevent the spread of germs and viruses. If you sneeze or cough into your hands, you may contaminate objects or people that you touch</a:t>
            </a:r>
          </a:p>
          <a:p>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15553"/>
          </a:xfrm>
        </p:spPr>
        <p:txBody>
          <a:bodyPr>
            <a:normAutofit fontScale="90000"/>
          </a:bodyPr>
          <a:lstStyle/>
          <a:p>
            <a:r>
              <a:rPr lang="en-US" dirty="0" smtClean="0"/>
              <a:t>CONTI…</a:t>
            </a:r>
            <a:endParaRPr lang="en-US" dirty="0"/>
          </a:p>
        </p:txBody>
      </p:sp>
      <p:sp>
        <p:nvSpPr>
          <p:cNvPr id="3" name="Text Placeholder 2"/>
          <p:cNvSpPr>
            <a:spLocks noGrp="1"/>
          </p:cNvSpPr>
          <p:nvPr>
            <p:ph idx="1"/>
          </p:nvPr>
        </p:nvSpPr>
        <p:spPr>
          <a:xfrm>
            <a:off x="304800" y="685800"/>
            <a:ext cx="8610600" cy="5943600"/>
          </a:xfrm>
        </p:spPr>
        <p:txBody>
          <a:bodyPr>
            <a:noAutofit/>
          </a:bodyPr>
          <a:lstStyle/>
          <a:p>
            <a:r>
              <a:rPr lang="en-US" sz="2000" b="1" dirty="0" smtClean="0"/>
              <a:t>Maintain social distancing</a:t>
            </a:r>
          </a:p>
          <a:p>
            <a:r>
              <a:rPr lang="en-US" sz="2000" dirty="0" smtClean="0"/>
              <a:t>Maintain at least 1 </a:t>
            </a:r>
            <a:r>
              <a:rPr lang="en-US" sz="2000" dirty="0" err="1" smtClean="0"/>
              <a:t>metre</a:t>
            </a:r>
            <a:r>
              <a:rPr lang="en-US" sz="2000" dirty="0" smtClean="0"/>
              <a:t> (3 feet) distance between yourself and other people, particularly those who are coughing, sneezing and have a fever.</a:t>
            </a:r>
          </a:p>
          <a:p>
            <a:r>
              <a:rPr lang="en-US" sz="2000" b="1" dirty="0" smtClean="0"/>
              <a:t>Why?</a:t>
            </a:r>
            <a:r>
              <a:rPr lang="en-US" sz="2000" dirty="0" smtClean="0"/>
              <a:t> When someone who is infected with a respiratory disease, like 2019-nCoV, coughs or sneezes they project small droplets containing the virus. If you are too close, you can breathe in the virus.</a:t>
            </a:r>
          </a:p>
          <a:p>
            <a:r>
              <a:rPr lang="en-US" sz="2000" b="1" dirty="0" smtClean="0"/>
              <a:t>Avoid touching eyes, nose and mouth</a:t>
            </a:r>
          </a:p>
          <a:p>
            <a:r>
              <a:rPr lang="en-US" sz="2000" b="1" dirty="0" smtClean="0"/>
              <a:t>Why? </a:t>
            </a:r>
            <a:r>
              <a:rPr lang="en-US" sz="2000" dirty="0" smtClean="0"/>
              <a:t>Hands touch many surfaces which can be contaminated with the virus. If you touch your eyes, nose or mouth with your contaminated hands, you can transfer the virus from the surface to yourself. </a:t>
            </a:r>
          </a:p>
          <a:p>
            <a:r>
              <a:rPr lang="en-US" sz="2000" b="1" dirty="0" smtClean="0"/>
              <a:t>If you have fever, cough and difficulty breathing, seek medical care early</a:t>
            </a:r>
          </a:p>
          <a:p>
            <a:r>
              <a:rPr lang="en-US" sz="2000" dirty="0" smtClean="0"/>
              <a:t>Tell your health care provider if you have traveled in an area in China where 2019-nCoV has been reported, or if you have been in close contact with someone with who has traveled from China and has respiratory symptoms.</a:t>
            </a:r>
          </a:p>
          <a:p>
            <a:pPr>
              <a:buNone/>
            </a:pP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Why?</a:t>
            </a:r>
            <a:r>
              <a:rPr lang="en-US" dirty="0" smtClean="0"/>
              <a:t> Whenever you have fever, cough and difficulty breathing it’s important to seek medical attention promptly as this may be due to a respiratory infection or other serious condition. Respiratory symptoms with fever can have a range of causes, and depending on your personal travel history and circumstances, 2019-nCoV could be one of them.</a:t>
            </a:r>
          </a:p>
          <a:p>
            <a:r>
              <a:rPr lang="en-US" b="1" dirty="0" smtClean="0"/>
              <a:t>If you have mild respiratory symptoms and no travel history to or within China</a:t>
            </a:r>
          </a:p>
          <a:p>
            <a:r>
              <a:rPr lang="en-US" dirty="0" smtClean="0"/>
              <a:t>If you have mild respiratory symptoms and no travel history to or within China, carefully practice basic respiratory and hand hygiene and stay home until you are recovered, if possible.</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15553"/>
          </a:xfrm>
        </p:spPr>
        <p:txBody>
          <a:bodyPr>
            <a:normAutofit fontScale="90000"/>
          </a:bodyPr>
          <a:lstStyle/>
          <a:p>
            <a:r>
              <a:rPr lang="en-US" dirty="0" smtClean="0"/>
              <a:t>CONTI….</a:t>
            </a:r>
            <a:endParaRPr lang="en-US" dirty="0"/>
          </a:p>
        </p:txBody>
      </p:sp>
      <p:sp>
        <p:nvSpPr>
          <p:cNvPr id="3" name="Text Placeholder 2"/>
          <p:cNvSpPr>
            <a:spLocks noGrp="1"/>
          </p:cNvSpPr>
          <p:nvPr>
            <p:ph idx="1"/>
          </p:nvPr>
        </p:nvSpPr>
        <p:spPr>
          <a:xfrm>
            <a:off x="228600" y="1066800"/>
            <a:ext cx="8492134" cy="5486401"/>
          </a:xfrm>
        </p:spPr>
        <p:txBody>
          <a:bodyPr>
            <a:noAutofit/>
          </a:bodyPr>
          <a:lstStyle/>
          <a:p>
            <a:r>
              <a:rPr lang="en-US" sz="2000" b="1" dirty="0" smtClean="0"/>
              <a:t>As a general precaution, practice general hygiene measures when visiting live animal markets, wet markets or animal product markets</a:t>
            </a:r>
          </a:p>
          <a:p>
            <a:r>
              <a:rPr lang="en-US" sz="2000" dirty="0" smtClean="0"/>
              <a:t>Ensure regular hand washing with soap and potable water after touching animals and animal products; avoid touching eyes, nose or mouth with hands; and avoid contact with sick animals or spoiled animal products. Strictly avoid any contact with other animals in the market (e.g., stray cats and dogs, rodents, birds, bats). Avoid contact with potentially contaminated animal waste or fluids on the soil or structures of shops and market facilities.</a:t>
            </a:r>
          </a:p>
          <a:p>
            <a:r>
              <a:rPr lang="en-US" sz="2000" b="1" dirty="0" smtClean="0"/>
              <a:t>Avoid consumption of raw or undercooked animal products</a:t>
            </a:r>
          </a:p>
          <a:p>
            <a:r>
              <a:rPr lang="en-US" sz="2000" dirty="0" smtClean="0"/>
              <a:t>Handle raw meat, milk or animal organs with care, to avoid cross-contamination with uncooked foods, as per good food safety practices.</a:t>
            </a:r>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1106"/>
          </a:xfrm>
        </p:spPr>
        <p:txBody>
          <a:bodyPr>
            <a:normAutofit fontScale="90000"/>
          </a:bodyPr>
          <a:lstStyle/>
          <a:p>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What is a "novel" </a:t>
            </a:r>
            <a:r>
              <a:rPr lang="en-US" dirty="0" err="1" smtClean="0">
                <a:hlinkClick r:id="rId2"/>
              </a:rPr>
              <a:t>coronavirus</a:t>
            </a:r>
            <a:r>
              <a:rPr lang="en-US" dirty="0" smtClean="0">
                <a:hlinkClick r:id="rId2"/>
              </a:rPr>
              <a:t>?</a:t>
            </a:r>
            <a:r>
              <a:rPr lang="en-US" dirty="0" smtClean="0"/>
              <a:t/>
            </a:r>
            <a:br>
              <a:rPr lang="en-US" dirty="0" smtClean="0"/>
            </a:br>
            <a:endParaRPr lang="en-US" dirty="0"/>
          </a:p>
        </p:txBody>
      </p:sp>
      <p:sp>
        <p:nvSpPr>
          <p:cNvPr id="3" name="Text Placeholder 2"/>
          <p:cNvSpPr>
            <a:spLocks noGrp="1"/>
          </p:cNvSpPr>
          <p:nvPr>
            <p:ph idx="1"/>
          </p:nvPr>
        </p:nvSpPr>
        <p:spPr>
          <a:xfrm>
            <a:off x="928014" y="2385771"/>
            <a:ext cx="7792720" cy="2585323"/>
          </a:xfrm>
        </p:spPr>
        <p:txBody>
          <a:bodyPr>
            <a:normAutofit fontScale="92500"/>
          </a:bodyPr>
          <a:lstStyle/>
          <a:p>
            <a:endParaRPr lang="en-US" dirty="0" smtClean="0"/>
          </a:p>
          <a:p>
            <a:r>
              <a:rPr lang="en-US" dirty="0" smtClean="0"/>
              <a:t>A novel </a:t>
            </a:r>
            <a:r>
              <a:rPr lang="en-US" dirty="0" err="1" smtClean="0"/>
              <a:t>coronavirus</a:t>
            </a:r>
            <a:r>
              <a:rPr lang="en-US" dirty="0" smtClean="0"/>
              <a:t> (</a:t>
            </a:r>
            <a:r>
              <a:rPr lang="en-US" dirty="0" err="1" smtClean="0"/>
              <a:t>CoV</a:t>
            </a:r>
            <a:r>
              <a:rPr lang="en-US" dirty="0" smtClean="0"/>
              <a:t>) is a new strain of </a:t>
            </a:r>
            <a:r>
              <a:rPr lang="en-US" dirty="0" err="1" smtClean="0"/>
              <a:t>coronavirus</a:t>
            </a:r>
            <a:r>
              <a:rPr lang="en-US" dirty="0" smtClean="0"/>
              <a:t> that has not been previously identified in humans.  The new, or “novel” </a:t>
            </a:r>
            <a:r>
              <a:rPr lang="en-US" dirty="0" err="1" smtClean="0"/>
              <a:t>coronavirus</a:t>
            </a:r>
            <a:r>
              <a:rPr lang="en-US" dirty="0" smtClean="0"/>
              <a:t>, now called 2019-nCoV, had not previously detected before the outbreak was reported in Wuhan, China in December 2019</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7088"/>
          </a:xfrm>
        </p:spPr>
        <p:txBody>
          <a:bodyPr/>
          <a:lstStyle/>
          <a:p>
            <a:r>
              <a:rPr lang="en-US" dirty="0" smtClean="0"/>
              <a:t>….</a:t>
            </a:r>
            <a:endParaRPr lang="en-US" dirty="0"/>
          </a:p>
        </p:txBody>
      </p:sp>
      <p:sp>
        <p:nvSpPr>
          <p:cNvPr id="3" name="Text Placeholder 2"/>
          <p:cNvSpPr>
            <a:spLocks noGrp="1"/>
          </p:cNvSpPr>
          <p:nvPr>
            <p:ph idx="1"/>
          </p:nvPr>
        </p:nvSpPr>
        <p:spPr>
          <a:xfrm>
            <a:off x="928014" y="1371600"/>
            <a:ext cx="7792720" cy="4984489"/>
          </a:xfrm>
        </p:spPr>
        <p:txBody>
          <a:bodyPr>
            <a:normAutofit/>
          </a:bodyPr>
          <a:lstStyle/>
          <a:p>
            <a:r>
              <a:rPr lang="en-US" sz="2000" b="1" dirty="0" smtClean="0">
                <a:hlinkClick r:id="rId2"/>
              </a:rPr>
              <a:t>How to put on, use, take of and dispose of a mask</a:t>
            </a:r>
            <a:endParaRPr lang="en-US" sz="2000" dirty="0" smtClean="0"/>
          </a:p>
          <a:p>
            <a:r>
              <a:rPr lang="en-US" sz="2000" dirty="0" smtClean="0"/>
              <a:t>Before putting on a mask, wash hands with alcohol-based hand rub or soap and water</a:t>
            </a:r>
          </a:p>
          <a:p>
            <a:r>
              <a:rPr lang="en-US" sz="2000" dirty="0" smtClean="0"/>
              <a:t>Cover mouth and nose with mask and make sure there are no gaps between your face and the mask</a:t>
            </a:r>
          </a:p>
          <a:p>
            <a:r>
              <a:rPr lang="en-US" sz="2000" dirty="0" smtClean="0"/>
              <a:t>Avoid touching the mask while using it; if you do, clean your hands with alcohol-based hand rub or soap and water</a:t>
            </a:r>
          </a:p>
          <a:p>
            <a:r>
              <a:rPr lang="en-US" sz="2000" dirty="0" smtClean="0"/>
              <a:t>Replace the mask with a new one as soon as it is damp and do not re-use single-use masks</a:t>
            </a:r>
          </a:p>
          <a:p>
            <a:r>
              <a:rPr lang="en-US" sz="2000" dirty="0" smtClean="0"/>
              <a:t>To remove the mask: remove it from behind (do not touch the front of mask); discard immediately in a closed bin; wash hands with alcohol-based hand rub or soap and water</a:t>
            </a:r>
          </a:p>
          <a:p>
            <a:endParaRPr 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Who is at risk of developing severe illness?</a:t>
            </a:r>
            <a:r>
              <a:rPr lang="en-US" dirty="0" smtClean="0"/>
              <a:t/>
            </a:r>
            <a:br>
              <a:rPr lang="en-US" dirty="0" smtClean="0"/>
            </a:br>
            <a:endParaRPr lang="en-US" dirty="0"/>
          </a:p>
        </p:txBody>
      </p:sp>
      <p:sp>
        <p:nvSpPr>
          <p:cNvPr id="3" name="Text Placeholder 2"/>
          <p:cNvSpPr>
            <a:spLocks noGrp="1"/>
          </p:cNvSpPr>
          <p:nvPr>
            <p:ph idx="1"/>
          </p:nvPr>
        </p:nvSpPr>
        <p:spPr>
          <a:xfrm>
            <a:off x="928014" y="2385771"/>
            <a:ext cx="7792720" cy="2585323"/>
          </a:xfrm>
        </p:spPr>
        <p:txBody>
          <a:bodyPr>
            <a:normAutofit/>
          </a:bodyPr>
          <a:lstStyle/>
          <a:p>
            <a:pPr>
              <a:buNone/>
            </a:pPr>
            <a:endParaRPr lang="en-US" dirty="0" smtClean="0"/>
          </a:p>
          <a:p>
            <a:r>
              <a:rPr lang="en-US" dirty="0" smtClean="0"/>
              <a:t>While we still need to learn more about how 2019-nCoV affects people, thus far, older people, and people with pre-existing medical conditions (such as diabetes and heart disease) appear to be more at risk of developing severe disease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8600" y="2889313"/>
            <a:ext cx="8610600" cy="201930"/>
            <a:chOff x="228600" y="2889313"/>
            <a:chExt cx="8610600" cy="201930"/>
          </a:xfrm>
        </p:grpSpPr>
        <p:sp>
          <p:nvSpPr>
            <p:cNvPr id="3" name="object 3"/>
            <p:cNvSpPr/>
            <p:nvPr/>
          </p:nvSpPr>
          <p:spPr>
            <a:xfrm>
              <a:off x="228600" y="2889313"/>
              <a:ext cx="2870200" cy="201930"/>
            </a:xfrm>
            <a:custGeom>
              <a:avLst/>
              <a:gdLst/>
              <a:ahLst/>
              <a:cxnLst/>
              <a:rect l="l" t="t" r="r" b="b"/>
              <a:pathLst>
                <a:path w="2870200" h="201930">
                  <a:moveTo>
                    <a:pt x="2870200" y="0"/>
                  </a:moveTo>
                  <a:lnTo>
                    <a:pt x="0" y="0"/>
                  </a:lnTo>
                  <a:lnTo>
                    <a:pt x="0" y="201612"/>
                  </a:lnTo>
                  <a:lnTo>
                    <a:pt x="2870200" y="201612"/>
                  </a:lnTo>
                  <a:lnTo>
                    <a:pt x="2870200" y="0"/>
                  </a:lnTo>
                  <a:close/>
                </a:path>
              </a:pathLst>
            </a:custGeom>
            <a:solidFill>
              <a:srgbClr val="666600"/>
            </a:solidFill>
          </p:spPr>
          <p:txBody>
            <a:bodyPr wrap="square" lIns="0" tIns="0" rIns="0" bIns="0" rtlCol="0"/>
            <a:lstStyle/>
            <a:p>
              <a:endParaRPr/>
            </a:p>
          </p:txBody>
        </p:sp>
        <p:sp>
          <p:nvSpPr>
            <p:cNvPr id="4" name="object 4"/>
            <p:cNvSpPr/>
            <p:nvPr/>
          </p:nvSpPr>
          <p:spPr>
            <a:xfrm>
              <a:off x="3098800" y="2889313"/>
              <a:ext cx="2870200" cy="201930"/>
            </a:xfrm>
            <a:custGeom>
              <a:avLst/>
              <a:gdLst/>
              <a:ahLst/>
              <a:cxnLst/>
              <a:rect l="l" t="t" r="r" b="b"/>
              <a:pathLst>
                <a:path w="2870200" h="201930">
                  <a:moveTo>
                    <a:pt x="2870200" y="0"/>
                  </a:moveTo>
                  <a:lnTo>
                    <a:pt x="0" y="0"/>
                  </a:lnTo>
                  <a:lnTo>
                    <a:pt x="0" y="201612"/>
                  </a:lnTo>
                  <a:lnTo>
                    <a:pt x="2870200" y="201612"/>
                  </a:lnTo>
                  <a:lnTo>
                    <a:pt x="2870200" y="0"/>
                  </a:lnTo>
                  <a:close/>
                </a:path>
              </a:pathLst>
            </a:custGeom>
            <a:solidFill>
              <a:srgbClr val="99CC00"/>
            </a:solidFill>
          </p:spPr>
          <p:txBody>
            <a:bodyPr wrap="square" lIns="0" tIns="0" rIns="0" bIns="0" rtlCol="0"/>
            <a:lstStyle/>
            <a:p>
              <a:endParaRPr/>
            </a:p>
          </p:txBody>
        </p:sp>
        <p:sp>
          <p:nvSpPr>
            <p:cNvPr id="5" name="object 5"/>
            <p:cNvSpPr/>
            <p:nvPr/>
          </p:nvSpPr>
          <p:spPr>
            <a:xfrm>
              <a:off x="5969000" y="2889313"/>
              <a:ext cx="2870200" cy="201930"/>
            </a:xfrm>
            <a:custGeom>
              <a:avLst/>
              <a:gdLst/>
              <a:ahLst/>
              <a:cxnLst/>
              <a:rect l="l" t="t" r="r" b="b"/>
              <a:pathLst>
                <a:path w="2870200" h="201930">
                  <a:moveTo>
                    <a:pt x="2870200" y="0"/>
                  </a:moveTo>
                  <a:lnTo>
                    <a:pt x="0" y="0"/>
                  </a:lnTo>
                  <a:lnTo>
                    <a:pt x="0" y="201612"/>
                  </a:lnTo>
                  <a:lnTo>
                    <a:pt x="2870200" y="201612"/>
                  </a:lnTo>
                  <a:lnTo>
                    <a:pt x="2870200" y="0"/>
                  </a:lnTo>
                  <a:close/>
                </a:path>
              </a:pathLst>
            </a:custGeom>
            <a:solidFill>
              <a:srgbClr val="999900"/>
            </a:solidFill>
          </p:spPr>
          <p:txBody>
            <a:bodyPr wrap="square" lIns="0" tIns="0" rIns="0" bIns="0" rtlCol="0"/>
            <a:lstStyle/>
            <a:p>
              <a:endParaRPr/>
            </a:p>
          </p:txBody>
        </p:sp>
      </p:grpSp>
      <p:sp>
        <p:nvSpPr>
          <p:cNvPr id="6" name="object 6"/>
          <p:cNvSpPr txBox="1">
            <a:spLocks noGrp="1"/>
          </p:cNvSpPr>
          <p:nvPr>
            <p:ph type="title"/>
          </p:nvPr>
        </p:nvSpPr>
        <p:spPr>
          <a:xfrm>
            <a:off x="980643" y="2032203"/>
            <a:ext cx="7185659" cy="728345"/>
          </a:xfrm>
          <a:prstGeom prst="rect">
            <a:avLst/>
          </a:prstGeom>
        </p:spPr>
        <p:txBody>
          <a:bodyPr vert="horz" wrap="square" lIns="0" tIns="13970" rIns="0" bIns="0" rtlCol="0">
            <a:spAutoFit/>
          </a:bodyPr>
          <a:lstStyle/>
          <a:p>
            <a:pPr marL="12700">
              <a:lnSpc>
                <a:spcPct val="100000"/>
              </a:lnSpc>
              <a:spcBef>
                <a:spcPts val="110"/>
              </a:spcBef>
            </a:pPr>
            <a:r>
              <a:rPr sz="4600" dirty="0"/>
              <a:t>ANTIMICROBIAL</a:t>
            </a:r>
            <a:r>
              <a:rPr sz="4600" spc="-70" dirty="0"/>
              <a:t> </a:t>
            </a:r>
            <a:r>
              <a:rPr sz="4600" spc="-5" dirty="0"/>
              <a:t>DRUGS</a:t>
            </a:r>
            <a:endParaRPr sz="4600"/>
          </a:p>
        </p:txBody>
      </p:sp>
      <p:sp>
        <p:nvSpPr>
          <p:cNvPr id="7" name="object 7"/>
          <p:cNvSpPr/>
          <p:nvPr/>
        </p:nvSpPr>
        <p:spPr>
          <a:xfrm>
            <a:off x="2209800" y="3276600"/>
            <a:ext cx="4876800" cy="2895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28600" cy="2286000"/>
          </a:xfrm>
          <a:custGeom>
            <a:avLst/>
            <a:gdLst/>
            <a:ahLst/>
            <a:cxnLst/>
            <a:rect l="l" t="t" r="r" b="b"/>
            <a:pathLst>
              <a:path w="228600" h="2286000">
                <a:moveTo>
                  <a:pt x="228600" y="0"/>
                </a:moveTo>
                <a:lnTo>
                  <a:pt x="0" y="0"/>
                </a:lnTo>
                <a:lnTo>
                  <a:pt x="0" y="2286000"/>
                </a:lnTo>
                <a:lnTo>
                  <a:pt x="228600" y="2286000"/>
                </a:lnTo>
                <a:lnTo>
                  <a:pt x="228600" y="0"/>
                </a:lnTo>
                <a:close/>
              </a:path>
            </a:pathLst>
          </a:custGeom>
          <a:solidFill>
            <a:srgbClr val="666600"/>
          </a:solidFill>
        </p:spPr>
        <p:txBody>
          <a:bodyPr wrap="square" lIns="0" tIns="0" rIns="0" bIns="0" rtlCol="0"/>
          <a:lstStyle/>
          <a:p>
            <a:endParaRPr/>
          </a:p>
        </p:txBody>
      </p:sp>
      <p:sp>
        <p:nvSpPr>
          <p:cNvPr id="3" name="object 3"/>
          <p:cNvSpPr/>
          <p:nvPr/>
        </p:nvSpPr>
        <p:spPr>
          <a:xfrm>
            <a:off x="457200" y="1447800"/>
            <a:ext cx="8077200" cy="0"/>
          </a:xfrm>
          <a:custGeom>
            <a:avLst/>
            <a:gdLst/>
            <a:ahLst/>
            <a:cxnLst/>
            <a:rect l="l" t="t" r="r" b="b"/>
            <a:pathLst>
              <a:path w="8077200">
                <a:moveTo>
                  <a:pt x="0" y="0"/>
                </a:moveTo>
                <a:lnTo>
                  <a:pt x="8077200" y="0"/>
                </a:lnTo>
              </a:path>
            </a:pathLst>
          </a:custGeom>
          <a:ln w="19050">
            <a:solidFill>
              <a:srgbClr val="999900"/>
            </a:solidFill>
          </a:ln>
        </p:spPr>
        <p:txBody>
          <a:bodyPr wrap="square" lIns="0" tIns="0" rIns="0" bIns="0" rtlCol="0"/>
          <a:lstStyle/>
          <a:p>
            <a:endParaRPr/>
          </a:p>
        </p:txBody>
      </p:sp>
      <p:grpSp>
        <p:nvGrpSpPr>
          <p:cNvPr id="4" name="object 4"/>
          <p:cNvGrpSpPr/>
          <p:nvPr/>
        </p:nvGrpSpPr>
        <p:grpSpPr>
          <a:xfrm>
            <a:off x="0" y="2286000"/>
            <a:ext cx="228600" cy="4572000"/>
            <a:chOff x="0" y="2286000"/>
            <a:chExt cx="228600" cy="4572000"/>
          </a:xfrm>
        </p:grpSpPr>
        <p:sp>
          <p:nvSpPr>
            <p:cNvPr id="5" name="object 5"/>
            <p:cNvSpPr/>
            <p:nvPr/>
          </p:nvSpPr>
          <p:spPr>
            <a:xfrm>
              <a:off x="0" y="2286000"/>
              <a:ext cx="228600" cy="2286000"/>
            </a:xfrm>
            <a:custGeom>
              <a:avLst/>
              <a:gdLst/>
              <a:ahLst/>
              <a:cxnLst/>
              <a:rect l="l" t="t" r="r" b="b"/>
              <a:pathLst>
                <a:path w="228600" h="2286000">
                  <a:moveTo>
                    <a:pt x="228600" y="0"/>
                  </a:moveTo>
                  <a:lnTo>
                    <a:pt x="0" y="0"/>
                  </a:lnTo>
                  <a:lnTo>
                    <a:pt x="0" y="2286000"/>
                  </a:lnTo>
                  <a:lnTo>
                    <a:pt x="228600" y="2286000"/>
                  </a:lnTo>
                  <a:lnTo>
                    <a:pt x="228600" y="0"/>
                  </a:lnTo>
                  <a:close/>
                </a:path>
              </a:pathLst>
            </a:custGeom>
            <a:solidFill>
              <a:srgbClr val="CCCC66"/>
            </a:solidFill>
          </p:spPr>
          <p:txBody>
            <a:bodyPr wrap="square" lIns="0" tIns="0" rIns="0" bIns="0" rtlCol="0"/>
            <a:lstStyle/>
            <a:p>
              <a:endParaRPr/>
            </a:p>
          </p:txBody>
        </p:sp>
        <p:sp>
          <p:nvSpPr>
            <p:cNvPr id="6" name="object 6"/>
            <p:cNvSpPr/>
            <p:nvPr/>
          </p:nvSpPr>
          <p:spPr>
            <a:xfrm>
              <a:off x="0" y="4572000"/>
              <a:ext cx="228600" cy="2286000"/>
            </a:xfrm>
            <a:custGeom>
              <a:avLst/>
              <a:gdLst/>
              <a:ahLst/>
              <a:cxnLst/>
              <a:rect l="l" t="t" r="r" b="b"/>
              <a:pathLst>
                <a:path w="228600" h="2286000">
                  <a:moveTo>
                    <a:pt x="228600" y="0"/>
                  </a:moveTo>
                  <a:lnTo>
                    <a:pt x="0" y="0"/>
                  </a:lnTo>
                  <a:lnTo>
                    <a:pt x="0" y="2286000"/>
                  </a:lnTo>
                  <a:lnTo>
                    <a:pt x="228600" y="2286000"/>
                  </a:lnTo>
                  <a:lnTo>
                    <a:pt x="228600" y="0"/>
                  </a:lnTo>
                  <a:close/>
                </a:path>
              </a:pathLst>
            </a:custGeom>
            <a:solidFill>
              <a:srgbClr val="999900"/>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30632" rIns="0" bIns="0" rtlCol="0">
            <a:spAutoFit/>
          </a:bodyPr>
          <a:lstStyle/>
          <a:p>
            <a:pPr marL="91440" marR="5080">
              <a:lnSpc>
                <a:spcPct val="100600"/>
              </a:lnSpc>
              <a:spcBef>
                <a:spcPts val="70"/>
              </a:spcBef>
            </a:pPr>
            <a:r>
              <a:rPr spc="-5" dirty="0"/>
              <a:t>MECHANISMS </a:t>
            </a:r>
            <a:r>
              <a:rPr spc="-10" dirty="0"/>
              <a:t>OF ACTION OF  ANTIBACTERIAL</a:t>
            </a:r>
            <a:r>
              <a:rPr spc="60" dirty="0"/>
              <a:t> </a:t>
            </a:r>
            <a:r>
              <a:rPr spc="-10" dirty="0"/>
              <a:t>DRUGS</a:t>
            </a:r>
          </a:p>
        </p:txBody>
      </p:sp>
      <p:sp>
        <p:nvSpPr>
          <p:cNvPr id="8" name="object 8"/>
          <p:cNvSpPr txBox="1"/>
          <p:nvPr/>
        </p:nvSpPr>
        <p:spPr>
          <a:xfrm>
            <a:off x="307644" y="1539697"/>
            <a:ext cx="3879215" cy="4130675"/>
          </a:xfrm>
          <a:prstGeom prst="rect">
            <a:avLst/>
          </a:prstGeom>
        </p:spPr>
        <p:txBody>
          <a:bodyPr vert="horz" wrap="square" lIns="0" tIns="14605" rIns="0" bIns="0" rtlCol="0">
            <a:spAutoFit/>
          </a:bodyPr>
          <a:lstStyle/>
          <a:p>
            <a:pPr marL="354965" marR="599440" indent="-342900">
              <a:lnSpc>
                <a:spcPct val="100000"/>
              </a:lnSpc>
              <a:spcBef>
                <a:spcPts val="115"/>
              </a:spcBef>
              <a:buClr>
                <a:srgbClr val="666600"/>
              </a:buClr>
              <a:buSzPct val="75000"/>
              <a:buFont typeface="Wingdings"/>
              <a:buChar char=""/>
              <a:tabLst>
                <a:tab pos="354965" algn="l"/>
                <a:tab pos="355600" algn="l"/>
              </a:tabLst>
            </a:pPr>
            <a:r>
              <a:rPr sz="2400" dirty="0">
                <a:latin typeface="Comic Sans MS"/>
                <a:cs typeface="Comic Sans MS"/>
              </a:rPr>
              <a:t>Mechanism of</a:t>
            </a:r>
            <a:r>
              <a:rPr sz="2400" spc="-130" dirty="0">
                <a:latin typeface="Comic Sans MS"/>
                <a:cs typeface="Comic Sans MS"/>
              </a:rPr>
              <a:t> </a:t>
            </a:r>
            <a:r>
              <a:rPr sz="2400" dirty="0">
                <a:latin typeface="Comic Sans MS"/>
                <a:cs typeface="Comic Sans MS"/>
              </a:rPr>
              <a:t>action  include:</a:t>
            </a:r>
            <a:endParaRPr sz="2400">
              <a:latin typeface="Comic Sans MS"/>
              <a:cs typeface="Comic Sans MS"/>
            </a:endParaRPr>
          </a:p>
          <a:p>
            <a:pPr marL="758190" lvl="1" indent="-288925">
              <a:lnSpc>
                <a:spcPct val="100000"/>
              </a:lnSpc>
              <a:spcBef>
                <a:spcPts val="580"/>
              </a:spcBef>
              <a:buClr>
                <a:srgbClr val="999900"/>
              </a:buClr>
              <a:buSzPct val="75000"/>
              <a:buFont typeface="Wingdings"/>
              <a:buChar char=""/>
              <a:tabLst>
                <a:tab pos="757555" algn="l"/>
                <a:tab pos="758825" algn="l"/>
              </a:tabLst>
            </a:pPr>
            <a:r>
              <a:rPr sz="2000" spc="-5" dirty="0">
                <a:latin typeface="Verdana"/>
                <a:cs typeface="Verdana"/>
              </a:rPr>
              <a:t>Inhibition </a:t>
            </a:r>
            <a:r>
              <a:rPr sz="2000" spc="5" dirty="0">
                <a:latin typeface="Verdana"/>
                <a:cs typeface="Verdana"/>
              </a:rPr>
              <a:t>of </a:t>
            </a:r>
            <a:r>
              <a:rPr sz="2000" spc="-5" dirty="0">
                <a:latin typeface="Verdana"/>
                <a:cs typeface="Verdana"/>
              </a:rPr>
              <a:t>cell</a:t>
            </a:r>
            <a:r>
              <a:rPr sz="2000" spc="-80" dirty="0">
                <a:latin typeface="Verdana"/>
                <a:cs typeface="Verdana"/>
              </a:rPr>
              <a:t> </a:t>
            </a:r>
            <a:r>
              <a:rPr sz="2000" spc="5" dirty="0">
                <a:latin typeface="Verdana"/>
                <a:cs typeface="Verdana"/>
              </a:rPr>
              <a:t>wall</a:t>
            </a:r>
            <a:endParaRPr sz="2000">
              <a:latin typeface="Verdana"/>
              <a:cs typeface="Verdana"/>
            </a:endParaRPr>
          </a:p>
          <a:p>
            <a:pPr marL="758190">
              <a:lnSpc>
                <a:spcPct val="100000"/>
              </a:lnSpc>
              <a:spcBef>
                <a:spcPts val="15"/>
              </a:spcBef>
            </a:pPr>
            <a:r>
              <a:rPr sz="2000" spc="-5" dirty="0">
                <a:latin typeface="Verdana"/>
                <a:cs typeface="Verdana"/>
              </a:rPr>
              <a:t>synthesis</a:t>
            </a:r>
            <a:endParaRPr sz="2000">
              <a:latin typeface="Verdana"/>
              <a:cs typeface="Verdana"/>
            </a:endParaRPr>
          </a:p>
          <a:p>
            <a:pPr marL="758190" marR="573405" lvl="1" indent="-288925">
              <a:lnSpc>
                <a:spcPct val="100600"/>
              </a:lnSpc>
              <a:spcBef>
                <a:spcPts val="465"/>
              </a:spcBef>
              <a:buClr>
                <a:srgbClr val="999900"/>
              </a:buClr>
              <a:buSzPct val="75000"/>
              <a:buFont typeface="Wingdings"/>
              <a:buChar char=""/>
              <a:tabLst>
                <a:tab pos="757555" algn="l"/>
                <a:tab pos="758825" algn="l"/>
              </a:tabLst>
            </a:pPr>
            <a:r>
              <a:rPr sz="2000" spc="-5" dirty="0">
                <a:latin typeface="Verdana"/>
                <a:cs typeface="Verdana"/>
              </a:rPr>
              <a:t>Inhibition </a:t>
            </a:r>
            <a:r>
              <a:rPr sz="2000" spc="5" dirty="0">
                <a:latin typeface="Verdana"/>
                <a:cs typeface="Verdana"/>
              </a:rPr>
              <a:t>of</a:t>
            </a:r>
            <a:r>
              <a:rPr sz="2000" spc="-80" dirty="0">
                <a:latin typeface="Verdana"/>
                <a:cs typeface="Verdana"/>
              </a:rPr>
              <a:t> </a:t>
            </a:r>
            <a:r>
              <a:rPr sz="2000" dirty="0">
                <a:latin typeface="Verdana"/>
                <a:cs typeface="Verdana"/>
              </a:rPr>
              <a:t>protein  </a:t>
            </a:r>
            <a:r>
              <a:rPr sz="2000" spc="-5" dirty="0">
                <a:latin typeface="Verdana"/>
                <a:cs typeface="Verdana"/>
              </a:rPr>
              <a:t>synthesis</a:t>
            </a:r>
            <a:endParaRPr sz="2000">
              <a:latin typeface="Verdana"/>
              <a:cs typeface="Verdana"/>
            </a:endParaRPr>
          </a:p>
          <a:p>
            <a:pPr marL="758190" marR="5080" lvl="1" indent="-288925">
              <a:lnSpc>
                <a:spcPts val="2380"/>
              </a:lnSpc>
              <a:spcBef>
                <a:spcPts val="580"/>
              </a:spcBef>
              <a:buClr>
                <a:srgbClr val="999900"/>
              </a:buClr>
              <a:buSzPct val="75000"/>
              <a:buFont typeface="Wingdings"/>
              <a:buChar char=""/>
              <a:tabLst>
                <a:tab pos="757555" algn="l"/>
                <a:tab pos="758825" algn="l"/>
              </a:tabLst>
            </a:pPr>
            <a:r>
              <a:rPr sz="2000" spc="-5" dirty="0">
                <a:latin typeface="Verdana"/>
                <a:cs typeface="Verdana"/>
              </a:rPr>
              <a:t>Inhibition </a:t>
            </a:r>
            <a:r>
              <a:rPr sz="2000" spc="5" dirty="0">
                <a:latin typeface="Verdana"/>
                <a:cs typeface="Verdana"/>
              </a:rPr>
              <a:t>of </a:t>
            </a:r>
            <a:r>
              <a:rPr sz="2000" spc="-10" dirty="0">
                <a:latin typeface="Verdana"/>
                <a:cs typeface="Verdana"/>
              </a:rPr>
              <a:t>nucleic</a:t>
            </a:r>
            <a:r>
              <a:rPr sz="2000" spc="-80" dirty="0">
                <a:latin typeface="Verdana"/>
                <a:cs typeface="Verdana"/>
              </a:rPr>
              <a:t> </a:t>
            </a:r>
            <a:r>
              <a:rPr sz="2000" dirty="0">
                <a:latin typeface="Verdana"/>
                <a:cs typeface="Verdana"/>
              </a:rPr>
              <a:t>acid  </a:t>
            </a:r>
            <a:r>
              <a:rPr sz="2000" spc="-5" dirty="0">
                <a:latin typeface="Verdana"/>
                <a:cs typeface="Verdana"/>
              </a:rPr>
              <a:t>synthesis</a:t>
            </a:r>
            <a:endParaRPr sz="2000">
              <a:latin typeface="Verdana"/>
              <a:cs typeface="Verdana"/>
            </a:endParaRPr>
          </a:p>
          <a:p>
            <a:pPr marL="758190" marR="240665" lvl="1" indent="-288925">
              <a:lnSpc>
                <a:spcPct val="100600"/>
              </a:lnSpc>
              <a:spcBef>
                <a:spcPts val="390"/>
              </a:spcBef>
              <a:buClr>
                <a:srgbClr val="999900"/>
              </a:buClr>
              <a:buSzPct val="75000"/>
              <a:buFont typeface="Wingdings"/>
              <a:buChar char=""/>
              <a:tabLst>
                <a:tab pos="757555" algn="l"/>
                <a:tab pos="758825" algn="l"/>
              </a:tabLst>
            </a:pPr>
            <a:r>
              <a:rPr sz="2000" spc="-5" dirty="0">
                <a:latin typeface="Verdana"/>
                <a:cs typeface="Verdana"/>
              </a:rPr>
              <a:t>Inhibition </a:t>
            </a:r>
            <a:r>
              <a:rPr sz="2000" spc="5" dirty="0">
                <a:latin typeface="Verdana"/>
                <a:cs typeface="Verdana"/>
              </a:rPr>
              <a:t>of</a:t>
            </a:r>
            <a:r>
              <a:rPr sz="2000" spc="-80" dirty="0">
                <a:latin typeface="Verdana"/>
                <a:cs typeface="Verdana"/>
              </a:rPr>
              <a:t> </a:t>
            </a:r>
            <a:r>
              <a:rPr sz="2000">
                <a:latin typeface="Verdana"/>
                <a:cs typeface="Verdana"/>
              </a:rPr>
              <a:t>metabolic  </a:t>
            </a:r>
            <a:r>
              <a:rPr sz="2000" spc="5" smtClean="0">
                <a:latin typeface="Verdana"/>
                <a:cs typeface="Verdana"/>
              </a:rPr>
              <a:t>pathways</a:t>
            </a:r>
          </a:p>
          <a:p>
            <a:pPr marL="758190" marR="409575" lvl="1" indent="-288925">
              <a:lnSpc>
                <a:spcPct val="100600"/>
              </a:lnSpc>
              <a:spcBef>
                <a:spcPts val="465"/>
              </a:spcBef>
              <a:buClr>
                <a:srgbClr val="999900"/>
              </a:buClr>
              <a:buSzPct val="75000"/>
              <a:buFont typeface="Wingdings"/>
              <a:buChar char=""/>
              <a:tabLst>
                <a:tab pos="757555" algn="l"/>
                <a:tab pos="758825" algn="l"/>
              </a:tabLst>
            </a:pPr>
            <a:r>
              <a:rPr sz="2000" spc="-5" smtClean="0">
                <a:latin typeface="Verdana"/>
                <a:cs typeface="Verdana"/>
              </a:rPr>
              <a:t>Interference </a:t>
            </a:r>
            <a:r>
              <a:rPr sz="2000" smtClean="0">
                <a:latin typeface="Verdana"/>
                <a:cs typeface="Verdana"/>
              </a:rPr>
              <a:t>with</a:t>
            </a:r>
            <a:r>
              <a:rPr sz="2000" spc="-135" smtClean="0">
                <a:latin typeface="Verdana"/>
                <a:cs typeface="Verdana"/>
              </a:rPr>
              <a:t> </a:t>
            </a:r>
            <a:r>
              <a:rPr sz="2000" spc="-5" smtClean="0">
                <a:latin typeface="Verdana"/>
                <a:cs typeface="Verdana"/>
              </a:rPr>
              <a:t>cell  </a:t>
            </a:r>
            <a:r>
              <a:rPr sz="2000" smtClean="0">
                <a:latin typeface="Verdana"/>
                <a:cs typeface="Verdana"/>
              </a:rPr>
              <a:t>membrane</a:t>
            </a:r>
            <a:r>
              <a:rPr sz="2000" spc="-90" smtClean="0">
                <a:latin typeface="Verdana"/>
                <a:cs typeface="Verdana"/>
              </a:rPr>
              <a:t> </a:t>
            </a:r>
            <a:r>
              <a:rPr sz="2000" spc="-5" smtClean="0">
                <a:latin typeface="Verdana"/>
                <a:cs typeface="Verdana"/>
              </a:rPr>
              <a:t>integrity</a:t>
            </a:r>
            <a:endParaRPr sz="2000">
              <a:latin typeface="Verdana"/>
              <a:cs typeface="Verdana"/>
            </a:endParaRPr>
          </a:p>
        </p:txBody>
      </p:sp>
      <p:sp>
        <p:nvSpPr>
          <p:cNvPr id="9" name="object 9"/>
          <p:cNvSpPr/>
          <p:nvPr/>
        </p:nvSpPr>
        <p:spPr>
          <a:xfrm>
            <a:off x="4343400" y="1447798"/>
            <a:ext cx="4648200" cy="5334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Text Placeholder 2"/>
          <p:cNvSpPr>
            <a:spLocks noGrp="1"/>
          </p:cNvSpPr>
          <p:nvPr>
            <p:ph idx="1"/>
          </p:nvPr>
        </p:nvSpPr>
        <p:spPr>
          <a:xfrm>
            <a:off x="152400" y="1981200"/>
            <a:ext cx="8568334" cy="4801314"/>
          </a:xfrm>
        </p:spPr>
        <p:txBody>
          <a:bodyPr>
            <a:normAutofit lnSpcReduction="10000"/>
          </a:bodyPr>
          <a:lstStyle/>
          <a:p>
            <a:pPr>
              <a:buNone/>
            </a:pPr>
            <a:endParaRPr lang="en-US" dirty="0" smtClean="0"/>
          </a:p>
          <a:p>
            <a:r>
              <a:rPr lang="en-US" dirty="0" err="1" smtClean="0"/>
              <a:t>Vaxart</a:t>
            </a:r>
            <a:r>
              <a:rPr lang="en-US" dirty="0" smtClean="0"/>
              <a:t> </a:t>
            </a:r>
            <a:r>
              <a:rPr lang="en-US" dirty="0" err="1" smtClean="0"/>
              <a:t>coronavirus</a:t>
            </a:r>
            <a:r>
              <a:rPr lang="en-US" dirty="0" smtClean="0"/>
              <a:t> vaccine</a:t>
            </a:r>
          </a:p>
          <a:p>
            <a:r>
              <a:rPr lang="en-US" dirty="0" err="1" smtClean="0"/>
              <a:t>Vaxart</a:t>
            </a:r>
            <a:r>
              <a:rPr lang="en-US" dirty="0" smtClean="0"/>
              <a:t> is developing an oral recombinant vaccine in tablet formulation using its proprietary oral vaccine platform.</a:t>
            </a:r>
          </a:p>
          <a:p>
            <a:r>
              <a:rPr lang="en-US" dirty="0" smtClean="0"/>
              <a:t>BXT-25 by BIOXYTRAN to treat late-stage acute respiratory distress syndrome (ARDS)</a:t>
            </a:r>
          </a:p>
          <a:p>
            <a:r>
              <a:rPr lang="en-US" dirty="0" err="1" smtClean="0"/>
              <a:t>Remdesivir</a:t>
            </a:r>
            <a:r>
              <a:rPr lang="en-US" dirty="0" smtClean="0"/>
              <a:t> (GS-5734) by Gilead Sciences</a:t>
            </a:r>
          </a:p>
          <a:p>
            <a:r>
              <a:rPr lang="en-US" dirty="0" smtClean="0"/>
              <a:t>lopinavir is being studied along with </a:t>
            </a:r>
            <a:r>
              <a:rPr lang="en-US" dirty="0" err="1" smtClean="0"/>
              <a:t>ritonavir</a:t>
            </a:r>
            <a:r>
              <a:rPr lang="en-US" dirty="0" smtClean="0"/>
              <a:t> (HIV )</a:t>
            </a:r>
          </a:p>
          <a:p>
            <a:r>
              <a:rPr lang="en-US" dirty="0" smtClean="0"/>
              <a:t>Biocryst </a:t>
            </a:r>
            <a:r>
              <a:rPr lang="en-US" dirty="0" err="1" smtClean="0"/>
              <a:t>Pharma’s</a:t>
            </a:r>
            <a:r>
              <a:rPr lang="en-US" dirty="0" smtClean="0"/>
              <a:t> </a:t>
            </a:r>
            <a:r>
              <a:rPr lang="en-US" dirty="0" err="1" smtClean="0"/>
              <a:t>Galidesivir</a:t>
            </a:r>
            <a:r>
              <a:rPr lang="en-US" dirty="0" smtClean="0"/>
              <a:t>, a potential antiviral  for </a:t>
            </a:r>
            <a:r>
              <a:rPr lang="en-US" dirty="0" err="1" smtClean="0"/>
              <a:t>coronavirus</a:t>
            </a:r>
            <a:r>
              <a:rPr lang="en-US" dirty="0" smtClean="0"/>
              <a:t> treatment</a:t>
            </a:r>
          </a:p>
          <a:p>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Coronavirus</a:t>
            </a:r>
            <a:r>
              <a:rPr lang="en-US" dirty="0" smtClean="0"/>
              <a:t> in India</a:t>
            </a:r>
            <a:br>
              <a:rPr lang="en-US" dirty="0" smtClean="0"/>
            </a:br>
            <a:endParaRPr lang="en-US" dirty="0"/>
          </a:p>
        </p:txBody>
      </p:sp>
      <p:sp>
        <p:nvSpPr>
          <p:cNvPr id="3" name="Content Placeholder 2"/>
          <p:cNvSpPr>
            <a:spLocks noGrp="1"/>
          </p:cNvSpPr>
          <p:nvPr>
            <p:ph idx="1"/>
          </p:nvPr>
        </p:nvSpPr>
        <p:spPr/>
        <p:txBody>
          <a:bodyPr>
            <a:normAutofit fontScale="25000" lnSpcReduction="20000"/>
          </a:bodyPr>
          <a:lstStyle/>
          <a:p>
            <a:r>
              <a:rPr lang="en-US" sz="8600" dirty="0" smtClean="0"/>
              <a:t>Total positive cases:03</a:t>
            </a:r>
          </a:p>
          <a:p>
            <a:r>
              <a:rPr lang="en-US" sz="8600" dirty="0" smtClean="0"/>
              <a:t>THIRUVANANTHAPURAM: The third novel </a:t>
            </a:r>
            <a:r>
              <a:rPr lang="en-US" sz="8600" dirty="0" err="1" smtClean="0"/>
              <a:t>coronavirus</a:t>
            </a:r>
            <a:r>
              <a:rPr lang="en-US" sz="8600" dirty="0" smtClean="0"/>
              <a:t> case has been reported in India, with another </a:t>
            </a:r>
            <a:r>
              <a:rPr lang="en-US" sz="8600" dirty="0" err="1" smtClean="0"/>
              <a:t>Keralite</a:t>
            </a:r>
            <a:r>
              <a:rPr lang="en-US" sz="8600" dirty="0" smtClean="0"/>
              <a:t> student who returned from Wuhan university on Monday testing positive for the infection.</a:t>
            </a:r>
          </a:p>
          <a:p>
            <a:r>
              <a:rPr lang="en-US" sz="8600" dirty="0" smtClean="0"/>
              <a:t>Two earlier positive cases, also of students who came back from Wuhan, the </a:t>
            </a:r>
            <a:r>
              <a:rPr lang="en-US" sz="8600" dirty="0" err="1" smtClean="0"/>
              <a:t>epicentre</a:t>
            </a:r>
            <a:r>
              <a:rPr lang="en-US" sz="8600" dirty="0" smtClean="0"/>
              <a:t> of the epidemic, were reported from </a:t>
            </a:r>
            <a:r>
              <a:rPr lang="en-US" sz="8600" dirty="0" err="1" smtClean="0"/>
              <a:t>Thrissur</a:t>
            </a:r>
            <a:r>
              <a:rPr lang="en-US" sz="8600" dirty="0" smtClean="0"/>
              <a:t> &amp; </a:t>
            </a:r>
            <a:r>
              <a:rPr lang="en-US" sz="8600" dirty="0" err="1" smtClean="0"/>
              <a:t>Alapuzha</a:t>
            </a:r>
            <a:r>
              <a:rPr lang="en-US" sz="8600" dirty="0" smtClean="0"/>
              <a:t> districts.</a:t>
            </a:r>
          </a:p>
          <a:p>
            <a:r>
              <a:rPr lang="en-US" sz="8600" dirty="0" smtClean="0"/>
              <a:t>The condition of the student is "stable" </a:t>
            </a:r>
          </a:p>
          <a:p>
            <a:r>
              <a:rPr lang="en-US" sz="8600" dirty="0" smtClean="0"/>
              <a:t>3252 people under observation in Kerala for </a:t>
            </a:r>
            <a:r>
              <a:rPr lang="en-US" sz="8600" dirty="0" err="1" smtClean="0"/>
              <a:t>Coronavirus</a:t>
            </a:r>
            <a:r>
              <a:rPr lang="en-US" sz="8600" dirty="0" smtClean="0"/>
              <a:t/>
            </a:r>
            <a:br>
              <a:rPr lang="en-US" sz="8600" dirty="0" smtClean="0"/>
            </a:br>
            <a:r>
              <a:rPr lang="en-US" sz="8600" dirty="0" smtClean="0"/>
              <a:t>India evacuated around 647 Indians from Wuhan and screened</a:t>
            </a:r>
          </a:p>
          <a:p>
            <a:pPr>
              <a:buNone/>
            </a:pP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DATA </a:t>
            </a:r>
            <a:endParaRPr lang="en-US" dirty="0"/>
          </a:p>
        </p:txBody>
      </p:sp>
      <p:sp>
        <p:nvSpPr>
          <p:cNvPr id="3" name="Content Placeholder 2"/>
          <p:cNvSpPr>
            <a:spLocks noGrp="1"/>
          </p:cNvSpPr>
          <p:nvPr>
            <p:ph idx="1"/>
          </p:nvPr>
        </p:nvSpPr>
        <p:spPr/>
        <p:txBody>
          <a:bodyPr/>
          <a:lstStyle/>
          <a:p>
            <a:r>
              <a:rPr lang="en-US" dirty="0" smtClean="0"/>
              <a:t>17 Feb.2020</a:t>
            </a:r>
          </a:p>
          <a:p>
            <a:r>
              <a:rPr lang="en-US" dirty="0" err="1" smtClean="0"/>
              <a:t>Coronavirus</a:t>
            </a:r>
            <a:r>
              <a:rPr lang="en-US" dirty="0" smtClean="0"/>
              <a:t> Cases:   </a:t>
            </a:r>
            <a:r>
              <a:rPr lang="en-US" b="1" dirty="0" smtClean="0"/>
              <a:t>73,336  </a:t>
            </a:r>
          </a:p>
          <a:p>
            <a:r>
              <a:rPr lang="en-US" b="1" dirty="0" smtClean="0"/>
              <a:t> </a:t>
            </a:r>
            <a:r>
              <a:rPr lang="en-US" dirty="0" smtClean="0"/>
              <a:t>Deaths:  </a:t>
            </a:r>
            <a:r>
              <a:rPr lang="en-US" b="1" dirty="0" smtClean="0"/>
              <a:t>1,874</a:t>
            </a:r>
            <a:r>
              <a:rPr lang="en-US" dirty="0" smtClean="0"/>
              <a:t> </a:t>
            </a:r>
          </a:p>
          <a:p>
            <a:r>
              <a:rPr lang="en-US" dirty="0" smtClean="0"/>
              <a:t>Recovered:     </a:t>
            </a:r>
            <a:r>
              <a:rPr lang="en-US" b="1" dirty="0" smtClean="0"/>
              <a:t>12,921</a:t>
            </a:r>
          </a:p>
          <a:p>
            <a:r>
              <a:rPr lang="en-US" dirty="0" smtClean="0"/>
              <a:t>19Feb.2020</a:t>
            </a:r>
          </a:p>
          <a:p>
            <a:r>
              <a:rPr lang="en-US" dirty="0" err="1" smtClean="0"/>
              <a:t>Coronavirus</a:t>
            </a:r>
            <a:r>
              <a:rPr lang="en-US" dirty="0" smtClean="0"/>
              <a:t> Cases:   </a:t>
            </a:r>
            <a:r>
              <a:rPr lang="en-US" b="1" dirty="0" smtClean="0"/>
              <a:t>75,216(M) 75223(A) </a:t>
            </a:r>
          </a:p>
          <a:p>
            <a:r>
              <a:rPr lang="en-US" b="1" dirty="0" smtClean="0"/>
              <a:t> </a:t>
            </a:r>
            <a:r>
              <a:rPr lang="en-US" dirty="0" smtClean="0"/>
              <a:t>Deaths:  </a:t>
            </a:r>
            <a:r>
              <a:rPr lang="en-US" b="1" dirty="0" smtClean="0"/>
              <a:t>2,012</a:t>
            </a:r>
            <a:endParaRPr lang="en-US" dirty="0" smtClean="0"/>
          </a:p>
          <a:p>
            <a:r>
              <a:rPr lang="en-US" dirty="0" smtClean="0"/>
              <a:t>Recovered:     </a:t>
            </a:r>
            <a:r>
              <a:rPr lang="en-US" b="1" dirty="0" smtClean="0"/>
              <a:t>14,719</a:t>
            </a:r>
          </a:p>
          <a:p>
            <a:endParaRPr lang="en-US" b="1" dirty="0" smtClean="0"/>
          </a:p>
          <a:p>
            <a:endParaRPr lang="en-US" b="1"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99" y="1143001"/>
          <a:ext cx="8534400" cy="4190999"/>
        </p:xfrm>
        <a:graphic>
          <a:graphicData uri="http://schemas.openxmlformats.org/drawingml/2006/table">
            <a:tbl>
              <a:tblPr/>
              <a:tblGrid>
                <a:gridCol w="2073780"/>
                <a:gridCol w="877368"/>
                <a:gridCol w="877368"/>
                <a:gridCol w="997009"/>
                <a:gridCol w="997009"/>
                <a:gridCol w="1515454"/>
                <a:gridCol w="1196412"/>
              </a:tblGrid>
              <a:tr h="2354943">
                <a:tc>
                  <a:txBody>
                    <a:bodyPr/>
                    <a:lstStyle/>
                    <a:p>
                      <a:pPr algn="l" fontAlgn="b"/>
                      <a:r>
                        <a:rPr lang="en-US" sz="1600" b="1" dirty="0"/>
                        <a:t>Country,</a:t>
                      </a:r>
                      <a:br>
                        <a:rPr lang="en-US" sz="1600" b="1" dirty="0"/>
                      </a:br>
                      <a:r>
                        <a:rPr lang="en-US" sz="1600" b="1" dirty="0"/>
                        <a:t>Other</a:t>
                      </a:r>
                      <a:endParaRPr lang="en-US" sz="1600" dirty="0"/>
                    </a:p>
                  </a:txBody>
                  <a:tcPr marL="69569" marR="260884" marT="69569" marB="69569"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A046BE"/>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600" b="1"/>
                        <a:t/>
                      </a:r>
                      <a:br>
                        <a:rPr lang="en-US" sz="1600" b="1"/>
                      </a:br>
                      <a:r>
                        <a:rPr lang="en-US" sz="1600" b="1"/>
                        <a:t>Total Cases</a:t>
                      </a:r>
                      <a:endParaRPr lang="en-US" sz="1600"/>
                    </a:p>
                  </a:txBody>
                  <a:tcPr marL="69569" marR="260884" marT="69569" marB="69569"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2052BF"/>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600" b="1"/>
                        <a:t>New</a:t>
                      </a:r>
                      <a:br>
                        <a:rPr lang="en-US" sz="1600" b="1"/>
                      </a:br>
                      <a:r>
                        <a:rPr lang="en-US" sz="1600" b="1"/>
                        <a:t>Cases</a:t>
                      </a:r>
                      <a:endParaRPr lang="en-US" sz="1600"/>
                    </a:p>
                  </a:txBody>
                  <a:tcPr marL="69569" marR="260884" marT="69569" marB="69569"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704DC8"/>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600" b="1"/>
                        <a:t>Total</a:t>
                      </a:r>
                      <a:br>
                        <a:rPr lang="en-US" sz="1600" b="1"/>
                      </a:br>
                      <a:r>
                        <a:rPr lang="en-US" sz="1600" b="1"/>
                        <a:t>Deaths</a:t>
                      </a:r>
                      <a:endParaRPr lang="en-US" sz="1600"/>
                    </a:p>
                  </a:txBody>
                  <a:tcPr marL="69569" marR="260884" marT="69569" marB="69569"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901D1E"/>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600" b="1"/>
                        <a:t>New</a:t>
                      </a:r>
                      <a:br>
                        <a:rPr lang="en-US" sz="1600" b="1"/>
                      </a:br>
                      <a:r>
                        <a:rPr lang="en-US" sz="1600" b="1"/>
                        <a:t>Deaths</a:t>
                      </a:r>
                      <a:endParaRPr lang="en-US" sz="1600"/>
                    </a:p>
                  </a:txBody>
                  <a:tcPr marL="69569" marR="260884" marT="69569" marB="69569"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60A2C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600" b="1" dirty="0"/>
                        <a:t>Total</a:t>
                      </a:r>
                      <a:br>
                        <a:rPr lang="en-US" sz="1600" b="1" dirty="0"/>
                      </a:br>
                      <a:r>
                        <a:rPr lang="en-US" sz="1600" b="1" dirty="0"/>
                        <a:t>Recovered</a:t>
                      </a:r>
                      <a:endParaRPr lang="en-US" sz="1600" dirty="0"/>
                    </a:p>
                  </a:txBody>
                  <a:tcPr marL="69569" marR="260884" marT="69569" marB="69569"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4046CB"/>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600" b="1"/>
                        <a:t>Serious,</a:t>
                      </a:r>
                      <a:br>
                        <a:rPr lang="en-US" sz="1600" b="1"/>
                      </a:br>
                      <a:r>
                        <a:rPr lang="en-US" sz="1600" b="1"/>
                        <a:t>Critical</a:t>
                      </a:r>
                      <a:endParaRPr lang="en-US" sz="1600"/>
                    </a:p>
                  </a:txBody>
                  <a:tcPr marL="69569" marR="260884" marT="69569" marB="69569"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4047CB"/>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918028">
                <a:tc>
                  <a:txBody>
                    <a:bodyPr/>
                    <a:lstStyle/>
                    <a:p>
                      <a:pPr algn="l" fontAlgn="t"/>
                      <a:r>
                        <a:rPr lang="en-US" sz="1600" b="1"/>
                        <a:t>China</a:t>
                      </a:r>
                    </a:p>
                  </a:txBody>
                  <a:tcPr marL="26088"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600" b="1"/>
                        <a:t>72,438</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600" b="0"/>
                        <a:t>+1,890</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EEAA"/>
                    </a:solidFill>
                  </a:tcPr>
                </a:tc>
                <a:tc>
                  <a:txBody>
                    <a:bodyPr/>
                    <a:lstStyle/>
                    <a:p>
                      <a:pPr algn="r" fontAlgn="t"/>
                      <a:r>
                        <a:rPr lang="en-US" sz="1600" b="1"/>
                        <a:t>1,869</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600" b="1">
                          <a:solidFill>
                            <a:srgbClr val="FFFFFF"/>
                          </a:solidFill>
                        </a:rPr>
                        <a:t>+99</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tc>
                  <a:txBody>
                    <a:bodyPr/>
                    <a:lstStyle/>
                    <a:p>
                      <a:pPr algn="r" fontAlgn="t"/>
                      <a:r>
                        <a:rPr lang="en-US" sz="1600" b="1"/>
                        <a:t>12,757</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600" b="1"/>
                        <a:t>11,741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918028">
                <a:tc>
                  <a:txBody>
                    <a:bodyPr/>
                    <a:lstStyle/>
                    <a:p>
                      <a:pPr algn="l" fontAlgn="t"/>
                      <a:r>
                        <a:rPr lang="en-US" sz="1600" b="1" i="1">
                          <a:solidFill>
                            <a:srgbClr val="00B5F0"/>
                          </a:solidFill>
                        </a:rPr>
                        <a:t>Diamond Princess</a:t>
                      </a:r>
                      <a:endParaRPr lang="en-US" sz="1600" b="1"/>
                    </a:p>
                  </a:txBody>
                  <a:tcPr marL="26088"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600" b="1"/>
                        <a:t>454</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600" b="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600" b="1"/>
                        <a:t>17</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600" b="1" dirty="0"/>
                        <a:t>19</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3" y="685798"/>
          <a:ext cx="8534400" cy="5715001"/>
        </p:xfrm>
        <a:graphic>
          <a:graphicData uri="http://schemas.openxmlformats.org/drawingml/2006/table">
            <a:tbl>
              <a:tblPr/>
              <a:tblGrid>
                <a:gridCol w="1219200"/>
                <a:gridCol w="1219200"/>
                <a:gridCol w="1219200"/>
                <a:gridCol w="1219200"/>
                <a:gridCol w="1219200"/>
                <a:gridCol w="1219200"/>
                <a:gridCol w="1219200"/>
              </a:tblGrid>
              <a:tr h="374754">
                <a:tc>
                  <a:txBody>
                    <a:bodyPr/>
                    <a:lstStyle/>
                    <a:p>
                      <a:endParaRPr lang="en-US" sz="1300" dirty="0"/>
                    </a:p>
                  </a:txBody>
                  <a:tcPr marL="66623" marR="66623" marT="33311" marB="33311">
                    <a:lnB w="9525" cap="flat" cmpd="sng" algn="ctr">
                      <a:solidFill>
                        <a:srgbClr val="DDDDDD"/>
                      </a:solidFill>
                      <a:prstDash val="solid"/>
                      <a:round/>
                      <a:headEnd type="none" w="med" len="med"/>
                      <a:tailEnd type="none" w="med" len="med"/>
                    </a:lnB>
                  </a:tcPr>
                </a:tc>
                <a:tc>
                  <a:txBody>
                    <a:bodyPr/>
                    <a:lstStyle/>
                    <a:p>
                      <a:endParaRPr lang="en-US" sz="1300"/>
                    </a:p>
                  </a:txBody>
                  <a:tcPr marL="66623" marR="66623" marT="33311" marB="33311">
                    <a:lnB w="9525" cap="flat" cmpd="sng" algn="ctr">
                      <a:solidFill>
                        <a:srgbClr val="DDDDDD"/>
                      </a:solidFill>
                      <a:prstDash val="solid"/>
                      <a:round/>
                      <a:headEnd type="none" w="med" len="med"/>
                      <a:tailEnd type="none" w="med" len="med"/>
                    </a:lnB>
                  </a:tcPr>
                </a:tc>
                <a:tc>
                  <a:txBody>
                    <a:bodyPr/>
                    <a:lstStyle/>
                    <a:p>
                      <a:endParaRPr lang="en-US" sz="1300"/>
                    </a:p>
                  </a:txBody>
                  <a:tcPr marL="66623" marR="66623" marT="33311" marB="33311">
                    <a:lnB w="9525" cap="flat" cmpd="sng" algn="ctr">
                      <a:solidFill>
                        <a:srgbClr val="DDDDDD"/>
                      </a:solidFill>
                      <a:prstDash val="solid"/>
                      <a:round/>
                      <a:headEnd type="none" w="med" len="med"/>
                      <a:tailEnd type="none" w="med" len="med"/>
                    </a:lnB>
                  </a:tcPr>
                </a:tc>
                <a:tc>
                  <a:txBody>
                    <a:bodyPr/>
                    <a:lstStyle/>
                    <a:p>
                      <a:endParaRPr lang="en-US" sz="1300"/>
                    </a:p>
                  </a:txBody>
                  <a:tcPr marL="66623" marR="66623" marT="33311" marB="33311">
                    <a:lnB w="9525" cap="flat" cmpd="sng" algn="ctr">
                      <a:solidFill>
                        <a:srgbClr val="DDDDDD"/>
                      </a:solidFill>
                      <a:prstDash val="solid"/>
                      <a:round/>
                      <a:headEnd type="none" w="med" len="med"/>
                      <a:tailEnd type="none" w="med" len="med"/>
                    </a:lnB>
                  </a:tcPr>
                </a:tc>
                <a:tc>
                  <a:txBody>
                    <a:bodyPr/>
                    <a:lstStyle/>
                    <a:p>
                      <a:endParaRPr lang="en-US" sz="1300"/>
                    </a:p>
                  </a:txBody>
                  <a:tcPr marL="66623" marR="66623" marT="33311" marB="33311">
                    <a:lnB w="9525" cap="flat" cmpd="sng" algn="ctr">
                      <a:solidFill>
                        <a:srgbClr val="DDDDDD"/>
                      </a:solidFill>
                      <a:prstDash val="solid"/>
                      <a:round/>
                      <a:headEnd type="none" w="med" len="med"/>
                      <a:tailEnd type="none" w="med" len="med"/>
                    </a:lnB>
                  </a:tcPr>
                </a:tc>
                <a:tc>
                  <a:txBody>
                    <a:bodyPr/>
                    <a:lstStyle/>
                    <a:p>
                      <a:endParaRPr lang="en-US" sz="1300"/>
                    </a:p>
                  </a:txBody>
                  <a:tcPr marL="66623" marR="66623" marT="33311" marB="33311">
                    <a:lnB w="9525" cap="flat" cmpd="sng" algn="ctr">
                      <a:solidFill>
                        <a:srgbClr val="DDDDDD"/>
                      </a:solidFill>
                      <a:prstDash val="solid"/>
                      <a:round/>
                      <a:headEnd type="none" w="med" len="med"/>
                      <a:tailEnd type="none" w="med" len="med"/>
                    </a:lnB>
                  </a:tcPr>
                </a:tc>
                <a:tc>
                  <a:txBody>
                    <a:bodyPr/>
                    <a:lstStyle/>
                    <a:p>
                      <a:endParaRPr lang="en-US" sz="1300"/>
                    </a:p>
                  </a:txBody>
                  <a:tcPr marL="66623" marR="66623" marT="33311" marB="33311">
                    <a:lnB w="9525" cap="flat" cmpd="sng" algn="ctr">
                      <a:solidFill>
                        <a:srgbClr val="DDDDDD"/>
                      </a:solidFill>
                      <a:prstDash val="solid"/>
                      <a:round/>
                      <a:headEnd type="none" w="med" len="med"/>
                      <a:tailEnd type="none" w="med" len="med"/>
                    </a:lnB>
                  </a:tcPr>
                </a:tc>
              </a:tr>
              <a:tr h="437213">
                <a:tc>
                  <a:txBody>
                    <a:bodyPr/>
                    <a:lstStyle/>
                    <a:p>
                      <a:pPr algn="l" fontAlgn="t"/>
                      <a:r>
                        <a:rPr lang="en-US" sz="1300" b="1"/>
                        <a:t>Japan</a:t>
                      </a:r>
                    </a:p>
                  </a:txBody>
                  <a:tcPr marL="20820"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66</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18</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19</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718279">
                <a:tc>
                  <a:txBody>
                    <a:bodyPr/>
                    <a:lstStyle/>
                    <a:p>
                      <a:pPr algn="l" fontAlgn="t"/>
                      <a:r>
                        <a:rPr lang="en-US" sz="1300" b="1"/>
                        <a:t>Hong Kong</a:t>
                      </a:r>
                    </a:p>
                  </a:txBody>
                  <a:tcPr marL="20820"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61</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0"/>
                        <a:t>+1</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EEAA"/>
                    </a:solidFill>
                  </a:tcPr>
                </a:tc>
                <a:tc>
                  <a:txBody>
                    <a:bodyPr/>
                    <a:lstStyle/>
                    <a:p>
                      <a:pPr algn="r" fontAlgn="t"/>
                      <a:r>
                        <a:rPr lang="en-US" sz="1300" b="1"/>
                        <a:t>1</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2</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7</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718279">
                <a:tc>
                  <a:txBody>
                    <a:bodyPr/>
                    <a:lstStyle/>
                    <a:p>
                      <a:pPr algn="l" fontAlgn="t"/>
                      <a:r>
                        <a:rPr lang="en-US" sz="1300" b="1"/>
                        <a:t>Singapore</a:t>
                      </a:r>
                    </a:p>
                  </a:txBody>
                  <a:tcPr marL="20820"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77</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24</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4</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718279">
                <a:tc>
                  <a:txBody>
                    <a:bodyPr/>
                    <a:lstStyle/>
                    <a:p>
                      <a:pPr algn="l" fontAlgn="t"/>
                      <a:r>
                        <a:rPr lang="en-US" sz="1300" b="1"/>
                        <a:t>Thailand</a:t>
                      </a:r>
                    </a:p>
                  </a:txBody>
                  <a:tcPr marL="20820"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35</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15</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2</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7213">
                <a:tc>
                  <a:txBody>
                    <a:bodyPr/>
                    <a:lstStyle/>
                    <a:p>
                      <a:pPr algn="l" fontAlgn="t"/>
                      <a:r>
                        <a:rPr lang="en-US" sz="1300" b="1"/>
                        <a:t>Italy</a:t>
                      </a:r>
                    </a:p>
                  </a:txBody>
                  <a:tcPr marL="20820"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3</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2</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7213">
                <a:tc>
                  <a:txBody>
                    <a:bodyPr/>
                    <a:lstStyle/>
                    <a:p>
                      <a:pPr algn="l" fontAlgn="t"/>
                      <a:r>
                        <a:rPr lang="en-US" sz="1300" b="1"/>
                        <a:t>U.A.E.</a:t>
                      </a:r>
                    </a:p>
                  </a:txBody>
                  <a:tcPr marL="20820"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9</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3</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718279">
                <a:tc>
                  <a:txBody>
                    <a:bodyPr/>
                    <a:lstStyle/>
                    <a:p>
                      <a:pPr algn="l" fontAlgn="t"/>
                      <a:r>
                        <a:rPr lang="en-US" sz="1300" b="1"/>
                        <a:t>S. Korea</a:t>
                      </a:r>
                    </a:p>
                  </a:txBody>
                  <a:tcPr marL="20820"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31</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0"/>
                        <a:t>+1</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EEAA"/>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12</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dirty="0"/>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7213">
                <a:tc>
                  <a:txBody>
                    <a:bodyPr/>
                    <a:lstStyle/>
                    <a:p>
                      <a:pPr algn="l" fontAlgn="t"/>
                      <a:r>
                        <a:rPr lang="en-US" sz="1300" b="1"/>
                        <a:t>Taiwan</a:t>
                      </a:r>
                    </a:p>
                  </a:txBody>
                  <a:tcPr marL="20820"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r>
                        <a:rPr lang="en-US" sz="1300" b="1"/>
                        <a:t>22</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endParaRPr lang="en-US" sz="1300" b="0"/>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r>
                        <a:rPr lang="en-US" sz="1300" b="1"/>
                        <a:t>1</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r>
                        <a:rPr lang="en-US" sz="1300" b="1"/>
                        <a:t>2</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r>
              <a:tr h="718279">
                <a:tc>
                  <a:txBody>
                    <a:bodyPr/>
                    <a:lstStyle/>
                    <a:p>
                      <a:pPr algn="l" fontAlgn="t"/>
                      <a:r>
                        <a:rPr lang="en-US" sz="1300" b="1"/>
                        <a:t>Malaysia</a:t>
                      </a:r>
                    </a:p>
                  </a:txBody>
                  <a:tcPr marL="20820"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22</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9</a:t>
                      </a:r>
                    </a:p>
                  </a:txBody>
                  <a:tcPr marL="55519" marR="55519" marT="55519" marB="555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endParaRPr lang="en-US" sz="1300" dirty="0"/>
                    </a:p>
                  </a:txBody>
                  <a:tcPr marL="66623" marR="66623" marT="33311" marB="33311">
                    <a:lnL w="9525" cap="flat" cmpd="sng" algn="ctr">
                      <a:solidFill>
                        <a:srgbClr val="DDDDDD"/>
                      </a:solidFill>
                      <a:prstDash val="solid"/>
                      <a:round/>
                      <a:headEnd type="none" w="med" len="med"/>
                      <a:tailEnd type="none" w="med" len="med"/>
                    </a:lnL>
                    <a:lnT w="9525" cap="flat" cmpd="sng" algn="ctr">
                      <a:solidFill>
                        <a:srgbClr val="DDDDDD"/>
                      </a:solidFill>
                      <a:prstDash val="solid"/>
                      <a:round/>
                      <a:headEnd type="none" w="med" len="med"/>
                      <a:tailEnd type="none" w="med" len="med"/>
                    </a:lnT>
                  </a:tcPr>
                </a:tc>
              </a:tr>
            </a:tbl>
          </a:graphicData>
        </a:graphic>
      </p:graphicFrame>
      <p:sp>
        <p:nvSpPr>
          <p:cNvPr id="6246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598" y="762001"/>
          <a:ext cx="8686804" cy="5791199"/>
        </p:xfrm>
        <a:graphic>
          <a:graphicData uri="http://schemas.openxmlformats.org/drawingml/2006/table">
            <a:tbl>
              <a:tblPr/>
              <a:tblGrid>
                <a:gridCol w="1240972"/>
                <a:gridCol w="1240972"/>
                <a:gridCol w="1240972"/>
                <a:gridCol w="1240972"/>
                <a:gridCol w="1240972"/>
                <a:gridCol w="1240972"/>
                <a:gridCol w="1240972"/>
              </a:tblGrid>
              <a:tr h="694325">
                <a:tc>
                  <a:txBody>
                    <a:bodyPr/>
                    <a:lstStyle/>
                    <a:p>
                      <a:pPr algn="l" fontAlgn="t"/>
                      <a:r>
                        <a:rPr lang="en-US" sz="1300" b="1" dirty="0"/>
                        <a:t>Vietnam</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16</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7</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94325">
                <a:tc>
                  <a:txBody>
                    <a:bodyPr/>
                    <a:lstStyle/>
                    <a:p>
                      <a:pPr algn="l" fontAlgn="t"/>
                      <a:r>
                        <a:rPr lang="en-US" sz="1300" b="1"/>
                        <a:t>Germany</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16</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9</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0557">
                <a:tc>
                  <a:txBody>
                    <a:bodyPr/>
                    <a:lstStyle/>
                    <a:p>
                      <a:pPr algn="l" fontAlgn="t"/>
                      <a:r>
                        <a:rPr lang="en-US" sz="1300" b="1"/>
                        <a:t>USA</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15</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3</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94325">
                <a:tc>
                  <a:txBody>
                    <a:bodyPr/>
                    <a:lstStyle/>
                    <a:p>
                      <a:pPr algn="l" fontAlgn="t"/>
                      <a:r>
                        <a:rPr lang="en-US" sz="1300" b="1"/>
                        <a:t>Australia</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15</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10</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0557">
                <a:tc>
                  <a:txBody>
                    <a:bodyPr/>
                    <a:lstStyle/>
                    <a:p>
                      <a:pPr algn="l" fontAlgn="t"/>
                      <a:r>
                        <a:rPr lang="en-US" sz="1300" b="1"/>
                        <a:t>France</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12</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5</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0557">
                <a:tc>
                  <a:txBody>
                    <a:bodyPr/>
                    <a:lstStyle/>
                    <a:p>
                      <a:pPr algn="l" fontAlgn="t"/>
                      <a:r>
                        <a:rPr lang="en-US" sz="1300" b="1"/>
                        <a:t>Macao</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10</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5</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0557">
                <a:tc>
                  <a:txBody>
                    <a:bodyPr/>
                    <a:lstStyle/>
                    <a:p>
                      <a:pPr algn="l" fontAlgn="t"/>
                      <a:r>
                        <a:rPr lang="en-US" sz="1300" b="1"/>
                        <a:t>U.K.</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9</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dirty="0"/>
                        <a:t>8</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0557">
                <a:tc>
                  <a:txBody>
                    <a:bodyPr/>
                    <a:lstStyle/>
                    <a:p>
                      <a:pPr algn="l" fontAlgn="t"/>
                      <a:r>
                        <a:rPr lang="en-US" sz="1300" b="1"/>
                        <a:t>Canada</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8</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b="1"/>
                        <a:t>1</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94325">
                <a:tc>
                  <a:txBody>
                    <a:bodyPr/>
                    <a:lstStyle/>
                    <a:p>
                      <a:pPr algn="l" fontAlgn="t"/>
                      <a:r>
                        <a:rPr lang="en-US" sz="1300" b="1"/>
                        <a:t>Philippines</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r" fontAlgn="t"/>
                      <a:r>
                        <a:rPr lang="en-US" sz="1300" b="1"/>
                        <a:t>3</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r" fontAlgn="t"/>
                      <a:r>
                        <a:rPr lang="en-US" sz="1300" b="1"/>
                        <a:t>1</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r" fontAlgn="t"/>
                      <a:r>
                        <a:rPr lang="en-US" sz="1300" b="1"/>
                        <a:t>2</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r>
              <a:tr h="430557">
                <a:tc>
                  <a:txBody>
                    <a:bodyPr/>
                    <a:lstStyle/>
                    <a:p>
                      <a:pPr algn="l" fontAlgn="t"/>
                      <a:r>
                        <a:rPr lang="en-US" sz="1300" b="1"/>
                        <a:t>India</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300" b="1"/>
                        <a:t>3</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300" b="1"/>
                        <a:t>3</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r>
              <a:tr h="430557">
                <a:tc>
                  <a:txBody>
                    <a:bodyPr/>
                    <a:lstStyle/>
                    <a:p>
                      <a:pPr algn="l" fontAlgn="t"/>
                      <a:r>
                        <a:rPr lang="en-US" sz="1300" b="1"/>
                        <a:t>Russia</a:t>
                      </a:r>
                    </a:p>
                  </a:txBody>
                  <a:tcPr marL="20053"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300" b="1"/>
                        <a:t>2</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300" b="0"/>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300" b="1"/>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300" b="1"/>
                        <a:t>2</a:t>
                      </a:r>
                    </a:p>
                  </a:txBody>
                  <a:tcPr marL="53474" marR="53474" marT="53474" marB="534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endParaRPr lang="en-US" sz="1300" dirty="0"/>
                    </a:p>
                  </a:txBody>
                  <a:tcPr marL="64168" marR="64168" marT="32084" marB="32084">
                    <a:lnL w="9525" cap="flat" cmpd="sng" algn="ctr">
                      <a:solidFill>
                        <a:srgbClr val="DDDDDD"/>
                      </a:solidFill>
                      <a:prstDash val="solid"/>
                      <a:round/>
                      <a:headEnd type="none" w="med" len="med"/>
                      <a:tailEnd type="none" w="med" len="med"/>
                    </a:lnL>
                    <a:lnT w="9525" cap="flat" cmpd="sng" algn="ctr">
                      <a:solidFill>
                        <a:srgbClr val="DDDDDD"/>
                      </a:solidFill>
                      <a:prstDash val="solid"/>
                      <a:round/>
                      <a:headEnd type="none" w="med" len="med"/>
                      <a:tailEnd type="none" w="med" len="med"/>
                    </a:lnT>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666748" y="362534"/>
            <a:ext cx="4918710" cy="695325"/>
          </a:xfrm>
          <a:prstGeom prst="rect">
            <a:avLst/>
          </a:prstGeom>
        </p:spPr>
        <p:txBody>
          <a:bodyPr vert="horz" wrap="square" lIns="0" tIns="12065" rIns="0" bIns="0" rtlCol="0">
            <a:spAutoFit/>
          </a:bodyPr>
          <a:lstStyle/>
          <a:p>
            <a:pPr marL="12700">
              <a:lnSpc>
                <a:spcPct val="100000"/>
              </a:lnSpc>
              <a:spcBef>
                <a:spcPts val="95"/>
              </a:spcBef>
            </a:pPr>
            <a:r>
              <a:rPr sz="4400" b="0" spc="-5" dirty="0">
                <a:solidFill>
                  <a:srgbClr val="CC3300"/>
                </a:solidFill>
                <a:latin typeface="Arial"/>
                <a:cs typeface="Arial"/>
              </a:rPr>
              <a:t>CORONA</a:t>
            </a:r>
            <a:r>
              <a:rPr sz="4400" b="0" spc="-35" dirty="0">
                <a:solidFill>
                  <a:srgbClr val="CC3300"/>
                </a:solidFill>
                <a:latin typeface="Arial"/>
                <a:cs typeface="Arial"/>
              </a:rPr>
              <a:t>V</a:t>
            </a:r>
            <a:r>
              <a:rPr sz="4400" b="0" spc="-5" dirty="0">
                <a:solidFill>
                  <a:srgbClr val="CC3300"/>
                </a:solidFill>
                <a:latin typeface="Arial"/>
                <a:cs typeface="Arial"/>
              </a:rPr>
              <a:t>IRUS</a:t>
            </a:r>
            <a:r>
              <a:rPr sz="4400" b="0" spc="-35" dirty="0">
                <a:solidFill>
                  <a:srgbClr val="CC3300"/>
                </a:solidFill>
                <a:latin typeface="Arial"/>
                <a:cs typeface="Arial"/>
              </a:rPr>
              <a:t>E</a:t>
            </a:r>
            <a:r>
              <a:rPr sz="4400" b="0" spc="-5" dirty="0">
                <a:solidFill>
                  <a:srgbClr val="CC3300"/>
                </a:solidFill>
                <a:latin typeface="Arial"/>
                <a:cs typeface="Arial"/>
              </a:rPr>
              <a:t>S</a:t>
            </a:r>
            <a:endParaRPr sz="4400">
              <a:latin typeface="Arial"/>
              <a:cs typeface="Arial"/>
            </a:endParaRPr>
          </a:p>
        </p:txBody>
      </p:sp>
      <p:sp>
        <p:nvSpPr>
          <p:cNvPr id="4" name="object 4"/>
          <p:cNvSpPr/>
          <p:nvPr/>
        </p:nvSpPr>
        <p:spPr>
          <a:xfrm>
            <a:off x="2514600" y="1219200"/>
            <a:ext cx="4800600" cy="51816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1000" y="1295400"/>
            <a:ext cx="2057400" cy="3597275"/>
          </a:xfrm>
          <a:prstGeom prst="rect">
            <a:avLst/>
          </a:prstGeom>
          <a:solidFill>
            <a:srgbClr val="FF9900"/>
          </a:solidFill>
        </p:spPr>
        <p:txBody>
          <a:bodyPr vert="horz" wrap="square" lIns="0" tIns="39370" rIns="0" bIns="0" rtlCol="0">
            <a:spAutoFit/>
          </a:bodyPr>
          <a:lstStyle/>
          <a:p>
            <a:pPr marL="471170">
              <a:lnSpc>
                <a:spcPct val="100000"/>
              </a:lnSpc>
              <a:spcBef>
                <a:spcPts val="310"/>
              </a:spcBef>
            </a:pPr>
            <a:r>
              <a:rPr sz="2000" b="1" spc="10" dirty="0">
                <a:solidFill>
                  <a:srgbClr val="FFFFFF"/>
                </a:solidFill>
                <a:latin typeface="Arial"/>
                <a:cs typeface="Arial"/>
              </a:rPr>
              <a:t>The</a:t>
            </a:r>
            <a:r>
              <a:rPr sz="2000" b="1" spc="-150" dirty="0">
                <a:solidFill>
                  <a:srgbClr val="FFFFFF"/>
                </a:solidFill>
                <a:latin typeface="Arial"/>
                <a:cs typeface="Arial"/>
              </a:rPr>
              <a:t> </a:t>
            </a:r>
            <a:r>
              <a:rPr sz="2000" b="1" spc="5" dirty="0">
                <a:solidFill>
                  <a:srgbClr val="FFFFFF"/>
                </a:solidFill>
                <a:latin typeface="Arial"/>
                <a:cs typeface="Arial"/>
              </a:rPr>
              <a:t>genome</a:t>
            </a:r>
            <a:endParaRPr sz="2000">
              <a:latin typeface="Arial"/>
              <a:cs typeface="Arial"/>
            </a:endParaRPr>
          </a:p>
          <a:p>
            <a:pPr>
              <a:lnSpc>
                <a:spcPct val="100000"/>
              </a:lnSpc>
              <a:spcBef>
                <a:spcPts val="35"/>
              </a:spcBef>
            </a:pPr>
            <a:endParaRPr sz="2050">
              <a:latin typeface="Arial"/>
              <a:cs typeface="Arial"/>
            </a:endParaRPr>
          </a:p>
          <a:p>
            <a:pPr marL="196850">
              <a:lnSpc>
                <a:spcPct val="100000"/>
              </a:lnSpc>
            </a:pPr>
            <a:r>
              <a:rPr sz="2000" b="1" spc="5" dirty="0">
                <a:solidFill>
                  <a:srgbClr val="FFFFFF"/>
                </a:solidFill>
                <a:latin typeface="Arial"/>
                <a:cs typeface="Arial"/>
              </a:rPr>
              <a:t>- </a:t>
            </a:r>
            <a:r>
              <a:rPr sz="2000" b="1" dirty="0">
                <a:solidFill>
                  <a:srgbClr val="FFFFFF"/>
                </a:solidFill>
                <a:latin typeface="Arial"/>
                <a:cs typeface="Arial"/>
              </a:rPr>
              <a:t>SS </a:t>
            </a:r>
            <a:r>
              <a:rPr sz="2000" b="1" spc="5" dirty="0">
                <a:solidFill>
                  <a:srgbClr val="FFFFFF"/>
                </a:solidFill>
                <a:latin typeface="Arial"/>
                <a:cs typeface="Arial"/>
              </a:rPr>
              <a:t>linear</a:t>
            </a:r>
            <a:r>
              <a:rPr sz="2000" b="1" spc="-195" dirty="0">
                <a:solidFill>
                  <a:srgbClr val="FFFFFF"/>
                </a:solidFill>
                <a:latin typeface="Arial"/>
                <a:cs typeface="Arial"/>
              </a:rPr>
              <a:t> </a:t>
            </a:r>
            <a:r>
              <a:rPr sz="2000" b="1" dirty="0">
                <a:solidFill>
                  <a:srgbClr val="FFFFFF"/>
                </a:solidFill>
                <a:latin typeface="Arial"/>
                <a:cs typeface="Arial"/>
              </a:rPr>
              <a:t>non</a:t>
            </a:r>
            <a:endParaRPr sz="2000">
              <a:latin typeface="Arial"/>
              <a:cs typeface="Arial"/>
            </a:endParaRPr>
          </a:p>
          <a:p>
            <a:pPr marL="173990">
              <a:lnSpc>
                <a:spcPct val="100000"/>
              </a:lnSpc>
              <a:spcBef>
                <a:spcPts val="10"/>
              </a:spcBef>
            </a:pPr>
            <a:r>
              <a:rPr sz="2000" b="1" spc="5" dirty="0">
                <a:solidFill>
                  <a:srgbClr val="FFFFFF"/>
                </a:solidFill>
                <a:latin typeface="Arial"/>
                <a:cs typeface="Arial"/>
              </a:rPr>
              <a:t>segmented</a:t>
            </a:r>
            <a:r>
              <a:rPr sz="2000" b="1" spc="-140" dirty="0">
                <a:solidFill>
                  <a:srgbClr val="FFFFFF"/>
                </a:solidFill>
                <a:latin typeface="Arial"/>
                <a:cs typeface="Arial"/>
              </a:rPr>
              <a:t> </a:t>
            </a:r>
            <a:r>
              <a:rPr sz="1800" b="1" spc="-15" dirty="0">
                <a:solidFill>
                  <a:srgbClr val="FFFFFF"/>
                </a:solidFill>
                <a:latin typeface="Arial"/>
                <a:cs typeface="Arial"/>
              </a:rPr>
              <a:t>+ve</a:t>
            </a:r>
            <a:endParaRPr sz="1800">
              <a:latin typeface="Arial"/>
              <a:cs typeface="Arial"/>
            </a:endParaRPr>
          </a:p>
          <a:p>
            <a:pPr marL="713740">
              <a:lnSpc>
                <a:spcPct val="100000"/>
              </a:lnSpc>
              <a:spcBef>
                <a:spcPts val="15"/>
              </a:spcBef>
            </a:pPr>
            <a:r>
              <a:rPr sz="1800" b="1" spc="-5" dirty="0">
                <a:solidFill>
                  <a:srgbClr val="FFFFFF"/>
                </a:solidFill>
                <a:latin typeface="Arial"/>
                <a:cs typeface="Arial"/>
              </a:rPr>
              <a:t>sense</a:t>
            </a:r>
            <a:r>
              <a:rPr sz="1800" b="1" spc="-65" dirty="0">
                <a:solidFill>
                  <a:srgbClr val="FFFFFF"/>
                </a:solidFill>
                <a:latin typeface="Arial"/>
                <a:cs typeface="Arial"/>
              </a:rPr>
              <a:t> </a:t>
            </a:r>
            <a:r>
              <a:rPr sz="2000" b="1" spc="-10" dirty="0">
                <a:solidFill>
                  <a:srgbClr val="FFFFFF"/>
                </a:solidFill>
                <a:latin typeface="Arial"/>
                <a:cs typeface="Arial"/>
              </a:rPr>
              <a:t>RNA</a:t>
            </a:r>
            <a:endParaRPr sz="2000">
              <a:latin typeface="Arial"/>
              <a:cs typeface="Arial"/>
            </a:endParaRPr>
          </a:p>
          <a:p>
            <a:pPr>
              <a:lnSpc>
                <a:spcPct val="100000"/>
              </a:lnSpc>
              <a:spcBef>
                <a:spcPts val="20"/>
              </a:spcBef>
            </a:pPr>
            <a:endParaRPr sz="2050">
              <a:latin typeface="Arial"/>
              <a:cs typeface="Arial"/>
            </a:endParaRPr>
          </a:p>
          <a:p>
            <a:pPr marL="530225" marR="62865" indent="-5080">
              <a:lnSpc>
                <a:spcPct val="100600"/>
              </a:lnSpc>
            </a:pPr>
            <a:r>
              <a:rPr sz="2000" b="1" spc="5" dirty="0">
                <a:solidFill>
                  <a:srgbClr val="FFFFFF"/>
                </a:solidFill>
                <a:latin typeface="Arial"/>
                <a:cs typeface="Arial"/>
              </a:rPr>
              <a:t>- the largest  among</a:t>
            </a:r>
            <a:r>
              <a:rPr sz="2000" b="1" spc="-105" dirty="0">
                <a:solidFill>
                  <a:srgbClr val="FFFFFF"/>
                </a:solidFill>
                <a:latin typeface="Arial"/>
                <a:cs typeface="Arial"/>
              </a:rPr>
              <a:t> </a:t>
            </a:r>
            <a:r>
              <a:rPr sz="2000" b="1" spc="-5" dirty="0">
                <a:solidFill>
                  <a:srgbClr val="FFFFFF"/>
                </a:solidFill>
                <a:latin typeface="Arial"/>
                <a:cs typeface="Arial"/>
              </a:rPr>
              <a:t>RNA</a:t>
            </a:r>
            <a:endParaRPr sz="2000">
              <a:latin typeface="Arial"/>
              <a:cs typeface="Arial"/>
            </a:endParaRPr>
          </a:p>
          <a:p>
            <a:pPr marL="1001394">
              <a:lnSpc>
                <a:spcPts val="2380"/>
              </a:lnSpc>
            </a:pPr>
            <a:r>
              <a:rPr sz="2000" b="1" dirty="0">
                <a:solidFill>
                  <a:srgbClr val="FFFFFF"/>
                </a:solidFill>
                <a:latin typeface="Arial"/>
                <a:cs typeface="Arial"/>
              </a:rPr>
              <a:t>viruses.</a:t>
            </a:r>
            <a:endParaRPr sz="20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685799"/>
          <a:ext cx="8229599" cy="5867400"/>
        </p:xfrm>
        <a:graphic>
          <a:graphicData uri="http://schemas.openxmlformats.org/drawingml/2006/table">
            <a:tbl>
              <a:tblPr/>
              <a:tblGrid>
                <a:gridCol w="1175657"/>
                <a:gridCol w="1175657"/>
                <a:gridCol w="1175657"/>
                <a:gridCol w="1175657"/>
                <a:gridCol w="1175657"/>
                <a:gridCol w="1175657"/>
                <a:gridCol w="1175657"/>
              </a:tblGrid>
              <a:tr h="590961">
                <a:tc>
                  <a:txBody>
                    <a:bodyPr/>
                    <a:lstStyle/>
                    <a:p>
                      <a:pPr algn="l" fontAlgn="t"/>
                      <a:r>
                        <a:rPr lang="en-US" sz="1600" b="1" dirty="0"/>
                        <a:t>Spain</a:t>
                      </a:r>
                    </a:p>
                  </a:txBody>
                  <a:tcPr marL="26088"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2</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2</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r>
              <a:tr h="590961">
                <a:tc>
                  <a:txBody>
                    <a:bodyPr/>
                    <a:lstStyle/>
                    <a:p>
                      <a:pPr algn="l" fontAlgn="t"/>
                      <a:r>
                        <a:rPr lang="en-US" sz="1600" b="1"/>
                        <a:t>Nepal</a:t>
                      </a:r>
                    </a:p>
                  </a:txBody>
                  <a:tcPr marL="26088"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r>
              <a:tr h="970865">
                <a:tc>
                  <a:txBody>
                    <a:bodyPr/>
                    <a:lstStyle/>
                    <a:p>
                      <a:pPr algn="l" fontAlgn="t"/>
                      <a:r>
                        <a:rPr lang="en-US" sz="1600" b="1"/>
                        <a:t>Belgium</a:t>
                      </a:r>
                    </a:p>
                  </a:txBody>
                  <a:tcPr marL="26088"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r>
              <a:tr h="970865">
                <a:tc>
                  <a:txBody>
                    <a:bodyPr/>
                    <a:lstStyle/>
                    <a:p>
                      <a:pPr algn="l" fontAlgn="t"/>
                      <a:r>
                        <a:rPr lang="en-US" sz="1600" b="1"/>
                        <a:t>Sri Lanka</a:t>
                      </a:r>
                    </a:p>
                  </a:txBody>
                  <a:tcPr marL="26088"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r>
              <a:tr h="590961">
                <a:tc>
                  <a:txBody>
                    <a:bodyPr/>
                    <a:lstStyle/>
                    <a:p>
                      <a:pPr algn="l" fontAlgn="t"/>
                      <a:r>
                        <a:rPr lang="en-US" sz="1600" b="1"/>
                        <a:t>Finland</a:t>
                      </a:r>
                    </a:p>
                  </a:txBody>
                  <a:tcPr marL="26088"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r>
              <a:tr h="590961">
                <a:tc>
                  <a:txBody>
                    <a:bodyPr/>
                    <a:lstStyle/>
                    <a:p>
                      <a:pPr algn="l" fontAlgn="t"/>
                      <a:r>
                        <a:rPr lang="en-US" sz="1600" b="1"/>
                        <a:t>Egypt</a:t>
                      </a:r>
                    </a:p>
                  </a:txBody>
                  <a:tcPr marL="26088"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endParaRPr lang="en-US" sz="1600" b="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970865">
                <a:tc>
                  <a:txBody>
                    <a:bodyPr/>
                    <a:lstStyle/>
                    <a:p>
                      <a:pPr algn="l" fontAlgn="t"/>
                      <a:r>
                        <a:rPr lang="en-US" sz="1600" b="1"/>
                        <a:t>Cambodia</a:t>
                      </a:r>
                    </a:p>
                  </a:txBody>
                  <a:tcPr marL="26088"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F7D5"/>
                    </a:solidFill>
                  </a:tcPr>
                </a:tc>
              </a:tr>
              <a:tr h="590961">
                <a:tc>
                  <a:txBody>
                    <a:bodyPr/>
                    <a:lstStyle/>
                    <a:p>
                      <a:pPr algn="l" fontAlgn="t"/>
                      <a:r>
                        <a:rPr lang="en-US" sz="1600" b="1"/>
                        <a:t>Sweden</a:t>
                      </a:r>
                    </a:p>
                  </a:txBody>
                  <a:tcPr marL="26088"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r>
                        <a:rPr lang="en-US" sz="1600" b="1"/>
                        <a:t>1</a:t>
                      </a:r>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endParaRPr lang="en-US" sz="1600" b="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endParaRPr lang="en-US" sz="1600" b="1"/>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endParaRPr lang="en-US" sz="1600" b="1" dirty="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endParaRPr lang="en-US" sz="1600" b="1" dirty="0"/>
                    </a:p>
                  </a:txBody>
                  <a:tcPr marL="69569" marR="69569" marT="69569" marB="6956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64513" name="Rectangle 1"/>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91440" tIns="88872"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222222"/>
                </a:solidFill>
                <a:effectLst/>
                <a:latin typeface="Noto Sans"/>
                <a:cs typeface="Arial" pitchFamily="34" charset="0"/>
              </a:rPr>
              <a:t/>
            </a:r>
            <a:br>
              <a:rPr kumimoji="0" lang="en-US" sz="900" b="0" i="0" u="none" strike="noStrike" cap="none" normalizeH="0" baseline="0" smtClean="0">
                <a:ln>
                  <a:noFill/>
                </a:ln>
                <a:solidFill>
                  <a:srgbClr val="222222"/>
                </a:solidFill>
                <a:effectLst/>
                <a:latin typeface="Noto Sans"/>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33855" y="3369564"/>
              <a:ext cx="5234940" cy="8549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286000" y="2514600"/>
              <a:ext cx="4191000" cy="1676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6000" y="2514600"/>
              <a:ext cx="4191000" cy="1676400"/>
            </a:xfrm>
            <a:custGeom>
              <a:avLst/>
              <a:gdLst/>
              <a:ahLst/>
              <a:cxnLst/>
              <a:rect l="l" t="t" r="r" b="b"/>
              <a:pathLst>
                <a:path w="4191000" h="1676400">
                  <a:moveTo>
                    <a:pt x="1215389" y="447801"/>
                  </a:moveTo>
                  <a:lnTo>
                    <a:pt x="1211291" y="496377"/>
                  </a:lnTo>
                  <a:lnTo>
                    <a:pt x="1207188" y="544947"/>
                  </a:lnTo>
                  <a:lnTo>
                    <a:pt x="1203080" y="593514"/>
                  </a:lnTo>
                  <a:lnTo>
                    <a:pt x="1198969" y="642079"/>
                  </a:lnTo>
                  <a:lnTo>
                    <a:pt x="1194854" y="690641"/>
                  </a:lnTo>
                  <a:lnTo>
                    <a:pt x="1190736" y="739203"/>
                  </a:lnTo>
                  <a:lnTo>
                    <a:pt x="1186615" y="787765"/>
                  </a:lnTo>
                  <a:lnTo>
                    <a:pt x="1182492" y="836327"/>
                  </a:lnTo>
                  <a:lnTo>
                    <a:pt x="1178367" y="884892"/>
                  </a:lnTo>
                  <a:lnTo>
                    <a:pt x="1174241" y="933459"/>
                  </a:lnTo>
                  <a:lnTo>
                    <a:pt x="1170114" y="982029"/>
                  </a:lnTo>
                  <a:lnTo>
                    <a:pt x="1165987" y="1030604"/>
                  </a:lnTo>
                  <a:lnTo>
                    <a:pt x="1190847" y="1030604"/>
                  </a:lnTo>
                  <a:lnTo>
                    <a:pt x="1215707" y="1030604"/>
                  </a:lnTo>
                  <a:lnTo>
                    <a:pt x="1240567" y="1030604"/>
                  </a:lnTo>
                  <a:lnTo>
                    <a:pt x="1265427" y="1030604"/>
                  </a:lnTo>
                  <a:lnTo>
                    <a:pt x="1261266" y="982029"/>
                  </a:lnTo>
                  <a:lnTo>
                    <a:pt x="1257100" y="933459"/>
                  </a:lnTo>
                  <a:lnTo>
                    <a:pt x="1252930" y="884892"/>
                  </a:lnTo>
                  <a:lnTo>
                    <a:pt x="1248758" y="836327"/>
                  </a:lnTo>
                  <a:lnTo>
                    <a:pt x="1244583" y="787765"/>
                  </a:lnTo>
                  <a:lnTo>
                    <a:pt x="1240409" y="739203"/>
                  </a:lnTo>
                  <a:lnTo>
                    <a:pt x="1236234" y="690641"/>
                  </a:lnTo>
                  <a:lnTo>
                    <a:pt x="1232059" y="642079"/>
                  </a:lnTo>
                  <a:lnTo>
                    <a:pt x="1227887" y="593514"/>
                  </a:lnTo>
                  <a:lnTo>
                    <a:pt x="1223717" y="544947"/>
                  </a:lnTo>
                  <a:lnTo>
                    <a:pt x="1219551" y="496377"/>
                  </a:lnTo>
                  <a:lnTo>
                    <a:pt x="1215389" y="447801"/>
                  </a:lnTo>
                  <a:close/>
                </a:path>
                <a:path w="4191000" h="1676400">
                  <a:moveTo>
                    <a:pt x="3444366" y="379349"/>
                  </a:moveTo>
                  <a:lnTo>
                    <a:pt x="3406203" y="406130"/>
                  </a:lnTo>
                  <a:lnTo>
                    <a:pt x="3376422" y="486537"/>
                  </a:lnTo>
                  <a:lnTo>
                    <a:pt x="3363838" y="559297"/>
                  </a:lnTo>
                  <a:lnTo>
                    <a:pt x="3359127" y="604279"/>
                  </a:lnTo>
                  <a:lnTo>
                    <a:pt x="3355466" y="654993"/>
                  </a:lnTo>
                  <a:lnTo>
                    <a:pt x="3352854" y="711436"/>
                  </a:lnTo>
                  <a:lnTo>
                    <a:pt x="3351289" y="773606"/>
                  </a:lnTo>
                  <a:lnTo>
                    <a:pt x="3350767" y="841501"/>
                  </a:lnTo>
                  <a:lnTo>
                    <a:pt x="3351288" y="908837"/>
                  </a:lnTo>
                  <a:lnTo>
                    <a:pt x="3352851" y="970528"/>
                  </a:lnTo>
                  <a:lnTo>
                    <a:pt x="3355456" y="1026574"/>
                  </a:lnTo>
                  <a:lnTo>
                    <a:pt x="3359103" y="1076975"/>
                  </a:lnTo>
                  <a:lnTo>
                    <a:pt x="3363791" y="1121731"/>
                  </a:lnTo>
                  <a:lnTo>
                    <a:pt x="3369522" y="1160842"/>
                  </a:lnTo>
                  <a:lnTo>
                    <a:pt x="3390128" y="1241220"/>
                  </a:lnTo>
                  <a:lnTo>
                    <a:pt x="3424747" y="1294802"/>
                  </a:lnTo>
                  <a:lnTo>
                    <a:pt x="3445510" y="1301495"/>
                  </a:lnTo>
                  <a:lnTo>
                    <a:pt x="3466800" y="1294943"/>
                  </a:lnTo>
                  <a:lnTo>
                    <a:pt x="3501713" y="1242452"/>
                  </a:lnTo>
                  <a:lnTo>
                    <a:pt x="3515360" y="1196467"/>
                  </a:lnTo>
                  <a:lnTo>
                    <a:pt x="3527409" y="1122835"/>
                  </a:lnTo>
                  <a:lnTo>
                    <a:pt x="3531935" y="1075785"/>
                  </a:lnTo>
                  <a:lnTo>
                    <a:pt x="3535459" y="1021914"/>
                  </a:lnTo>
                  <a:lnTo>
                    <a:pt x="3537979" y="961226"/>
                  </a:lnTo>
                  <a:lnTo>
                    <a:pt x="3539492" y="893721"/>
                  </a:lnTo>
                  <a:lnTo>
                    <a:pt x="3539998" y="819403"/>
                  </a:lnTo>
                  <a:lnTo>
                    <a:pt x="3539469" y="756500"/>
                  </a:lnTo>
                  <a:lnTo>
                    <a:pt x="3537886" y="698634"/>
                  </a:lnTo>
                  <a:lnTo>
                    <a:pt x="3535249" y="645807"/>
                  </a:lnTo>
                  <a:lnTo>
                    <a:pt x="3531561" y="598019"/>
                  </a:lnTo>
                  <a:lnTo>
                    <a:pt x="3526825" y="555269"/>
                  </a:lnTo>
                  <a:lnTo>
                    <a:pt x="3521043" y="517558"/>
                  </a:lnTo>
                  <a:lnTo>
                    <a:pt x="3500195" y="438713"/>
                  </a:lnTo>
                  <a:lnTo>
                    <a:pt x="3465246" y="385945"/>
                  </a:lnTo>
                  <a:lnTo>
                    <a:pt x="3444366" y="379349"/>
                  </a:lnTo>
                  <a:close/>
                </a:path>
                <a:path w="4191000" h="1676400">
                  <a:moveTo>
                    <a:pt x="3757295" y="27686"/>
                  </a:moveTo>
                  <a:lnTo>
                    <a:pt x="3792229" y="27686"/>
                  </a:lnTo>
                  <a:lnTo>
                    <a:pt x="3827129" y="27686"/>
                  </a:lnTo>
                  <a:lnTo>
                    <a:pt x="3862004" y="27686"/>
                  </a:lnTo>
                  <a:lnTo>
                    <a:pt x="3896867" y="27686"/>
                  </a:lnTo>
                  <a:lnTo>
                    <a:pt x="3896867" y="79722"/>
                  </a:lnTo>
                  <a:lnTo>
                    <a:pt x="3896867" y="1016508"/>
                  </a:lnTo>
                  <a:lnTo>
                    <a:pt x="3898153" y="1079180"/>
                  </a:lnTo>
                  <a:lnTo>
                    <a:pt x="3902011" y="1134602"/>
                  </a:lnTo>
                  <a:lnTo>
                    <a:pt x="3908440" y="1182760"/>
                  </a:lnTo>
                  <a:lnTo>
                    <a:pt x="3917441" y="1223645"/>
                  </a:lnTo>
                  <a:lnTo>
                    <a:pt x="3941889" y="1279540"/>
                  </a:lnTo>
                  <a:lnTo>
                    <a:pt x="3974338" y="1298194"/>
                  </a:lnTo>
                  <a:lnTo>
                    <a:pt x="3991439" y="1293600"/>
                  </a:lnTo>
                  <a:lnTo>
                    <a:pt x="4019736" y="1256885"/>
                  </a:lnTo>
                  <a:lnTo>
                    <a:pt x="4039981" y="1184189"/>
                  </a:lnTo>
                  <a:lnTo>
                    <a:pt x="4046410" y="1135935"/>
                  </a:lnTo>
                  <a:lnTo>
                    <a:pt x="4050268" y="1080037"/>
                  </a:lnTo>
                  <a:lnTo>
                    <a:pt x="4051554" y="1016508"/>
                  </a:lnTo>
                  <a:lnTo>
                    <a:pt x="4051554" y="964452"/>
                  </a:lnTo>
                  <a:lnTo>
                    <a:pt x="4051554" y="912398"/>
                  </a:lnTo>
                  <a:lnTo>
                    <a:pt x="4051554" y="27686"/>
                  </a:lnTo>
                  <a:lnTo>
                    <a:pt x="4086415" y="27686"/>
                  </a:lnTo>
                  <a:lnTo>
                    <a:pt x="4121277" y="27686"/>
                  </a:lnTo>
                  <a:lnTo>
                    <a:pt x="4156138" y="27686"/>
                  </a:lnTo>
                  <a:lnTo>
                    <a:pt x="4191000" y="27686"/>
                  </a:lnTo>
                  <a:lnTo>
                    <a:pt x="4191000" y="78519"/>
                  </a:lnTo>
                  <a:lnTo>
                    <a:pt x="4191000" y="993521"/>
                  </a:lnTo>
                  <a:lnTo>
                    <a:pt x="4190498" y="1050335"/>
                  </a:lnTo>
                  <a:lnTo>
                    <a:pt x="4188996" y="1105870"/>
                  </a:lnTo>
                  <a:lnTo>
                    <a:pt x="4186501" y="1160124"/>
                  </a:lnTo>
                  <a:lnTo>
                    <a:pt x="4183018" y="1213098"/>
                  </a:lnTo>
                  <a:lnTo>
                    <a:pt x="4178554" y="1264793"/>
                  </a:lnTo>
                  <a:lnTo>
                    <a:pt x="4171386" y="1326608"/>
                  </a:lnTo>
                  <a:lnTo>
                    <a:pt x="4162456" y="1384411"/>
                  </a:lnTo>
                  <a:lnTo>
                    <a:pt x="4151764" y="1438189"/>
                  </a:lnTo>
                  <a:lnTo>
                    <a:pt x="4139311" y="1487932"/>
                  </a:lnTo>
                  <a:lnTo>
                    <a:pt x="4125809" y="1532197"/>
                  </a:lnTo>
                  <a:lnTo>
                    <a:pt x="4111974" y="1569354"/>
                  </a:lnTo>
                  <a:lnTo>
                    <a:pt x="4083304" y="1622298"/>
                  </a:lnTo>
                  <a:lnTo>
                    <a:pt x="4038441" y="1662874"/>
                  </a:lnTo>
                  <a:lnTo>
                    <a:pt x="3985387" y="1676400"/>
                  </a:lnTo>
                  <a:lnTo>
                    <a:pt x="3968527" y="1675354"/>
                  </a:lnTo>
                  <a:lnTo>
                    <a:pt x="3913378" y="1659763"/>
                  </a:lnTo>
                  <a:lnTo>
                    <a:pt x="3877548" y="1635077"/>
                  </a:lnTo>
                  <a:lnTo>
                    <a:pt x="3848100" y="1594104"/>
                  </a:lnTo>
                  <a:lnTo>
                    <a:pt x="3822954" y="1534572"/>
                  </a:lnTo>
                  <a:lnTo>
                    <a:pt x="3811238" y="1497020"/>
                  </a:lnTo>
                  <a:lnTo>
                    <a:pt x="3800094" y="1454277"/>
                  </a:lnTo>
                  <a:lnTo>
                    <a:pt x="3790092" y="1408604"/>
                  </a:lnTo>
                  <a:lnTo>
                    <a:pt x="3781805" y="1362265"/>
                  </a:lnTo>
                  <a:lnTo>
                    <a:pt x="3775233" y="1315259"/>
                  </a:lnTo>
                  <a:lnTo>
                    <a:pt x="3770376" y="1267587"/>
                  </a:lnTo>
                  <a:lnTo>
                    <a:pt x="3765699" y="1207067"/>
                  </a:lnTo>
                  <a:lnTo>
                    <a:pt x="3762040" y="1149407"/>
                  </a:lnTo>
                  <a:lnTo>
                    <a:pt x="3759412" y="1094600"/>
                  </a:lnTo>
                  <a:lnTo>
                    <a:pt x="3757826" y="1042640"/>
                  </a:lnTo>
                  <a:lnTo>
                    <a:pt x="3757295" y="993521"/>
                  </a:lnTo>
                  <a:lnTo>
                    <a:pt x="3757295" y="942687"/>
                  </a:lnTo>
                  <a:lnTo>
                    <a:pt x="3757295" y="891854"/>
                  </a:lnTo>
                  <a:lnTo>
                    <a:pt x="3757295" y="78519"/>
                  </a:lnTo>
                  <a:lnTo>
                    <a:pt x="3757295" y="27686"/>
                  </a:lnTo>
                  <a:close/>
                </a:path>
                <a:path w="4191000" h="1676400">
                  <a:moveTo>
                    <a:pt x="2726944" y="27686"/>
                  </a:moveTo>
                  <a:lnTo>
                    <a:pt x="2765786" y="27686"/>
                  </a:lnTo>
                  <a:lnTo>
                    <a:pt x="2804604" y="27686"/>
                  </a:lnTo>
                  <a:lnTo>
                    <a:pt x="2843422" y="27686"/>
                  </a:lnTo>
                  <a:lnTo>
                    <a:pt x="2882265" y="27686"/>
                  </a:lnTo>
                  <a:lnTo>
                    <a:pt x="2890543" y="77389"/>
                  </a:lnTo>
                  <a:lnTo>
                    <a:pt x="2898821" y="127093"/>
                  </a:lnTo>
                  <a:lnTo>
                    <a:pt x="2907101" y="176798"/>
                  </a:lnTo>
                  <a:lnTo>
                    <a:pt x="2915383" y="226504"/>
                  </a:lnTo>
                  <a:lnTo>
                    <a:pt x="2923667" y="276213"/>
                  </a:lnTo>
                  <a:lnTo>
                    <a:pt x="2931954" y="325925"/>
                  </a:lnTo>
                  <a:lnTo>
                    <a:pt x="2940244" y="375641"/>
                  </a:lnTo>
                  <a:lnTo>
                    <a:pt x="2948538" y="425360"/>
                  </a:lnTo>
                  <a:lnTo>
                    <a:pt x="2956837" y="475084"/>
                  </a:lnTo>
                  <a:lnTo>
                    <a:pt x="2965141" y="524813"/>
                  </a:lnTo>
                  <a:lnTo>
                    <a:pt x="2973451" y="574548"/>
                  </a:lnTo>
                  <a:lnTo>
                    <a:pt x="2981732" y="524813"/>
                  </a:lnTo>
                  <a:lnTo>
                    <a:pt x="2990019" y="475084"/>
                  </a:lnTo>
                  <a:lnTo>
                    <a:pt x="2998311" y="425360"/>
                  </a:lnTo>
                  <a:lnTo>
                    <a:pt x="3006607" y="375641"/>
                  </a:lnTo>
                  <a:lnTo>
                    <a:pt x="3014908" y="325925"/>
                  </a:lnTo>
                  <a:lnTo>
                    <a:pt x="3023212" y="276213"/>
                  </a:lnTo>
                  <a:lnTo>
                    <a:pt x="3031519" y="226504"/>
                  </a:lnTo>
                  <a:lnTo>
                    <a:pt x="3039828" y="176798"/>
                  </a:lnTo>
                  <a:lnTo>
                    <a:pt x="3048139" y="127093"/>
                  </a:lnTo>
                  <a:lnTo>
                    <a:pt x="3056451" y="77389"/>
                  </a:lnTo>
                  <a:lnTo>
                    <a:pt x="3064764" y="27686"/>
                  </a:lnTo>
                  <a:lnTo>
                    <a:pt x="3103360" y="27686"/>
                  </a:lnTo>
                  <a:lnTo>
                    <a:pt x="3141979" y="27686"/>
                  </a:lnTo>
                  <a:lnTo>
                    <a:pt x="3180599" y="27686"/>
                  </a:lnTo>
                  <a:lnTo>
                    <a:pt x="3219196" y="27686"/>
                  </a:lnTo>
                  <a:lnTo>
                    <a:pt x="3209950" y="77275"/>
                  </a:lnTo>
                  <a:lnTo>
                    <a:pt x="3200703" y="126862"/>
                  </a:lnTo>
                  <a:lnTo>
                    <a:pt x="3191454" y="176447"/>
                  </a:lnTo>
                  <a:lnTo>
                    <a:pt x="3182203" y="226032"/>
                  </a:lnTo>
                  <a:lnTo>
                    <a:pt x="3172950" y="275615"/>
                  </a:lnTo>
                  <a:lnTo>
                    <a:pt x="3163696" y="325196"/>
                  </a:lnTo>
                  <a:lnTo>
                    <a:pt x="3154440" y="374778"/>
                  </a:lnTo>
                  <a:lnTo>
                    <a:pt x="3145183" y="424358"/>
                  </a:lnTo>
                  <a:lnTo>
                    <a:pt x="3135925" y="473938"/>
                  </a:lnTo>
                  <a:lnTo>
                    <a:pt x="3126666" y="523519"/>
                  </a:lnTo>
                  <a:lnTo>
                    <a:pt x="3117406" y="573099"/>
                  </a:lnTo>
                  <a:lnTo>
                    <a:pt x="3108144" y="622679"/>
                  </a:lnTo>
                  <a:lnTo>
                    <a:pt x="3098882" y="672261"/>
                  </a:lnTo>
                  <a:lnTo>
                    <a:pt x="3089620" y="721842"/>
                  </a:lnTo>
                  <a:lnTo>
                    <a:pt x="3080357" y="771425"/>
                  </a:lnTo>
                  <a:lnTo>
                    <a:pt x="3071093" y="821010"/>
                  </a:lnTo>
                  <a:lnTo>
                    <a:pt x="3061829" y="870595"/>
                  </a:lnTo>
                  <a:lnTo>
                    <a:pt x="3052565" y="920182"/>
                  </a:lnTo>
                  <a:lnTo>
                    <a:pt x="3043301" y="969772"/>
                  </a:lnTo>
                  <a:lnTo>
                    <a:pt x="3043301" y="1021998"/>
                  </a:lnTo>
                  <a:lnTo>
                    <a:pt x="3043301" y="1074224"/>
                  </a:lnTo>
                  <a:lnTo>
                    <a:pt x="3043301" y="1648714"/>
                  </a:lnTo>
                  <a:lnTo>
                    <a:pt x="3008250" y="1648714"/>
                  </a:lnTo>
                  <a:lnTo>
                    <a:pt x="2973212" y="1648714"/>
                  </a:lnTo>
                  <a:lnTo>
                    <a:pt x="2938198" y="1648714"/>
                  </a:lnTo>
                  <a:lnTo>
                    <a:pt x="2903220" y="1648714"/>
                  </a:lnTo>
                  <a:lnTo>
                    <a:pt x="2903220" y="1596487"/>
                  </a:lnTo>
                  <a:lnTo>
                    <a:pt x="2903220" y="969772"/>
                  </a:lnTo>
                  <a:lnTo>
                    <a:pt x="2893936" y="920182"/>
                  </a:lnTo>
                  <a:lnTo>
                    <a:pt x="2884655" y="870595"/>
                  </a:lnTo>
                  <a:lnTo>
                    <a:pt x="2875375" y="821010"/>
                  </a:lnTo>
                  <a:lnTo>
                    <a:pt x="2866097" y="771425"/>
                  </a:lnTo>
                  <a:lnTo>
                    <a:pt x="2856819" y="721842"/>
                  </a:lnTo>
                  <a:lnTo>
                    <a:pt x="2847543" y="672261"/>
                  </a:lnTo>
                  <a:lnTo>
                    <a:pt x="2838268" y="622679"/>
                  </a:lnTo>
                  <a:lnTo>
                    <a:pt x="2828993" y="573099"/>
                  </a:lnTo>
                  <a:lnTo>
                    <a:pt x="2819719" y="523519"/>
                  </a:lnTo>
                  <a:lnTo>
                    <a:pt x="2810444" y="473938"/>
                  </a:lnTo>
                  <a:lnTo>
                    <a:pt x="2801170" y="424358"/>
                  </a:lnTo>
                  <a:lnTo>
                    <a:pt x="2791895" y="374778"/>
                  </a:lnTo>
                  <a:lnTo>
                    <a:pt x="2782620" y="325196"/>
                  </a:lnTo>
                  <a:lnTo>
                    <a:pt x="2773344" y="275615"/>
                  </a:lnTo>
                  <a:lnTo>
                    <a:pt x="2764066" y="226032"/>
                  </a:lnTo>
                  <a:lnTo>
                    <a:pt x="2754788" y="176447"/>
                  </a:lnTo>
                  <a:lnTo>
                    <a:pt x="2745508" y="126862"/>
                  </a:lnTo>
                  <a:lnTo>
                    <a:pt x="2736227" y="77275"/>
                  </a:lnTo>
                  <a:lnTo>
                    <a:pt x="2726944" y="27686"/>
                  </a:lnTo>
                  <a:close/>
                </a:path>
                <a:path w="4191000" h="1676400">
                  <a:moveTo>
                    <a:pt x="2037461" y="27686"/>
                  </a:moveTo>
                  <a:lnTo>
                    <a:pt x="2072417" y="27686"/>
                  </a:lnTo>
                  <a:lnTo>
                    <a:pt x="2107374" y="27686"/>
                  </a:lnTo>
                  <a:lnTo>
                    <a:pt x="2142331" y="27686"/>
                  </a:lnTo>
                  <a:lnTo>
                    <a:pt x="2177288" y="27686"/>
                  </a:lnTo>
                  <a:lnTo>
                    <a:pt x="2177288" y="78739"/>
                  </a:lnTo>
                  <a:lnTo>
                    <a:pt x="2177288" y="640207"/>
                  </a:lnTo>
                  <a:lnTo>
                    <a:pt x="2189509" y="589182"/>
                  </a:lnTo>
                  <a:lnTo>
                    <a:pt x="2201726" y="538152"/>
                  </a:lnTo>
                  <a:lnTo>
                    <a:pt x="2213939" y="487118"/>
                  </a:lnTo>
                  <a:lnTo>
                    <a:pt x="2226150" y="436080"/>
                  </a:lnTo>
                  <a:lnTo>
                    <a:pt x="2238358" y="385038"/>
                  </a:lnTo>
                  <a:lnTo>
                    <a:pt x="2250567" y="333994"/>
                  </a:lnTo>
                  <a:lnTo>
                    <a:pt x="2262775" y="282946"/>
                  </a:lnTo>
                  <a:lnTo>
                    <a:pt x="2274983" y="231897"/>
                  </a:lnTo>
                  <a:lnTo>
                    <a:pt x="2287194" y="180846"/>
                  </a:lnTo>
                  <a:lnTo>
                    <a:pt x="2299407" y="129793"/>
                  </a:lnTo>
                  <a:lnTo>
                    <a:pt x="2311624" y="78739"/>
                  </a:lnTo>
                  <a:lnTo>
                    <a:pt x="2323846" y="27686"/>
                  </a:lnTo>
                  <a:lnTo>
                    <a:pt x="2370328" y="27686"/>
                  </a:lnTo>
                  <a:lnTo>
                    <a:pt x="2416809" y="27686"/>
                  </a:lnTo>
                  <a:lnTo>
                    <a:pt x="2463291" y="27686"/>
                  </a:lnTo>
                  <a:lnTo>
                    <a:pt x="2509774" y="27686"/>
                  </a:lnTo>
                  <a:lnTo>
                    <a:pt x="2495997" y="78676"/>
                  </a:lnTo>
                  <a:lnTo>
                    <a:pt x="2482224" y="129666"/>
                  </a:lnTo>
                  <a:lnTo>
                    <a:pt x="2468457" y="180657"/>
                  </a:lnTo>
                  <a:lnTo>
                    <a:pt x="2454693" y="231647"/>
                  </a:lnTo>
                  <a:lnTo>
                    <a:pt x="2440933" y="282638"/>
                  </a:lnTo>
                  <a:lnTo>
                    <a:pt x="2427176" y="333628"/>
                  </a:lnTo>
                  <a:lnTo>
                    <a:pt x="2413421" y="384619"/>
                  </a:lnTo>
                  <a:lnTo>
                    <a:pt x="2399669" y="435609"/>
                  </a:lnTo>
                  <a:lnTo>
                    <a:pt x="2385919" y="486600"/>
                  </a:lnTo>
                  <a:lnTo>
                    <a:pt x="2372170" y="537590"/>
                  </a:lnTo>
                  <a:lnTo>
                    <a:pt x="2358421" y="588581"/>
                  </a:lnTo>
                  <a:lnTo>
                    <a:pt x="2344674" y="639572"/>
                  </a:lnTo>
                  <a:lnTo>
                    <a:pt x="2353285" y="690034"/>
                  </a:lnTo>
                  <a:lnTo>
                    <a:pt x="2361898" y="740495"/>
                  </a:lnTo>
                  <a:lnTo>
                    <a:pt x="2370513" y="790954"/>
                  </a:lnTo>
                  <a:lnTo>
                    <a:pt x="2379130" y="841412"/>
                  </a:lnTo>
                  <a:lnTo>
                    <a:pt x="2387748" y="891869"/>
                  </a:lnTo>
                  <a:lnTo>
                    <a:pt x="2396368" y="942325"/>
                  </a:lnTo>
                  <a:lnTo>
                    <a:pt x="2404989" y="992780"/>
                  </a:lnTo>
                  <a:lnTo>
                    <a:pt x="2413611" y="1043234"/>
                  </a:lnTo>
                  <a:lnTo>
                    <a:pt x="2422234" y="1093689"/>
                  </a:lnTo>
                  <a:lnTo>
                    <a:pt x="2430859" y="1144143"/>
                  </a:lnTo>
                  <a:lnTo>
                    <a:pt x="2439484" y="1194596"/>
                  </a:lnTo>
                  <a:lnTo>
                    <a:pt x="2448110" y="1245051"/>
                  </a:lnTo>
                  <a:lnTo>
                    <a:pt x="2456737" y="1295505"/>
                  </a:lnTo>
                  <a:lnTo>
                    <a:pt x="2465365" y="1345960"/>
                  </a:lnTo>
                  <a:lnTo>
                    <a:pt x="2473993" y="1396416"/>
                  </a:lnTo>
                  <a:lnTo>
                    <a:pt x="2482622" y="1446873"/>
                  </a:lnTo>
                  <a:lnTo>
                    <a:pt x="2491251" y="1497331"/>
                  </a:lnTo>
                  <a:lnTo>
                    <a:pt x="2499880" y="1547790"/>
                  </a:lnTo>
                  <a:lnTo>
                    <a:pt x="2508510" y="1598251"/>
                  </a:lnTo>
                  <a:lnTo>
                    <a:pt x="2517140" y="1648714"/>
                  </a:lnTo>
                  <a:lnTo>
                    <a:pt x="2474087" y="1648714"/>
                  </a:lnTo>
                  <a:lnTo>
                    <a:pt x="2431034" y="1648714"/>
                  </a:lnTo>
                  <a:lnTo>
                    <a:pt x="2387981" y="1648714"/>
                  </a:lnTo>
                  <a:lnTo>
                    <a:pt x="2344928" y="1648714"/>
                  </a:lnTo>
                  <a:lnTo>
                    <a:pt x="2337601" y="1597452"/>
                  </a:lnTo>
                  <a:lnTo>
                    <a:pt x="2330273" y="1546187"/>
                  </a:lnTo>
                  <a:lnTo>
                    <a:pt x="2322945" y="1494917"/>
                  </a:lnTo>
                  <a:lnTo>
                    <a:pt x="2315616" y="1443645"/>
                  </a:lnTo>
                  <a:lnTo>
                    <a:pt x="2308286" y="1392369"/>
                  </a:lnTo>
                  <a:lnTo>
                    <a:pt x="2300953" y="1341090"/>
                  </a:lnTo>
                  <a:lnTo>
                    <a:pt x="2293619" y="1289809"/>
                  </a:lnTo>
                  <a:lnTo>
                    <a:pt x="2286283" y="1238526"/>
                  </a:lnTo>
                  <a:lnTo>
                    <a:pt x="2278943" y="1187241"/>
                  </a:lnTo>
                  <a:lnTo>
                    <a:pt x="2271600" y="1135954"/>
                  </a:lnTo>
                  <a:lnTo>
                    <a:pt x="2264254" y="1084667"/>
                  </a:lnTo>
                  <a:lnTo>
                    <a:pt x="2256905" y="1033379"/>
                  </a:lnTo>
                  <a:lnTo>
                    <a:pt x="2249551" y="982090"/>
                  </a:lnTo>
                  <a:lnTo>
                    <a:pt x="2237539" y="1027248"/>
                  </a:lnTo>
                  <a:lnTo>
                    <a:pt x="2225510" y="1072420"/>
                  </a:lnTo>
                  <a:lnTo>
                    <a:pt x="2213467" y="1117599"/>
                  </a:lnTo>
                  <a:lnTo>
                    <a:pt x="2201413" y="1162779"/>
                  </a:lnTo>
                  <a:lnTo>
                    <a:pt x="2189352" y="1207951"/>
                  </a:lnTo>
                  <a:lnTo>
                    <a:pt x="2177288" y="1253108"/>
                  </a:lnTo>
                  <a:lnTo>
                    <a:pt x="2177288" y="1302585"/>
                  </a:lnTo>
                  <a:lnTo>
                    <a:pt x="2177288" y="1648714"/>
                  </a:lnTo>
                  <a:lnTo>
                    <a:pt x="2142331" y="1648714"/>
                  </a:lnTo>
                  <a:lnTo>
                    <a:pt x="2107374" y="1648714"/>
                  </a:lnTo>
                  <a:lnTo>
                    <a:pt x="2072417" y="1648714"/>
                  </a:lnTo>
                  <a:lnTo>
                    <a:pt x="2037461" y="1648714"/>
                  </a:lnTo>
                  <a:lnTo>
                    <a:pt x="2037461" y="1598053"/>
                  </a:lnTo>
                  <a:lnTo>
                    <a:pt x="2037461" y="78346"/>
                  </a:lnTo>
                  <a:lnTo>
                    <a:pt x="2037461" y="27686"/>
                  </a:lnTo>
                  <a:close/>
                </a:path>
                <a:path w="4191000" h="1676400">
                  <a:moveTo>
                    <a:pt x="1509395" y="27686"/>
                  </a:moveTo>
                  <a:lnTo>
                    <a:pt x="1541992" y="27686"/>
                  </a:lnTo>
                  <a:lnTo>
                    <a:pt x="1574625" y="27686"/>
                  </a:lnTo>
                  <a:lnTo>
                    <a:pt x="1607282" y="27686"/>
                  </a:lnTo>
                  <a:lnTo>
                    <a:pt x="1639951" y="27686"/>
                  </a:lnTo>
                  <a:lnTo>
                    <a:pt x="1649412" y="77512"/>
                  </a:lnTo>
                  <a:lnTo>
                    <a:pt x="1800796" y="874733"/>
                  </a:lnTo>
                  <a:lnTo>
                    <a:pt x="1810258" y="924560"/>
                  </a:lnTo>
                  <a:lnTo>
                    <a:pt x="1810258" y="27686"/>
                  </a:lnTo>
                  <a:lnTo>
                    <a:pt x="1843214" y="27686"/>
                  </a:lnTo>
                  <a:lnTo>
                    <a:pt x="1876170" y="27686"/>
                  </a:lnTo>
                  <a:lnTo>
                    <a:pt x="1909127" y="27686"/>
                  </a:lnTo>
                  <a:lnTo>
                    <a:pt x="1942084" y="27686"/>
                  </a:lnTo>
                  <a:lnTo>
                    <a:pt x="1942084" y="78346"/>
                  </a:lnTo>
                  <a:lnTo>
                    <a:pt x="1942084" y="1648714"/>
                  </a:lnTo>
                  <a:lnTo>
                    <a:pt x="1909127" y="1648714"/>
                  </a:lnTo>
                  <a:lnTo>
                    <a:pt x="1876170" y="1648714"/>
                  </a:lnTo>
                  <a:lnTo>
                    <a:pt x="1843214" y="1648714"/>
                  </a:lnTo>
                  <a:lnTo>
                    <a:pt x="1810258" y="1648714"/>
                  </a:lnTo>
                  <a:lnTo>
                    <a:pt x="1800839" y="1599268"/>
                  </a:lnTo>
                  <a:lnTo>
                    <a:pt x="1791424" y="1549823"/>
                  </a:lnTo>
                  <a:lnTo>
                    <a:pt x="1782009" y="1500378"/>
                  </a:lnTo>
                  <a:lnTo>
                    <a:pt x="1772597" y="1450932"/>
                  </a:lnTo>
                  <a:lnTo>
                    <a:pt x="1763186" y="1401487"/>
                  </a:lnTo>
                  <a:lnTo>
                    <a:pt x="1753775" y="1352042"/>
                  </a:lnTo>
                  <a:lnTo>
                    <a:pt x="1744366" y="1302596"/>
                  </a:lnTo>
                  <a:lnTo>
                    <a:pt x="1734957" y="1253151"/>
                  </a:lnTo>
                  <a:lnTo>
                    <a:pt x="1725549" y="1203706"/>
                  </a:lnTo>
                  <a:lnTo>
                    <a:pt x="1716140" y="1154260"/>
                  </a:lnTo>
                  <a:lnTo>
                    <a:pt x="1706731" y="1104815"/>
                  </a:lnTo>
                  <a:lnTo>
                    <a:pt x="1697322" y="1055370"/>
                  </a:lnTo>
                  <a:lnTo>
                    <a:pt x="1687911" y="1005924"/>
                  </a:lnTo>
                  <a:lnTo>
                    <a:pt x="1678500" y="956479"/>
                  </a:lnTo>
                  <a:lnTo>
                    <a:pt x="1669088" y="907034"/>
                  </a:lnTo>
                  <a:lnTo>
                    <a:pt x="1659673" y="857588"/>
                  </a:lnTo>
                  <a:lnTo>
                    <a:pt x="1650258" y="808143"/>
                  </a:lnTo>
                  <a:lnTo>
                    <a:pt x="1640839" y="758698"/>
                  </a:lnTo>
                  <a:lnTo>
                    <a:pt x="1640839" y="808143"/>
                  </a:lnTo>
                  <a:lnTo>
                    <a:pt x="1640839" y="857588"/>
                  </a:lnTo>
                  <a:lnTo>
                    <a:pt x="1640839" y="1648714"/>
                  </a:lnTo>
                  <a:lnTo>
                    <a:pt x="1607978" y="1648714"/>
                  </a:lnTo>
                  <a:lnTo>
                    <a:pt x="1575117" y="1648714"/>
                  </a:lnTo>
                  <a:lnTo>
                    <a:pt x="1542256" y="1648714"/>
                  </a:lnTo>
                  <a:lnTo>
                    <a:pt x="1509395" y="1648714"/>
                  </a:lnTo>
                  <a:lnTo>
                    <a:pt x="1509395" y="1598053"/>
                  </a:lnTo>
                  <a:lnTo>
                    <a:pt x="1509395" y="78346"/>
                  </a:lnTo>
                  <a:lnTo>
                    <a:pt x="1509395" y="27686"/>
                  </a:lnTo>
                  <a:close/>
                </a:path>
                <a:path w="4191000" h="1676400">
                  <a:moveTo>
                    <a:pt x="1140840" y="27686"/>
                  </a:moveTo>
                  <a:lnTo>
                    <a:pt x="1179014" y="27686"/>
                  </a:lnTo>
                  <a:lnTo>
                    <a:pt x="1217152" y="27686"/>
                  </a:lnTo>
                  <a:lnTo>
                    <a:pt x="1255266" y="27686"/>
                  </a:lnTo>
                  <a:lnTo>
                    <a:pt x="1293367" y="27686"/>
                  </a:lnTo>
                  <a:lnTo>
                    <a:pt x="1298689" y="78346"/>
                  </a:lnTo>
                  <a:lnTo>
                    <a:pt x="1304010" y="129006"/>
                  </a:lnTo>
                  <a:lnTo>
                    <a:pt x="1309331" y="179666"/>
                  </a:lnTo>
                  <a:lnTo>
                    <a:pt x="1314650" y="230324"/>
                  </a:lnTo>
                  <a:lnTo>
                    <a:pt x="1319969" y="280983"/>
                  </a:lnTo>
                  <a:lnTo>
                    <a:pt x="1325288" y="331640"/>
                  </a:lnTo>
                  <a:lnTo>
                    <a:pt x="1330605" y="382298"/>
                  </a:lnTo>
                  <a:lnTo>
                    <a:pt x="1335922" y="432954"/>
                  </a:lnTo>
                  <a:lnTo>
                    <a:pt x="1341239" y="483611"/>
                  </a:lnTo>
                  <a:lnTo>
                    <a:pt x="1346555" y="534267"/>
                  </a:lnTo>
                  <a:lnTo>
                    <a:pt x="1351871" y="584923"/>
                  </a:lnTo>
                  <a:lnTo>
                    <a:pt x="1357186" y="635578"/>
                  </a:lnTo>
                  <a:lnTo>
                    <a:pt x="1362500" y="686234"/>
                  </a:lnTo>
                  <a:lnTo>
                    <a:pt x="1367815" y="736889"/>
                  </a:lnTo>
                  <a:lnTo>
                    <a:pt x="1373128" y="787544"/>
                  </a:lnTo>
                  <a:lnTo>
                    <a:pt x="1378442" y="838199"/>
                  </a:lnTo>
                  <a:lnTo>
                    <a:pt x="1383755" y="888855"/>
                  </a:lnTo>
                  <a:lnTo>
                    <a:pt x="1389067" y="939510"/>
                  </a:lnTo>
                  <a:lnTo>
                    <a:pt x="1394380" y="990165"/>
                  </a:lnTo>
                  <a:lnTo>
                    <a:pt x="1399692" y="1040821"/>
                  </a:lnTo>
                  <a:lnTo>
                    <a:pt x="1405003" y="1091476"/>
                  </a:lnTo>
                  <a:lnTo>
                    <a:pt x="1410315" y="1142132"/>
                  </a:lnTo>
                  <a:lnTo>
                    <a:pt x="1415626" y="1192788"/>
                  </a:lnTo>
                  <a:lnTo>
                    <a:pt x="1420937" y="1243445"/>
                  </a:lnTo>
                  <a:lnTo>
                    <a:pt x="1426248" y="1294101"/>
                  </a:lnTo>
                  <a:lnTo>
                    <a:pt x="1431559" y="1344759"/>
                  </a:lnTo>
                  <a:lnTo>
                    <a:pt x="1436869" y="1395416"/>
                  </a:lnTo>
                  <a:lnTo>
                    <a:pt x="1442180" y="1446075"/>
                  </a:lnTo>
                  <a:lnTo>
                    <a:pt x="1447490" y="1496733"/>
                  </a:lnTo>
                  <a:lnTo>
                    <a:pt x="1452800" y="1547393"/>
                  </a:lnTo>
                  <a:lnTo>
                    <a:pt x="1458110" y="1598053"/>
                  </a:lnTo>
                  <a:lnTo>
                    <a:pt x="1463421" y="1648714"/>
                  </a:lnTo>
                  <a:lnTo>
                    <a:pt x="1426843" y="1648714"/>
                  </a:lnTo>
                  <a:lnTo>
                    <a:pt x="1390253" y="1648714"/>
                  </a:lnTo>
                  <a:lnTo>
                    <a:pt x="1353639" y="1648714"/>
                  </a:lnTo>
                  <a:lnTo>
                    <a:pt x="1316989" y="1648714"/>
                  </a:lnTo>
                  <a:lnTo>
                    <a:pt x="1312480" y="1595220"/>
                  </a:lnTo>
                  <a:lnTo>
                    <a:pt x="1307953" y="1541721"/>
                  </a:lnTo>
                  <a:lnTo>
                    <a:pt x="1303420" y="1488209"/>
                  </a:lnTo>
                  <a:lnTo>
                    <a:pt x="1298893" y="1434679"/>
                  </a:lnTo>
                  <a:lnTo>
                    <a:pt x="1294384" y="1381125"/>
                  </a:lnTo>
                  <a:lnTo>
                    <a:pt x="1254684" y="1381125"/>
                  </a:lnTo>
                  <a:lnTo>
                    <a:pt x="1215008" y="1381125"/>
                  </a:lnTo>
                  <a:lnTo>
                    <a:pt x="1175333" y="1381125"/>
                  </a:lnTo>
                  <a:lnTo>
                    <a:pt x="1135634" y="1381125"/>
                  </a:lnTo>
                  <a:lnTo>
                    <a:pt x="1131214" y="1434679"/>
                  </a:lnTo>
                  <a:lnTo>
                    <a:pt x="1126794" y="1488209"/>
                  </a:lnTo>
                  <a:lnTo>
                    <a:pt x="1122375" y="1541721"/>
                  </a:lnTo>
                  <a:lnTo>
                    <a:pt x="1117955" y="1595220"/>
                  </a:lnTo>
                  <a:lnTo>
                    <a:pt x="1113536" y="1648714"/>
                  </a:lnTo>
                  <a:lnTo>
                    <a:pt x="1077890" y="1648714"/>
                  </a:lnTo>
                  <a:lnTo>
                    <a:pt x="1042209" y="1648714"/>
                  </a:lnTo>
                  <a:lnTo>
                    <a:pt x="1006504" y="1648714"/>
                  </a:lnTo>
                  <a:lnTo>
                    <a:pt x="970788" y="1648714"/>
                  </a:lnTo>
                  <a:lnTo>
                    <a:pt x="976109" y="1598053"/>
                  </a:lnTo>
                  <a:lnTo>
                    <a:pt x="981430" y="1547393"/>
                  </a:lnTo>
                  <a:lnTo>
                    <a:pt x="986751" y="1496733"/>
                  </a:lnTo>
                  <a:lnTo>
                    <a:pt x="992070" y="1446075"/>
                  </a:lnTo>
                  <a:lnTo>
                    <a:pt x="997389" y="1395416"/>
                  </a:lnTo>
                  <a:lnTo>
                    <a:pt x="1002708" y="1344759"/>
                  </a:lnTo>
                  <a:lnTo>
                    <a:pt x="1008025" y="1294101"/>
                  </a:lnTo>
                  <a:lnTo>
                    <a:pt x="1013342" y="1243445"/>
                  </a:lnTo>
                  <a:lnTo>
                    <a:pt x="1018659" y="1192788"/>
                  </a:lnTo>
                  <a:lnTo>
                    <a:pt x="1023975" y="1142132"/>
                  </a:lnTo>
                  <a:lnTo>
                    <a:pt x="1029291" y="1091476"/>
                  </a:lnTo>
                  <a:lnTo>
                    <a:pt x="1034606" y="1040821"/>
                  </a:lnTo>
                  <a:lnTo>
                    <a:pt x="1039920" y="990165"/>
                  </a:lnTo>
                  <a:lnTo>
                    <a:pt x="1045235" y="939510"/>
                  </a:lnTo>
                  <a:lnTo>
                    <a:pt x="1050548" y="888855"/>
                  </a:lnTo>
                  <a:lnTo>
                    <a:pt x="1055862" y="838199"/>
                  </a:lnTo>
                  <a:lnTo>
                    <a:pt x="1061175" y="787544"/>
                  </a:lnTo>
                  <a:lnTo>
                    <a:pt x="1066487" y="736889"/>
                  </a:lnTo>
                  <a:lnTo>
                    <a:pt x="1071800" y="686234"/>
                  </a:lnTo>
                  <a:lnTo>
                    <a:pt x="1077112" y="635578"/>
                  </a:lnTo>
                  <a:lnTo>
                    <a:pt x="1082423" y="584923"/>
                  </a:lnTo>
                  <a:lnTo>
                    <a:pt x="1087735" y="534267"/>
                  </a:lnTo>
                  <a:lnTo>
                    <a:pt x="1093046" y="483611"/>
                  </a:lnTo>
                  <a:lnTo>
                    <a:pt x="1098357" y="432954"/>
                  </a:lnTo>
                  <a:lnTo>
                    <a:pt x="1103668" y="382298"/>
                  </a:lnTo>
                  <a:lnTo>
                    <a:pt x="1108979" y="331640"/>
                  </a:lnTo>
                  <a:lnTo>
                    <a:pt x="1114289" y="280983"/>
                  </a:lnTo>
                  <a:lnTo>
                    <a:pt x="1119600" y="230324"/>
                  </a:lnTo>
                  <a:lnTo>
                    <a:pt x="1124910" y="179666"/>
                  </a:lnTo>
                  <a:lnTo>
                    <a:pt x="1130220" y="129006"/>
                  </a:lnTo>
                  <a:lnTo>
                    <a:pt x="1135530" y="78346"/>
                  </a:lnTo>
                  <a:lnTo>
                    <a:pt x="1140840" y="27686"/>
                  </a:lnTo>
                  <a:close/>
                </a:path>
                <a:path w="4191000" h="1676400">
                  <a:moveTo>
                    <a:pt x="488314" y="27686"/>
                  </a:moveTo>
                  <a:lnTo>
                    <a:pt x="523271" y="27686"/>
                  </a:lnTo>
                  <a:lnTo>
                    <a:pt x="558228" y="27686"/>
                  </a:lnTo>
                  <a:lnTo>
                    <a:pt x="593185" y="27686"/>
                  </a:lnTo>
                  <a:lnTo>
                    <a:pt x="628142" y="27686"/>
                  </a:lnTo>
                  <a:lnTo>
                    <a:pt x="628142" y="79259"/>
                  </a:lnTo>
                  <a:lnTo>
                    <a:pt x="628142" y="594867"/>
                  </a:lnTo>
                  <a:lnTo>
                    <a:pt x="666337" y="594867"/>
                  </a:lnTo>
                  <a:lnTo>
                    <a:pt x="704532" y="594867"/>
                  </a:lnTo>
                  <a:lnTo>
                    <a:pt x="742727" y="594867"/>
                  </a:lnTo>
                  <a:lnTo>
                    <a:pt x="780923" y="594867"/>
                  </a:lnTo>
                  <a:lnTo>
                    <a:pt x="780923" y="543326"/>
                  </a:lnTo>
                  <a:lnTo>
                    <a:pt x="780923" y="27686"/>
                  </a:lnTo>
                  <a:lnTo>
                    <a:pt x="816050" y="27686"/>
                  </a:lnTo>
                  <a:lnTo>
                    <a:pt x="851154" y="27686"/>
                  </a:lnTo>
                  <a:lnTo>
                    <a:pt x="886257" y="27686"/>
                  </a:lnTo>
                  <a:lnTo>
                    <a:pt x="921385" y="27686"/>
                  </a:lnTo>
                  <a:lnTo>
                    <a:pt x="921385" y="78346"/>
                  </a:lnTo>
                  <a:lnTo>
                    <a:pt x="921385" y="1648714"/>
                  </a:lnTo>
                  <a:lnTo>
                    <a:pt x="886257" y="1648714"/>
                  </a:lnTo>
                  <a:lnTo>
                    <a:pt x="851154" y="1648714"/>
                  </a:lnTo>
                  <a:lnTo>
                    <a:pt x="816050" y="1648714"/>
                  </a:lnTo>
                  <a:lnTo>
                    <a:pt x="780923" y="1648714"/>
                  </a:lnTo>
                  <a:lnTo>
                    <a:pt x="780923" y="1598275"/>
                  </a:lnTo>
                  <a:lnTo>
                    <a:pt x="780923" y="993013"/>
                  </a:lnTo>
                  <a:lnTo>
                    <a:pt x="742727" y="993013"/>
                  </a:lnTo>
                  <a:lnTo>
                    <a:pt x="704532" y="993013"/>
                  </a:lnTo>
                  <a:lnTo>
                    <a:pt x="666337" y="993013"/>
                  </a:lnTo>
                  <a:lnTo>
                    <a:pt x="628142" y="993013"/>
                  </a:lnTo>
                  <a:lnTo>
                    <a:pt x="628142" y="1043451"/>
                  </a:lnTo>
                  <a:lnTo>
                    <a:pt x="628142" y="1648714"/>
                  </a:lnTo>
                  <a:lnTo>
                    <a:pt x="593185" y="1648714"/>
                  </a:lnTo>
                  <a:lnTo>
                    <a:pt x="558228" y="1648714"/>
                  </a:lnTo>
                  <a:lnTo>
                    <a:pt x="523271" y="1648714"/>
                  </a:lnTo>
                  <a:lnTo>
                    <a:pt x="488314" y="1648714"/>
                  </a:lnTo>
                  <a:lnTo>
                    <a:pt x="488314" y="1598053"/>
                  </a:lnTo>
                  <a:lnTo>
                    <a:pt x="488314" y="78346"/>
                  </a:lnTo>
                  <a:lnTo>
                    <a:pt x="488314" y="27686"/>
                  </a:lnTo>
                  <a:close/>
                </a:path>
                <a:path w="4191000" h="1676400">
                  <a:moveTo>
                    <a:pt x="0" y="27686"/>
                  </a:moveTo>
                  <a:lnTo>
                    <a:pt x="0" y="27686"/>
                  </a:lnTo>
                  <a:lnTo>
                    <a:pt x="424942" y="27686"/>
                  </a:lnTo>
                  <a:lnTo>
                    <a:pt x="424942" y="77697"/>
                  </a:lnTo>
                  <a:lnTo>
                    <a:pt x="424942" y="427989"/>
                  </a:lnTo>
                  <a:lnTo>
                    <a:pt x="389318" y="427989"/>
                  </a:lnTo>
                  <a:lnTo>
                    <a:pt x="353694" y="427989"/>
                  </a:lnTo>
                  <a:lnTo>
                    <a:pt x="318071" y="427989"/>
                  </a:lnTo>
                  <a:lnTo>
                    <a:pt x="282448" y="427989"/>
                  </a:lnTo>
                  <a:lnTo>
                    <a:pt x="282448" y="478853"/>
                  </a:lnTo>
                  <a:lnTo>
                    <a:pt x="282448" y="1648714"/>
                  </a:lnTo>
                  <a:lnTo>
                    <a:pt x="247491" y="1648714"/>
                  </a:lnTo>
                  <a:lnTo>
                    <a:pt x="212534" y="1648714"/>
                  </a:lnTo>
                  <a:lnTo>
                    <a:pt x="177577" y="1648714"/>
                  </a:lnTo>
                  <a:lnTo>
                    <a:pt x="142620" y="1648714"/>
                  </a:lnTo>
                  <a:lnTo>
                    <a:pt x="142620" y="1597850"/>
                  </a:lnTo>
                  <a:lnTo>
                    <a:pt x="142620" y="427989"/>
                  </a:lnTo>
                  <a:lnTo>
                    <a:pt x="106977" y="427989"/>
                  </a:lnTo>
                  <a:lnTo>
                    <a:pt x="71310" y="427989"/>
                  </a:lnTo>
                  <a:lnTo>
                    <a:pt x="35643" y="427989"/>
                  </a:lnTo>
                  <a:lnTo>
                    <a:pt x="0" y="427989"/>
                  </a:lnTo>
                  <a:lnTo>
                    <a:pt x="0" y="377936"/>
                  </a:lnTo>
                  <a:lnTo>
                    <a:pt x="0" y="77697"/>
                  </a:lnTo>
                  <a:lnTo>
                    <a:pt x="0" y="27686"/>
                  </a:lnTo>
                  <a:close/>
                </a:path>
                <a:path w="4191000" h="1676400">
                  <a:moveTo>
                    <a:pt x="3444621" y="0"/>
                  </a:moveTo>
                  <a:lnTo>
                    <a:pt x="3514174" y="24134"/>
                  </a:lnTo>
                  <a:lnTo>
                    <a:pt x="3544633" y="54308"/>
                  </a:lnTo>
                  <a:lnTo>
                    <a:pt x="3572213" y="96557"/>
                  </a:lnTo>
                  <a:lnTo>
                    <a:pt x="3596915" y="150885"/>
                  </a:lnTo>
                  <a:lnTo>
                    <a:pt x="3618738" y="217297"/>
                  </a:lnTo>
                  <a:lnTo>
                    <a:pt x="3628477" y="254730"/>
                  </a:lnTo>
                  <a:lnTo>
                    <a:pt x="3637374" y="294577"/>
                  </a:lnTo>
                  <a:lnTo>
                    <a:pt x="3645427" y="336839"/>
                  </a:lnTo>
                  <a:lnTo>
                    <a:pt x="3652637" y="381517"/>
                  </a:lnTo>
                  <a:lnTo>
                    <a:pt x="3659002" y="428611"/>
                  </a:lnTo>
                  <a:lnTo>
                    <a:pt x="3664521" y="478123"/>
                  </a:lnTo>
                  <a:lnTo>
                    <a:pt x="3669193" y="530053"/>
                  </a:lnTo>
                  <a:lnTo>
                    <a:pt x="3673018" y="584402"/>
                  </a:lnTo>
                  <a:lnTo>
                    <a:pt x="3675995" y="641171"/>
                  </a:lnTo>
                  <a:lnTo>
                    <a:pt x="3678122" y="700361"/>
                  </a:lnTo>
                  <a:lnTo>
                    <a:pt x="3679399" y="761973"/>
                  </a:lnTo>
                  <a:lnTo>
                    <a:pt x="3679825" y="826008"/>
                  </a:lnTo>
                  <a:lnTo>
                    <a:pt x="3679495" y="887904"/>
                  </a:lnTo>
                  <a:lnTo>
                    <a:pt x="3678507" y="947270"/>
                  </a:lnTo>
                  <a:lnTo>
                    <a:pt x="3676861" y="1004109"/>
                  </a:lnTo>
                  <a:lnTo>
                    <a:pt x="3674556" y="1058419"/>
                  </a:lnTo>
                  <a:lnTo>
                    <a:pt x="3671593" y="1110204"/>
                  </a:lnTo>
                  <a:lnTo>
                    <a:pt x="3667971" y="1159462"/>
                  </a:lnTo>
                  <a:lnTo>
                    <a:pt x="3663691" y="1206197"/>
                  </a:lnTo>
                  <a:lnTo>
                    <a:pt x="3658752" y="1250408"/>
                  </a:lnTo>
                  <a:lnTo>
                    <a:pt x="3653154" y="1292098"/>
                  </a:lnTo>
                  <a:lnTo>
                    <a:pt x="3643554" y="1350496"/>
                  </a:lnTo>
                  <a:lnTo>
                    <a:pt x="3632656" y="1404408"/>
                  </a:lnTo>
                  <a:lnTo>
                    <a:pt x="3620452" y="1453832"/>
                  </a:lnTo>
                  <a:lnTo>
                    <a:pt x="3606936" y="1498769"/>
                  </a:lnTo>
                  <a:lnTo>
                    <a:pt x="3592100" y="1539218"/>
                  </a:lnTo>
                  <a:lnTo>
                    <a:pt x="3575939" y="1575181"/>
                  </a:lnTo>
                  <a:lnTo>
                    <a:pt x="3549149" y="1619446"/>
                  </a:lnTo>
                  <a:lnTo>
                    <a:pt x="3519265" y="1651079"/>
                  </a:lnTo>
                  <a:lnTo>
                    <a:pt x="3450209" y="1676400"/>
                  </a:lnTo>
                  <a:lnTo>
                    <a:pt x="3413563" y="1670944"/>
                  </a:lnTo>
                  <a:lnTo>
                    <a:pt x="3350178" y="1627268"/>
                  </a:lnTo>
                  <a:lnTo>
                    <a:pt x="3323463" y="1589024"/>
                  </a:lnTo>
                  <a:lnTo>
                    <a:pt x="3292145" y="1519517"/>
                  </a:lnTo>
                  <a:lnTo>
                    <a:pt x="3278060" y="1476263"/>
                  </a:lnTo>
                  <a:lnTo>
                    <a:pt x="3265033" y="1427348"/>
                  </a:lnTo>
                  <a:lnTo>
                    <a:pt x="3253072" y="1372774"/>
                  </a:lnTo>
                  <a:lnTo>
                    <a:pt x="3242183" y="1312545"/>
                  </a:lnTo>
                  <a:lnTo>
                    <a:pt x="3235626" y="1269374"/>
                  </a:lnTo>
                  <a:lnTo>
                    <a:pt x="3229840" y="1223851"/>
                  </a:lnTo>
                  <a:lnTo>
                    <a:pt x="3224826" y="1175977"/>
                  </a:lnTo>
                  <a:lnTo>
                    <a:pt x="3220583" y="1125751"/>
                  </a:lnTo>
                  <a:lnTo>
                    <a:pt x="3217112" y="1073173"/>
                  </a:lnTo>
                  <a:lnTo>
                    <a:pt x="3214412" y="1018243"/>
                  </a:lnTo>
                  <a:lnTo>
                    <a:pt x="3212483" y="960961"/>
                  </a:lnTo>
                  <a:lnTo>
                    <a:pt x="3211326" y="901328"/>
                  </a:lnTo>
                  <a:lnTo>
                    <a:pt x="3210941" y="839342"/>
                  </a:lnTo>
                  <a:lnTo>
                    <a:pt x="3211369" y="774395"/>
                  </a:lnTo>
                  <a:lnTo>
                    <a:pt x="3212655" y="711888"/>
                  </a:lnTo>
                  <a:lnTo>
                    <a:pt x="3214798" y="651821"/>
                  </a:lnTo>
                  <a:lnTo>
                    <a:pt x="3217798" y="594195"/>
                  </a:lnTo>
                  <a:lnTo>
                    <a:pt x="3221656" y="539010"/>
                  </a:lnTo>
                  <a:lnTo>
                    <a:pt x="3226371" y="486267"/>
                  </a:lnTo>
                  <a:lnTo>
                    <a:pt x="3231943" y="435965"/>
                  </a:lnTo>
                  <a:lnTo>
                    <a:pt x="3238372" y="388107"/>
                  </a:lnTo>
                  <a:lnTo>
                    <a:pt x="3245659" y="342691"/>
                  </a:lnTo>
                  <a:lnTo>
                    <a:pt x="3253803" y="299719"/>
                  </a:lnTo>
                  <a:lnTo>
                    <a:pt x="3262804" y="259191"/>
                  </a:lnTo>
                  <a:lnTo>
                    <a:pt x="3272663" y="221107"/>
                  </a:lnTo>
                  <a:lnTo>
                    <a:pt x="3294590" y="153531"/>
                  </a:lnTo>
                  <a:lnTo>
                    <a:pt x="3319220" y="98250"/>
                  </a:lnTo>
                  <a:lnTo>
                    <a:pt x="3346545" y="55260"/>
                  </a:lnTo>
                  <a:lnTo>
                    <a:pt x="3376558" y="24558"/>
                  </a:lnTo>
                  <a:lnTo>
                    <a:pt x="3444621" y="0"/>
                  </a:lnTo>
                  <a:close/>
                </a:path>
              </a:pathLst>
            </a:custGeom>
            <a:ln w="13716">
              <a:solidFill>
                <a:srgbClr val="EAEAEA"/>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12065" rIns="0" bIns="0" rtlCol="0">
            <a:spAutoFit/>
          </a:bodyPr>
          <a:lstStyle/>
          <a:p>
            <a:pPr marL="702310" marR="5080" indent="-686435">
              <a:lnSpc>
                <a:spcPct val="100000"/>
              </a:lnSpc>
              <a:spcBef>
                <a:spcPts val="95"/>
              </a:spcBef>
            </a:pPr>
            <a:r>
              <a:rPr spc="-5" dirty="0"/>
              <a:t>A </a:t>
            </a:r>
            <a:r>
              <a:rPr spc="5" dirty="0"/>
              <a:t>Crown-like</a:t>
            </a:r>
            <a:r>
              <a:rPr spc="-135" dirty="0"/>
              <a:t> </a:t>
            </a:r>
            <a:r>
              <a:rPr spc="-10" dirty="0"/>
              <a:t>Appearance  </a:t>
            </a:r>
            <a:r>
              <a:rPr spc="25" dirty="0">
                <a:solidFill>
                  <a:srgbClr val="FFCC66"/>
                </a:solidFill>
              </a:rPr>
              <a:t>when </a:t>
            </a:r>
            <a:r>
              <a:rPr spc="10" dirty="0">
                <a:solidFill>
                  <a:srgbClr val="FFCC66"/>
                </a:solidFill>
              </a:rPr>
              <a:t>viewed </a:t>
            </a:r>
            <a:r>
              <a:rPr spc="-5" dirty="0">
                <a:solidFill>
                  <a:srgbClr val="FFCC66"/>
                </a:solidFill>
              </a:rPr>
              <a:t>by</a:t>
            </a:r>
            <a:r>
              <a:rPr spc="-260" dirty="0">
                <a:solidFill>
                  <a:srgbClr val="FFCC66"/>
                </a:solidFill>
              </a:rPr>
              <a:t> </a:t>
            </a:r>
            <a:r>
              <a:rPr spc="-5" dirty="0">
                <a:solidFill>
                  <a:srgbClr val="FFCC66"/>
                </a:solidFill>
              </a:rPr>
              <a:t>EM</a:t>
            </a:r>
          </a:p>
        </p:txBody>
      </p:sp>
      <p:sp>
        <p:nvSpPr>
          <p:cNvPr id="4" name="object 4"/>
          <p:cNvSpPr/>
          <p:nvPr/>
        </p:nvSpPr>
        <p:spPr>
          <a:xfrm>
            <a:off x="685800" y="1752600"/>
            <a:ext cx="7696200" cy="381952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905000" y="5257736"/>
            <a:ext cx="7086600" cy="1373505"/>
          </a:xfrm>
          <a:prstGeom prst="rect">
            <a:avLst/>
          </a:prstGeom>
          <a:solidFill>
            <a:srgbClr val="FF9900"/>
          </a:solidFill>
        </p:spPr>
        <p:txBody>
          <a:bodyPr vert="horz" wrap="square" lIns="0" tIns="41275" rIns="0" bIns="0" rtlCol="0">
            <a:spAutoFit/>
          </a:bodyPr>
          <a:lstStyle/>
          <a:p>
            <a:pPr marL="202565" marR="177165" algn="ctr">
              <a:lnSpc>
                <a:spcPct val="100000"/>
              </a:lnSpc>
              <a:spcBef>
                <a:spcPts val="325"/>
              </a:spcBef>
            </a:pPr>
            <a:r>
              <a:rPr sz="2800" b="1" spc="5" dirty="0">
                <a:solidFill>
                  <a:srgbClr val="FFFFFF"/>
                </a:solidFill>
                <a:latin typeface="Arial"/>
                <a:cs typeface="Arial"/>
              </a:rPr>
              <a:t>On the </a:t>
            </a:r>
            <a:r>
              <a:rPr sz="2800" b="1" spc="-5" dirty="0">
                <a:solidFill>
                  <a:srgbClr val="FFFFFF"/>
                </a:solidFill>
                <a:latin typeface="Arial"/>
                <a:cs typeface="Arial"/>
              </a:rPr>
              <a:t>surface </a:t>
            </a:r>
            <a:r>
              <a:rPr sz="2800" b="1" spc="5" dirty="0">
                <a:solidFill>
                  <a:srgbClr val="FFFFFF"/>
                </a:solidFill>
                <a:latin typeface="Arial"/>
                <a:cs typeface="Arial"/>
              </a:rPr>
              <a:t>of the </a:t>
            </a:r>
            <a:r>
              <a:rPr sz="2800" b="1" spc="-10" dirty="0">
                <a:solidFill>
                  <a:srgbClr val="FFFFFF"/>
                </a:solidFill>
                <a:latin typeface="Arial"/>
                <a:cs typeface="Arial"/>
              </a:rPr>
              <a:t>envelop are </a:t>
            </a:r>
            <a:r>
              <a:rPr sz="2800" b="1" dirty="0">
                <a:solidFill>
                  <a:srgbClr val="FFFFFF"/>
                </a:solidFill>
                <a:latin typeface="Arial"/>
                <a:cs typeface="Arial"/>
              </a:rPr>
              <a:t>club </a:t>
            </a:r>
            <a:r>
              <a:rPr sz="2800" dirty="0">
                <a:solidFill>
                  <a:srgbClr val="FFFFFF"/>
                </a:solidFill>
                <a:latin typeface="Arial"/>
                <a:cs typeface="Arial"/>
              </a:rPr>
              <a:t>•  </a:t>
            </a:r>
            <a:r>
              <a:rPr sz="2800" b="1" dirty="0">
                <a:solidFill>
                  <a:srgbClr val="FFFFFF"/>
                </a:solidFill>
                <a:latin typeface="Arial"/>
                <a:cs typeface="Arial"/>
              </a:rPr>
              <a:t>shaped projections that </a:t>
            </a:r>
            <a:r>
              <a:rPr sz="2800" b="1" spc="-5" dirty="0">
                <a:solidFill>
                  <a:srgbClr val="FFFFFF"/>
                </a:solidFill>
                <a:latin typeface="Arial"/>
                <a:cs typeface="Arial"/>
              </a:rPr>
              <a:t>resemble </a:t>
            </a:r>
            <a:r>
              <a:rPr sz="2800" b="1" spc="5" dirty="0">
                <a:solidFill>
                  <a:srgbClr val="3366FF"/>
                </a:solidFill>
                <a:latin typeface="Arial"/>
                <a:cs typeface="Arial"/>
              </a:rPr>
              <a:t>a  </a:t>
            </a:r>
            <a:r>
              <a:rPr sz="2800" b="1" dirty="0">
                <a:solidFill>
                  <a:srgbClr val="3366FF"/>
                </a:solidFill>
                <a:latin typeface="Arial"/>
                <a:cs typeface="Arial"/>
              </a:rPr>
              <a:t>solar</a:t>
            </a:r>
            <a:r>
              <a:rPr sz="2800" b="1" spc="-10" dirty="0">
                <a:solidFill>
                  <a:srgbClr val="3366FF"/>
                </a:solidFill>
                <a:latin typeface="Arial"/>
                <a:cs typeface="Arial"/>
              </a:rPr>
              <a:t> </a:t>
            </a:r>
            <a:r>
              <a:rPr sz="2800" b="1" dirty="0">
                <a:solidFill>
                  <a:srgbClr val="3366FF"/>
                </a:solidFill>
                <a:latin typeface="Arial"/>
                <a:cs typeface="Arial"/>
              </a:rPr>
              <a:t>corona</a:t>
            </a:r>
            <a:endParaRPr sz="2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285813"/>
              <a:ext cx="4114800" cy="1071880"/>
            </a:xfrm>
            <a:custGeom>
              <a:avLst/>
              <a:gdLst/>
              <a:ahLst/>
              <a:cxnLst/>
              <a:rect l="l" t="t" r="r" b="b"/>
              <a:pathLst>
                <a:path w="4114800" h="1071880">
                  <a:moveTo>
                    <a:pt x="4114800" y="0"/>
                  </a:moveTo>
                  <a:lnTo>
                    <a:pt x="0" y="0"/>
                  </a:lnTo>
                  <a:lnTo>
                    <a:pt x="0" y="1071562"/>
                  </a:lnTo>
                  <a:lnTo>
                    <a:pt x="4114800" y="1071562"/>
                  </a:lnTo>
                  <a:lnTo>
                    <a:pt x="4114800" y="0"/>
                  </a:lnTo>
                  <a:close/>
                </a:path>
              </a:pathLst>
            </a:custGeom>
            <a:solidFill>
              <a:srgbClr val="FFC000"/>
            </a:solidFill>
          </p:spPr>
          <p:txBody>
            <a:bodyPr wrap="square" lIns="0" tIns="0" rIns="0" bIns="0" rtlCol="0"/>
            <a:lstStyle/>
            <a:p>
              <a:endParaRPr/>
            </a:p>
          </p:txBody>
        </p:sp>
        <p:sp>
          <p:nvSpPr>
            <p:cNvPr id="5" name="object 5"/>
            <p:cNvSpPr/>
            <p:nvPr/>
          </p:nvSpPr>
          <p:spPr>
            <a:xfrm>
              <a:off x="457200" y="285813"/>
              <a:ext cx="4114800" cy="1071880"/>
            </a:xfrm>
            <a:custGeom>
              <a:avLst/>
              <a:gdLst/>
              <a:ahLst/>
              <a:cxnLst/>
              <a:rect l="l" t="t" r="r" b="b"/>
              <a:pathLst>
                <a:path w="4114800" h="1071880">
                  <a:moveTo>
                    <a:pt x="0" y="1071562"/>
                  </a:moveTo>
                  <a:lnTo>
                    <a:pt x="4114800" y="1071562"/>
                  </a:lnTo>
                  <a:lnTo>
                    <a:pt x="4114800" y="0"/>
                  </a:lnTo>
                  <a:lnTo>
                    <a:pt x="0" y="0"/>
                  </a:lnTo>
                  <a:lnTo>
                    <a:pt x="0" y="1071562"/>
                  </a:lnTo>
                  <a:close/>
                </a:path>
              </a:pathLst>
            </a:custGeom>
            <a:ln w="9525">
              <a:solidFill>
                <a:srgbClr val="000000"/>
              </a:solidFill>
            </a:ln>
          </p:spPr>
          <p:txBody>
            <a:bodyPr wrap="square" lIns="0" tIns="0" rIns="0" bIns="0" rtlCol="0"/>
            <a:lstStyle/>
            <a:p>
              <a:endParaRPr/>
            </a:p>
          </p:txBody>
        </p:sp>
      </p:grpSp>
      <p:sp>
        <p:nvSpPr>
          <p:cNvPr id="6" name="object 6"/>
          <p:cNvSpPr txBox="1"/>
          <p:nvPr/>
        </p:nvSpPr>
        <p:spPr>
          <a:xfrm>
            <a:off x="457200" y="285813"/>
            <a:ext cx="4114800" cy="1071880"/>
          </a:xfrm>
          <a:prstGeom prst="rect">
            <a:avLst/>
          </a:prstGeom>
        </p:spPr>
        <p:txBody>
          <a:bodyPr vert="horz" wrap="square" lIns="0" tIns="0" rIns="0" bIns="0" rtlCol="0">
            <a:spAutoFit/>
          </a:bodyPr>
          <a:lstStyle/>
          <a:p>
            <a:pPr marL="91440">
              <a:lnSpc>
                <a:spcPts val="3545"/>
              </a:lnSpc>
            </a:pPr>
            <a:r>
              <a:rPr sz="3600" b="1" spc="-10" dirty="0">
                <a:solidFill>
                  <a:srgbClr val="FFFFFF"/>
                </a:solidFill>
                <a:latin typeface="Carlito"/>
                <a:cs typeface="Carlito"/>
              </a:rPr>
              <a:t>What </a:t>
            </a:r>
            <a:r>
              <a:rPr sz="3600" b="1" spc="-15" dirty="0">
                <a:solidFill>
                  <a:srgbClr val="FFFFFF"/>
                </a:solidFill>
                <a:latin typeface="Carlito"/>
                <a:cs typeface="Carlito"/>
              </a:rPr>
              <a:t>are</a:t>
            </a:r>
            <a:r>
              <a:rPr sz="3600" b="1" spc="-25" dirty="0">
                <a:solidFill>
                  <a:srgbClr val="FFFFFF"/>
                </a:solidFill>
                <a:latin typeface="Carlito"/>
                <a:cs typeface="Carlito"/>
              </a:rPr>
              <a:t> </a:t>
            </a:r>
            <a:r>
              <a:rPr sz="3600" b="1" spc="-5" dirty="0">
                <a:solidFill>
                  <a:srgbClr val="FFFFFF"/>
                </a:solidFill>
                <a:latin typeface="Carlito"/>
                <a:cs typeface="Carlito"/>
              </a:rPr>
              <a:t>Corona</a:t>
            </a:r>
            <a:endParaRPr sz="3600">
              <a:latin typeface="Carlito"/>
              <a:cs typeface="Carlito"/>
            </a:endParaRPr>
          </a:p>
          <a:p>
            <a:pPr marL="91440">
              <a:lnSpc>
                <a:spcPct val="100000"/>
              </a:lnSpc>
              <a:spcBef>
                <a:spcPts val="5"/>
              </a:spcBef>
            </a:pPr>
            <a:r>
              <a:rPr sz="3600" b="1" dirty="0">
                <a:solidFill>
                  <a:srgbClr val="FFFFFF"/>
                </a:solidFill>
                <a:latin typeface="Carlito"/>
                <a:cs typeface="Carlito"/>
              </a:rPr>
              <a:t>viruses?</a:t>
            </a:r>
            <a:endParaRPr sz="3600">
              <a:latin typeface="Carlito"/>
              <a:cs typeface="Carlito"/>
            </a:endParaRPr>
          </a:p>
        </p:txBody>
      </p:sp>
      <p:grpSp>
        <p:nvGrpSpPr>
          <p:cNvPr id="7" name="object 7"/>
          <p:cNvGrpSpPr/>
          <p:nvPr/>
        </p:nvGrpSpPr>
        <p:grpSpPr>
          <a:xfrm>
            <a:off x="452437" y="1633537"/>
            <a:ext cx="8244205" cy="5019675"/>
            <a:chOff x="452437" y="1633537"/>
            <a:chExt cx="8244205" cy="5019675"/>
          </a:xfrm>
        </p:grpSpPr>
        <p:sp>
          <p:nvSpPr>
            <p:cNvPr id="8" name="object 8"/>
            <p:cNvSpPr/>
            <p:nvPr/>
          </p:nvSpPr>
          <p:spPr>
            <a:xfrm>
              <a:off x="4929251" y="1643062"/>
              <a:ext cx="3757549" cy="50006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924425" y="1638300"/>
              <a:ext cx="3767454" cy="5010150"/>
            </a:xfrm>
            <a:custGeom>
              <a:avLst/>
              <a:gdLst/>
              <a:ahLst/>
              <a:cxnLst/>
              <a:rect l="l" t="t" r="r" b="b"/>
              <a:pathLst>
                <a:path w="3767454" h="5010150">
                  <a:moveTo>
                    <a:pt x="0" y="5010150"/>
                  </a:moveTo>
                  <a:lnTo>
                    <a:pt x="3767074" y="5010150"/>
                  </a:lnTo>
                  <a:lnTo>
                    <a:pt x="3767074" y="0"/>
                  </a:lnTo>
                  <a:lnTo>
                    <a:pt x="0" y="0"/>
                  </a:lnTo>
                  <a:lnTo>
                    <a:pt x="0" y="5010150"/>
                  </a:lnTo>
                  <a:close/>
                </a:path>
              </a:pathLst>
            </a:custGeom>
            <a:ln w="9525">
              <a:solidFill>
                <a:srgbClr val="FFFFFF"/>
              </a:solidFill>
            </a:ln>
          </p:spPr>
          <p:txBody>
            <a:bodyPr wrap="square" lIns="0" tIns="0" rIns="0" bIns="0" rtlCol="0"/>
            <a:lstStyle/>
            <a:p>
              <a:endParaRPr/>
            </a:p>
          </p:txBody>
        </p:sp>
        <p:sp>
          <p:nvSpPr>
            <p:cNvPr id="10" name="object 10"/>
            <p:cNvSpPr/>
            <p:nvPr/>
          </p:nvSpPr>
          <p:spPr>
            <a:xfrm>
              <a:off x="457200" y="1643062"/>
              <a:ext cx="4114800" cy="5000625"/>
            </a:xfrm>
            <a:custGeom>
              <a:avLst/>
              <a:gdLst/>
              <a:ahLst/>
              <a:cxnLst/>
              <a:rect l="l" t="t" r="r" b="b"/>
              <a:pathLst>
                <a:path w="4114800" h="5000625">
                  <a:moveTo>
                    <a:pt x="0" y="5000625"/>
                  </a:moveTo>
                  <a:lnTo>
                    <a:pt x="4114800" y="5000625"/>
                  </a:lnTo>
                  <a:lnTo>
                    <a:pt x="4114800" y="0"/>
                  </a:lnTo>
                  <a:lnTo>
                    <a:pt x="0" y="0"/>
                  </a:lnTo>
                  <a:lnTo>
                    <a:pt x="0" y="5000625"/>
                  </a:lnTo>
                  <a:close/>
                </a:path>
              </a:pathLst>
            </a:custGeom>
            <a:ln w="9525">
              <a:solidFill>
                <a:srgbClr val="FFFFFF"/>
              </a:solidFill>
            </a:ln>
          </p:spPr>
          <p:txBody>
            <a:bodyPr wrap="square" lIns="0" tIns="0" rIns="0" bIns="0" rtlCol="0"/>
            <a:lstStyle/>
            <a:p>
              <a:endParaRPr/>
            </a:p>
          </p:txBody>
        </p:sp>
      </p:grpSp>
      <p:sp>
        <p:nvSpPr>
          <p:cNvPr id="11" name="object 11"/>
          <p:cNvSpPr txBox="1"/>
          <p:nvPr/>
        </p:nvSpPr>
        <p:spPr>
          <a:xfrm>
            <a:off x="536244" y="1654251"/>
            <a:ext cx="3943350" cy="4200509"/>
          </a:xfrm>
          <a:prstGeom prst="rect">
            <a:avLst/>
          </a:prstGeom>
        </p:spPr>
        <p:txBody>
          <a:bodyPr vert="horz" wrap="square" lIns="0" tIns="14605" rIns="0" bIns="0" rtlCol="0">
            <a:spAutoFit/>
          </a:bodyPr>
          <a:lstStyle/>
          <a:p>
            <a:pPr marL="12700" marR="5080">
              <a:lnSpc>
                <a:spcPct val="100000"/>
              </a:lnSpc>
              <a:spcBef>
                <a:spcPts val="115"/>
              </a:spcBef>
              <a:buFont typeface="Arial"/>
              <a:buChar char="•"/>
              <a:tabLst>
                <a:tab pos="254635" algn="l"/>
                <a:tab pos="255270" algn="l"/>
              </a:tabLst>
            </a:pPr>
            <a:r>
              <a:rPr sz="2000" b="1" spc="-5" dirty="0">
                <a:solidFill>
                  <a:srgbClr val="FFFFFF"/>
                </a:solidFill>
                <a:latin typeface="Carlito"/>
                <a:cs typeface="Carlito"/>
              </a:rPr>
              <a:t>Coronaviruses </a:t>
            </a:r>
            <a:r>
              <a:rPr sz="2000" b="1" spc="-10" dirty="0">
                <a:solidFill>
                  <a:srgbClr val="FFFFFF"/>
                </a:solidFill>
                <a:latin typeface="Carlito"/>
                <a:cs typeface="Carlito"/>
              </a:rPr>
              <a:t>are </a:t>
            </a:r>
            <a:r>
              <a:rPr sz="2000" b="1" spc="-5" dirty="0">
                <a:solidFill>
                  <a:srgbClr val="FFFFFF"/>
                </a:solidFill>
                <a:latin typeface="Carlito"/>
                <a:cs typeface="Carlito"/>
              </a:rPr>
              <a:t>believed  </a:t>
            </a:r>
            <a:r>
              <a:rPr sz="2000" b="1" spc="-20" dirty="0">
                <a:solidFill>
                  <a:srgbClr val="FFFFFF"/>
                </a:solidFill>
                <a:latin typeface="Carlito"/>
                <a:cs typeface="Carlito"/>
              </a:rPr>
              <a:t>to </a:t>
            </a:r>
            <a:r>
              <a:rPr sz="2000" b="1" dirty="0">
                <a:solidFill>
                  <a:srgbClr val="FFFFFF"/>
                </a:solidFill>
                <a:latin typeface="Carlito"/>
                <a:cs typeface="Carlito"/>
              </a:rPr>
              <a:t>cause </a:t>
            </a:r>
            <a:r>
              <a:rPr sz="2000" b="1" spc="5" dirty="0">
                <a:solidFill>
                  <a:srgbClr val="FFFFFF"/>
                </a:solidFill>
                <a:latin typeface="Carlito"/>
                <a:cs typeface="Carlito"/>
              </a:rPr>
              <a:t>a </a:t>
            </a:r>
            <a:r>
              <a:rPr sz="2000" b="1" spc="-10" dirty="0">
                <a:solidFill>
                  <a:srgbClr val="FFFFFF"/>
                </a:solidFill>
                <a:latin typeface="Carlito"/>
                <a:cs typeface="Carlito"/>
              </a:rPr>
              <a:t>significant  percentage </a:t>
            </a:r>
            <a:r>
              <a:rPr sz="2000" b="1" spc="5" dirty="0">
                <a:solidFill>
                  <a:srgbClr val="FFFFFF"/>
                </a:solidFill>
                <a:latin typeface="Carlito"/>
                <a:cs typeface="Carlito"/>
              </a:rPr>
              <a:t>of </a:t>
            </a:r>
            <a:r>
              <a:rPr sz="2000" b="1" spc="-10" dirty="0">
                <a:solidFill>
                  <a:srgbClr val="FFFFFF"/>
                </a:solidFill>
                <a:latin typeface="Carlito"/>
                <a:cs typeface="Carlito"/>
              </a:rPr>
              <a:t>all </a:t>
            </a:r>
            <a:r>
              <a:rPr sz="2000" b="1" spc="5" dirty="0">
                <a:solidFill>
                  <a:srgbClr val="FFFFFF"/>
                </a:solidFill>
                <a:latin typeface="Carlito"/>
                <a:cs typeface="Carlito"/>
              </a:rPr>
              <a:t>common  </a:t>
            </a:r>
            <a:r>
              <a:rPr sz="2000" b="1" spc="-5" dirty="0">
                <a:solidFill>
                  <a:srgbClr val="FFFFFF"/>
                </a:solidFill>
                <a:latin typeface="Carlito"/>
                <a:cs typeface="Carlito"/>
              </a:rPr>
              <a:t>colds </a:t>
            </a:r>
            <a:r>
              <a:rPr sz="2000" b="1" spc="-10" dirty="0">
                <a:solidFill>
                  <a:srgbClr val="FFFFFF"/>
                </a:solidFill>
                <a:latin typeface="Carlito"/>
                <a:cs typeface="Carlito"/>
              </a:rPr>
              <a:t>in </a:t>
            </a:r>
            <a:r>
              <a:rPr sz="2000" b="1" spc="10" dirty="0">
                <a:solidFill>
                  <a:srgbClr val="FFFFFF"/>
                </a:solidFill>
                <a:latin typeface="Carlito"/>
                <a:cs typeface="Carlito"/>
              </a:rPr>
              <a:t>human </a:t>
            </a:r>
            <a:r>
              <a:rPr sz="2000" b="1" dirty="0">
                <a:solidFill>
                  <a:srgbClr val="FFFFFF"/>
                </a:solidFill>
                <a:latin typeface="Carlito"/>
                <a:cs typeface="Carlito"/>
              </a:rPr>
              <a:t>adults.  </a:t>
            </a:r>
            <a:r>
              <a:rPr sz="2000" b="1" spc="-5" dirty="0">
                <a:solidFill>
                  <a:srgbClr val="FFFFFF"/>
                </a:solidFill>
                <a:latin typeface="Carlito"/>
                <a:cs typeface="Carlito"/>
              </a:rPr>
              <a:t>Coronaviruses </a:t>
            </a:r>
            <a:r>
              <a:rPr sz="2000" b="1" dirty="0">
                <a:solidFill>
                  <a:srgbClr val="FFFFFF"/>
                </a:solidFill>
                <a:latin typeface="Carlito"/>
                <a:cs typeface="Carlito"/>
              </a:rPr>
              <a:t>cause </a:t>
            </a:r>
            <a:r>
              <a:rPr sz="2000" b="1" spc="-5" dirty="0">
                <a:solidFill>
                  <a:srgbClr val="FFFFFF"/>
                </a:solidFill>
                <a:latin typeface="Carlito"/>
                <a:cs typeface="Carlito"/>
              </a:rPr>
              <a:t>colds in  </a:t>
            </a:r>
            <a:r>
              <a:rPr sz="2000" b="1" spc="10" dirty="0">
                <a:solidFill>
                  <a:srgbClr val="FFFFFF"/>
                </a:solidFill>
                <a:latin typeface="Carlito"/>
                <a:cs typeface="Carlito"/>
              </a:rPr>
              <a:t>humans </a:t>
            </a:r>
            <a:r>
              <a:rPr sz="2000" b="1" dirty="0">
                <a:solidFill>
                  <a:srgbClr val="FFFFFF"/>
                </a:solidFill>
                <a:latin typeface="Carlito"/>
                <a:cs typeface="Carlito"/>
              </a:rPr>
              <a:t>primarily </a:t>
            </a:r>
            <a:r>
              <a:rPr sz="2000" b="1" spc="-5" dirty="0">
                <a:solidFill>
                  <a:srgbClr val="FFFFFF"/>
                </a:solidFill>
                <a:latin typeface="Carlito"/>
                <a:cs typeface="Carlito"/>
              </a:rPr>
              <a:t>in </a:t>
            </a:r>
            <a:r>
              <a:rPr sz="2000" b="1" dirty="0">
                <a:solidFill>
                  <a:srgbClr val="FFFFFF"/>
                </a:solidFill>
                <a:latin typeface="Carlito"/>
                <a:cs typeface="Carlito"/>
              </a:rPr>
              <a:t>the</a:t>
            </a:r>
            <a:r>
              <a:rPr sz="2000" b="1" spc="-210" dirty="0">
                <a:solidFill>
                  <a:srgbClr val="FFFFFF"/>
                </a:solidFill>
                <a:latin typeface="Carlito"/>
                <a:cs typeface="Carlito"/>
              </a:rPr>
              <a:t> </a:t>
            </a:r>
            <a:r>
              <a:rPr sz="2000" b="1" spc="-15" dirty="0">
                <a:solidFill>
                  <a:srgbClr val="FFFFFF"/>
                </a:solidFill>
                <a:latin typeface="Carlito"/>
                <a:cs typeface="Carlito"/>
              </a:rPr>
              <a:t>winter  </a:t>
            </a:r>
            <a:r>
              <a:rPr sz="2000" b="1" spc="5" dirty="0">
                <a:solidFill>
                  <a:srgbClr val="FFFFFF"/>
                </a:solidFill>
                <a:latin typeface="Carlito"/>
                <a:cs typeface="Carlito"/>
              </a:rPr>
              <a:t>and </a:t>
            </a:r>
            <a:r>
              <a:rPr sz="2000" b="1" dirty="0">
                <a:solidFill>
                  <a:srgbClr val="FFFFFF"/>
                </a:solidFill>
                <a:latin typeface="Carlito"/>
                <a:cs typeface="Carlito"/>
              </a:rPr>
              <a:t>early spring</a:t>
            </a:r>
            <a:r>
              <a:rPr sz="2000" b="1" spc="-125" dirty="0">
                <a:solidFill>
                  <a:srgbClr val="FFFFFF"/>
                </a:solidFill>
                <a:latin typeface="Carlito"/>
                <a:cs typeface="Carlito"/>
              </a:rPr>
              <a:t> </a:t>
            </a:r>
            <a:r>
              <a:rPr sz="2000" b="1" spc="5" dirty="0">
                <a:solidFill>
                  <a:srgbClr val="FFFFFF"/>
                </a:solidFill>
                <a:latin typeface="Carlito"/>
                <a:cs typeface="Carlito"/>
              </a:rPr>
              <a:t>season.</a:t>
            </a:r>
            <a:endParaRPr sz="2000">
              <a:latin typeface="Carlito"/>
              <a:cs typeface="Carlito"/>
            </a:endParaRPr>
          </a:p>
          <a:p>
            <a:pPr>
              <a:lnSpc>
                <a:spcPct val="100000"/>
              </a:lnSpc>
              <a:spcBef>
                <a:spcPts val="20"/>
              </a:spcBef>
              <a:buClr>
                <a:srgbClr val="FFFFFF"/>
              </a:buClr>
              <a:buFont typeface="Arial"/>
              <a:buChar char="•"/>
            </a:pPr>
            <a:endParaRPr sz="3200">
              <a:latin typeface="Carlito"/>
              <a:cs typeface="Carlito"/>
            </a:endParaRPr>
          </a:p>
          <a:p>
            <a:pPr marL="12700" marR="423545">
              <a:lnSpc>
                <a:spcPct val="100000"/>
              </a:lnSpc>
              <a:buFont typeface="Arial"/>
              <a:buChar char="•"/>
              <a:tabLst>
                <a:tab pos="254635" algn="l"/>
                <a:tab pos="255270" algn="l"/>
              </a:tabLst>
            </a:pPr>
            <a:r>
              <a:rPr sz="2000" b="1" spc="-5" dirty="0">
                <a:solidFill>
                  <a:srgbClr val="FFFFFF"/>
                </a:solidFill>
                <a:latin typeface="Carlito"/>
                <a:cs typeface="Carlito"/>
              </a:rPr>
              <a:t>Coronaviruses </a:t>
            </a:r>
            <a:r>
              <a:rPr sz="2000" b="1" dirty="0">
                <a:solidFill>
                  <a:srgbClr val="FFFFFF"/>
                </a:solidFill>
                <a:latin typeface="Carlito"/>
                <a:cs typeface="Carlito"/>
              </a:rPr>
              <a:t>primarily  </a:t>
            </a:r>
            <a:r>
              <a:rPr sz="2000" b="1" spc="-10" dirty="0">
                <a:solidFill>
                  <a:srgbClr val="FFFFFF"/>
                </a:solidFill>
                <a:latin typeface="Carlito"/>
                <a:cs typeface="Carlito"/>
              </a:rPr>
              <a:t>infect </a:t>
            </a:r>
            <a:r>
              <a:rPr sz="2000" b="1" dirty="0">
                <a:solidFill>
                  <a:srgbClr val="FFFFFF"/>
                </a:solidFill>
                <a:latin typeface="Carlito"/>
                <a:cs typeface="Carlito"/>
              </a:rPr>
              <a:t>the </a:t>
            </a:r>
            <a:r>
              <a:rPr sz="2000" b="1" spc="5" dirty="0">
                <a:solidFill>
                  <a:srgbClr val="FFFFFF"/>
                </a:solidFill>
                <a:latin typeface="Carlito"/>
                <a:cs typeface="Carlito"/>
              </a:rPr>
              <a:t>upper </a:t>
            </a:r>
            <a:r>
              <a:rPr sz="2000" b="1" spc="-15" dirty="0">
                <a:solidFill>
                  <a:srgbClr val="FFFFFF"/>
                </a:solidFill>
                <a:latin typeface="Carlito"/>
                <a:cs typeface="Carlito"/>
              </a:rPr>
              <a:t>respiratory  </a:t>
            </a:r>
            <a:r>
              <a:rPr sz="2000" b="1" spc="5" dirty="0">
                <a:solidFill>
                  <a:srgbClr val="FFFFFF"/>
                </a:solidFill>
                <a:latin typeface="Carlito"/>
                <a:cs typeface="Carlito"/>
              </a:rPr>
              <a:t>and </a:t>
            </a:r>
            <a:r>
              <a:rPr sz="2000" b="1" spc="-15" dirty="0">
                <a:solidFill>
                  <a:srgbClr val="FFFFFF"/>
                </a:solidFill>
                <a:latin typeface="Carlito"/>
                <a:cs typeface="Carlito"/>
              </a:rPr>
              <a:t>gastrointestinal </a:t>
            </a:r>
            <a:r>
              <a:rPr sz="2000" b="1" spc="-5" dirty="0">
                <a:solidFill>
                  <a:srgbClr val="FFFFFF"/>
                </a:solidFill>
                <a:latin typeface="Carlito"/>
                <a:cs typeface="Carlito"/>
              </a:rPr>
              <a:t>tract</a:t>
            </a:r>
            <a:r>
              <a:rPr sz="2000" b="1" spc="-114" dirty="0">
                <a:solidFill>
                  <a:srgbClr val="FFFFFF"/>
                </a:solidFill>
                <a:latin typeface="Carlito"/>
                <a:cs typeface="Carlito"/>
              </a:rPr>
              <a:t> </a:t>
            </a:r>
            <a:r>
              <a:rPr sz="2000" b="1" spc="5" dirty="0">
                <a:solidFill>
                  <a:srgbClr val="FFFFFF"/>
                </a:solidFill>
                <a:latin typeface="Carlito"/>
                <a:cs typeface="Carlito"/>
              </a:rPr>
              <a:t>of  mammals and</a:t>
            </a:r>
            <a:r>
              <a:rPr sz="2000" b="1" spc="-130" dirty="0">
                <a:solidFill>
                  <a:srgbClr val="FFFFFF"/>
                </a:solidFill>
                <a:latin typeface="Carlito"/>
                <a:cs typeface="Carlito"/>
              </a:rPr>
              <a:t> </a:t>
            </a:r>
            <a:r>
              <a:rPr sz="2000" b="1" spc="-5" dirty="0">
                <a:solidFill>
                  <a:srgbClr val="FFFFFF"/>
                </a:solidFill>
                <a:latin typeface="Carlito"/>
                <a:cs typeface="Carlito"/>
              </a:rPr>
              <a:t>birds.</a:t>
            </a:r>
            <a:endParaRPr sz="20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8625" y="142938"/>
              <a:ext cx="4143375" cy="929005"/>
            </a:xfrm>
            <a:custGeom>
              <a:avLst/>
              <a:gdLst/>
              <a:ahLst/>
              <a:cxnLst/>
              <a:rect l="l" t="t" r="r" b="b"/>
              <a:pathLst>
                <a:path w="4143375" h="929005">
                  <a:moveTo>
                    <a:pt x="4143375" y="0"/>
                  </a:moveTo>
                  <a:lnTo>
                    <a:pt x="0" y="0"/>
                  </a:lnTo>
                  <a:lnTo>
                    <a:pt x="0" y="928687"/>
                  </a:lnTo>
                  <a:lnTo>
                    <a:pt x="4143375" y="928687"/>
                  </a:lnTo>
                  <a:lnTo>
                    <a:pt x="4143375" y="0"/>
                  </a:lnTo>
                  <a:close/>
                </a:path>
              </a:pathLst>
            </a:custGeom>
            <a:solidFill>
              <a:srgbClr val="FFC000"/>
            </a:solidFill>
          </p:spPr>
          <p:txBody>
            <a:bodyPr wrap="square" lIns="0" tIns="0" rIns="0" bIns="0" rtlCol="0"/>
            <a:lstStyle/>
            <a:p>
              <a:endParaRPr/>
            </a:p>
          </p:txBody>
        </p:sp>
        <p:sp>
          <p:nvSpPr>
            <p:cNvPr id="5" name="object 5"/>
            <p:cNvSpPr/>
            <p:nvPr/>
          </p:nvSpPr>
          <p:spPr>
            <a:xfrm>
              <a:off x="428625" y="142938"/>
              <a:ext cx="4143375" cy="929005"/>
            </a:xfrm>
            <a:custGeom>
              <a:avLst/>
              <a:gdLst/>
              <a:ahLst/>
              <a:cxnLst/>
              <a:rect l="l" t="t" r="r" b="b"/>
              <a:pathLst>
                <a:path w="4143375" h="929005">
                  <a:moveTo>
                    <a:pt x="0" y="928687"/>
                  </a:moveTo>
                  <a:lnTo>
                    <a:pt x="4143375" y="928687"/>
                  </a:lnTo>
                  <a:lnTo>
                    <a:pt x="4143375" y="0"/>
                  </a:lnTo>
                  <a:lnTo>
                    <a:pt x="0" y="0"/>
                  </a:lnTo>
                  <a:lnTo>
                    <a:pt x="0" y="928687"/>
                  </a:lnTo>
                  <a:close/>
                </a:path>
              </a:pathLst>
            </a:custGeom>
            <a:ln w="9525">
              <a:solidFill>
                <a:srgbClr val="000000"/>
              </a:solidFill>
            </a:ln>
          </p:spPr>
          <p:txBody>
            <a:bodyPr wrap="square" lIns="0" tIns="0" rIns="0" bIns="0" rtlCol="0"/>
            <a:lstStyle/>
            <a:p>
              <a:endParaRPr/>
            </a:p>
          </p:txBody>
        </p:sp>
      </p:grpSp>
      <p:sp>
        <p:nvSpPr>
          <p:cNvPr id="6" name="object 6"/>
          <p:cNvSpPr txBox="1">
            <a:spLocks noGrp="1"/>
          </p:cNvSpPr>
          <p:nvPr>
            <p:ph type="title"/>
          </p:nvPr>
        </p:nvSpPr>
        <p:spPr>
          <a:xfrm>
            <a:off x="428625" y="142938"/>
            <a:ext cx="4143375" cy="929005"/>
          </a:xfrm>
          <a:prstGeom prst="rect">
            <a:avLst/>
          </a:prstGeom>
        </p:spPr>
        <p:txBody>
          <a:bodyPr vert="horz" wrap="square" lIns="0" tIns="307340" rIns="0" bIns="0" rtlCol="0">
            <a:spAutoFit/>
          </a:bodyPr>
          <a:lstStyle/>
          <a:p>
            <a:pPr marL="91440">
              <a:lnSpc>
                <a:spcPct val="100000"/>
              </a:lnSpc>
              <a:spcBef>
                <a:spcPts val="2420"/>
              </a:spcBef>
            </a:pPr>
            <a:r>
              <a:rPr sz="3600" spc="-25" dirty="0">
                <a:solidFill>
                  <a:srgbClr val="FFFFFF"/>
                </a:solidFill>
                <a:latin typeface="Carlito"/>
                <a:cs typeface="Carlito"/>
              </a:rPr>
              <a:t>SARS </a:t>
            </a:r>
            <a:r>
              <a:rPr sz="3600" spc="-5" dirty="0">
                <a:solidFill>
                  <a:srgbClr val="FFFFFF"/>
                </a:solidFill>
                <a:latin typeface="Carlito"/>
                <a:cs typeface="Carlito"/>
              </a:rPr>
              <a:t>Corona</a:t>
            </a:r>
            <a:r>
              <a:rPr sz="3600" spc="-65" dirty="0">
                <a:solidFill>
                  <a:srgbClr val="FFFFFF"/>
                </a:solidFill>
                <a:latin typeface="Carlito"/>
                <a:cs typeface="Carlito"/>
              </a:rPr>
              <a:t> </a:t>
            </a:r>
            <a:r>
              <a:rPr sz="3600" dirty="0">
                <a:solidFill>
                  <a:srgbClr val="FFFFFF"/>
                </a:solidFill>
                <a:latin typeface="Carlito"/>
                <a:cs typeface="Carlito"/>
              </a:rPr>
              <a:t>Virus</a:t>
            </a:r>
            <a:endParaRPr sz="3600">
              <a:latin typeface="Carlito"/>
              <a:cs typeface="Carlito"/>
            </a:endParaRPr>
          </a:p>
        </p:txBody>
      </p:sp>
      <p:sp>
        <p:nvSpPr>
          <p:cNvPr id="7" name="object 7"/>
          <p:cNvSpPr txBox="1"/>
          <p:nvPr/>
        </p:nvSpPr>
        <p:spPr>
          <a:xfrm>
            <a:off x="457200" y="1643126"/>
            <a:ext cx="4114800" cy="4786630"/>
          </a:xfrm>
          <a:prstGeom prst="rect">
            <a:avLst/>
          </a:prstGeom>
          <a:ln w="9525">
            <a:solidFill>
              <a:srgbClr val="FFFFFF"/>
            </a:solidFill>
          </a:ln>
        </p:spPr>
        <p:txBody>
          <a:bodyPr vert="horz" wrap="square" lIns="0" tIns="52069" rIns="0" bIns="0" rtlCol="0">
            <a:spAutoFit/>
          </a:bodyPr>
          <a:lstStyle/>
          <a:p>
            <a:pPr marL="91440" marR="111125">
              <a:lnSpc>
                <a:spcPct val="100299"/>
              </a:lnSpc>
              <a:spcBef>
                <a:spcPts val="409"/>
              </a:spcBef>
              <a:buSzPct val="108333"/>
              <a:buFont typeface="Arial"/>
              <a:buChar char="•"/>
              <a:tabLst>
                <a:tab pos="356235" algn="l"/>
                <a:tab pos="357505" algn="l"/>
              </a:tabLst>
            </a:pPr>
            <a:r>
              <a:rPr sz="2400" b="1" spc="-5" dirty="0">
                <a:solidFill>
                  <a:srgbClr val="FFFFFF"/>
                </a:solidFill>
                <a:latin typeface="Carlito"/>
                <a:cs typeface="Carlito"/>
              </a:rPr>
              <a:t>This </a:t>
            </a:r>
            <a:r>
              <a:rPr sz="2400" b="1" spc="5" dirty="0">
                <a:solidFill>
                  <a:srgbClr val="FFFFFF"/>
                </a:solidFill>
                <a:latin typeface="Carlito"/>
                <a:cs typeface="Carlito"/>
              </a:rPr>
              <a:t>has a </a:t>
            </a:r>
            <a:r>
              <a:rPr sz="2400" b="1" dirty="0">
                <a:solidFill>
                  <a:srgbClr val="FFFFFF"/>
                </a:solidFill>
                <a:latin typeface="Carlito"/>
                <a:cs typeface="Carlito"/>
              </a:rPr>
              <a:t>unique  </a:t>
            </a:r>
            <a:r>
              <a:rPr sz="2400" b="1" spc="-5" dirty="0">
                <a:solidFill>
                  <a:srgbClr val="FFFFFF"/>
                </a:solidFill>
                <a:latin typeface="Carlito"/>
                <a:cs typeface="Carlito"/>
              </a:rPr>
              <a:t>pathogenesis </a:t>
            </a:r>
            <a:r>
              <a:rPr sz="2400" b="1" dirty="0">
                <a:solidFill>
                  <a:srgbClr val="FFFFFF"/>
                </a:solidFill>
                <a:latin typeface="Carlito"/>
                <a:cs typeface="Carlito"/>
              </a:rPr>
              <a:t>because </a:t>
            </a:r>
            <a:r>
              <a:rPr sz="2400" b="1" spc="-10" dirty="0">
                <a:solidFill>
                  <a:srgbClr val="FFFFFF"/>
                </a:solidFill>
                <a:latin typeface="Carlito"/>
                <a:cs typeface="Carlito"/>
              </a:rPr>
              <a:t>it  </a:t>
            </a:r>
            <a:r>
              <a:rPr sz="2400" b="1" dirty="0">
                <a:solidFill>
                  <a:srgbClr val="FFFFFF"/>
                </a:solidFill>
                <a:latin typeface="Carlito"/>
                <a:cs typeface="Carlito"/>
              </a:rPr>
              <a:t>causes both </a:t>
            </a:r>
            <a:r>
              <a:rPr sz="2400" b="1" spc="5" dirty="0">
                <a:solidFill>
                  <a:srgbClr val="FFFFFF"/>
                </a:solidFill>
                <a:latin typeface="Carlito"/>
                <a:cs typeface="Carlito"/>
              </a:rPr>
              <a:t>upper and </a:t>
            </a:r>
            <a:r>
              <a:rPr sz="2400" b="1" spc="-5" dirty="0">
                <a:solidFill>
                  <a:srgbClr val="FFFFFF"/>
                </a:solidFill>
                <a:latin typeface="Carlito"/>
                <a:cs typeface="Carlito"/>
              </a:rPr>
              <a:t>lower  </a:t>
            </a:r>
            <a:r>
              <a:rPr sz="2400" b="1" spc="-15" dirty="0">
                <a:solidFill>
                  <a:srgbClr val="FFFFFF"/>
                </a:solidFill>
                <a:latin typeface="Carlito"/>
                <a:cs typeface="Carlito"/>
              </a:rPr>
              <a:t>respiratory </a:t>
            </a:r>
            <a:r>
              <a:rPr sz="2400" b="1" spc="-5" dirty="0">
                <a:solidFill>
                  <a:srgbClr val="FFFFFF"/>
                </a:solidFill>
                <a:latin typeface="Carlito"/>
                <a:cs typeface="Carlito"/>
              </a:rPr>
              <a:t>tract </a:t>
            </a:r>
            <a:r>
              <a:rPr sz="2400" b="1" spc="-10" dirty="0">
                <a:solidFill>
                  <a:srgbClr val="FFFFFF"/>
                </a:solidFill>
                <a:latin typeface="Carlito"/>
                <a:cs typeface="Carlito"/>
              </a:rPr>
              <a:t>infections </a:t>
            </a:r>
            <a:r>
              <a:rPr sz="2400" b="1" spc="5" dirty="0">
                <a:solidFill>
                  <a:srgbClr val="FFFFFF"/>
                </a:solidFill>
                <a:latin typeface="Carlito"/>
                <a:cs typeface="Carlito"/>
              </a:rPr>
              <a:t>and  </a:t>
            </a:r>
            <a:r>
              <a:rPr sz="2400" b="1" dirty="0">
                <a:solidFill>
                  <a:srgbClr val="FFFFFF"/>
                </a:solidFill>
                <a:latin typeface="Carlito"/>
                <a:cs typeface="Carlito"/>
              </a:rPr>
              <a:t>can also cause  </a:t>
            </a:r>
            <a:r>
              <a:rPr sz="2400" b="1" spc="-10" dirty="0">
                <a:solidFill>
                  <a:srgbClr val="FFFFFF"/>
                </a:solidFill>
                <a:latin typeface="Carlito"/>
                <a:cs typeface="Carlito"/>
              </a:rPr>
              <a:t>Gastroenteristis.</a:t>
            </a:r>
            <a:endParaRPr sz="2400">
              <a:latin typeface="Carlito"/>
              <a:cs typeface="Carlito"/>
            </a:endParaRPr>
          </a:p>
        </p:txBody>
      </p:sp>
      <p:grpSp>
        <p:nvGrpSpPr>
          <p:cNvPr id="8" name="object 8"/>
          <p:cNvGrpSpPr/>
          <p:nvPr/>
        </p:nvGrpSpPr>
        <p:grpSpPr>
          <a:xfrm>
            <a:off x="4853051" y="1638300"/>
            <a:ext cx="3724275" cy="4724400"/>
            <a:chOff x="4853051" y="1638300"/>
            <a:chExt cx="3724275" cy="4724400"/>
          </a:xfrm>
        </p:grpSpPr>
        <p:sp>
          <p:nvSpPr>
            <p:cNvPr id="10" name="object 10"/>
            <p:cNvSpPr/>
            <p:nvPr/>
          </p:nvSpPr>
          <p:spPr>
            <a:xfrm>
              <a:off x="4857750" y="1643062"/>
              <a:ext cx="3714750" cy="471487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853051" y="1638300"/>
              <a:ext cx="3724275" cy="4724400"/>
            </a:xfrm>
            <a:custGeom>
              <a:avLst/>
              <a:gdLst/>
              <a:ahLst/>
              <a:cxnLst/>
              <a:rect l="l" t="t" r="r" b="b"/>
              <a:pathLst>
                <a:path w="3724275" h="4724400">
                  <a:moveTo>
                    <a:pt x="0" y="4724400"/>
                  </a:moveTo>
                  <a:lnTo>
                    <a:pt x="3724275" y="4724400"/>
                  </a:lnTo>
                  <a:lnTo>
                    <a:pt x="3724275" y="0"/>
                  </a:lnTo>
                  <a:lnTo>
                    <a:pt x="0" y="0"/>
                  </a:lnTo>
                  <a:lnTo>
                    <a:pt x="0" y="4724400"/>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1357312"/>
              <a:ext cx="4114800" cy="4768850"/>
            </a:xfrm>
            <a:custGeom>
              <a:avLst/>
              <a:gdLst/>
              <a:ahLst/>
              <a:cxnLst/>
              <a:rect l="l" t="t" r="r" b="b"/>
              <a:pathLst>
                <a:path w="4114800" h="4768850">
                  <a:moveTo>
                    <a:pt x="0" y="4768850"/>
                  </a:moveTo>
                  <a:lnTo>
                    <a:pt x="4114800" y="4768850"/>
                  </a:lnTo>
                  <a:lnTo>
                    <a:pt x="4114800" y="0"/>
                  </a:lnTo>
                  <a:lnTo>
                    <a:pt x="0" y="0"/>
                  </a:lnTo>
                  <a:lnTo>
                    <a:pt x="0" y="4768850"/>
                  </a:lnTo>
                  <a:close/>
                </a:path>
              </a:pathLst>
            </a:custGeom>
            <a:ln w="9525">
              <a:solidFill>
                <a:srgbClr val="FFFFFF"/>
              </a:solidFill>
            </a:ln>
          </p:spPr>
          <p:txBody>
            <a:bodyPr wrap="square" lIns="0" tIns="0" rIns="0" bIns="0" rtlCol="0"/>
            <a:lstStyle/>
            <a:p>
              <a:endParaRPr/>
            </a:p>
          </p:txBody>
        </p:sp>
      </p:grpSp>
      <p:sp>
        <p:nvSpPr>
          <p:cNvPr id="5" name="object 5"/>
          <p:cNvSpPr txBox="1"/>
          <p:nvPr/>
        </p:nvSpPr>
        <p:spPr>
          <a:xfrm>
            <a:off x="536244" y="2246833"/>
            <a:ext cx="3916679" cy="2243563"/>
          </a:xfrm>
          <a:prstGeom prst="rect">
            <a:avLst/>
          </a:prstGeom>
        </p:spPr>
        <p:txBody>
          <a:bodyPr vert="horz" wrap="square" lIns="0" tIns="14605" rIns="0" bIns="0" rtlCol="0">
            <a:spAutoFit/>
          </a:bodyPr>
          <a:lstStyle/>
          <a:p>
            <a:pPr marL="12700" marR="5080">
              <a:lnSpc>
                <a:spcPct val="100000"/>
              </a:lnSpc>
              <a:spcBef>
                <a:spcPts val="115"/>
              </a:spcBef>
              <a:buFont typeface="Arial"/>
              <a:buChar char="•"/>
              <a:tabLst>
                <a:tab pos="254635" algn="l"/>
                <a:tab pos="255270" algn="l"/>
              </a:tabLst>
            </a:pPr>
            <a:r>
              <a:rPr sz="2400" b="1" spc="5" dirty="0">
                <a:solidFill>
                  <a:srgbClr val="FFFFFF"/>
                </a:solidFill>
                <a:latin typeface="Carlito"/>
                <a:cs typeface="Carlito"/>
              </a:rPr>
              <a:t>In 2003 </a:t>
            </a:r>
            <a:r>
              <a:rPr sz="2400" b="1" dirty="0">
                <a:solidFill>
                  <a:srgbClr val="FFFFFF"/>
                </a:solidFill>
                <a:latin typeface="Carlito"/>
                <a:cs typeface="Carlito"/>
              </a:rPr>
              <a:t>The </a:t>
            </a:r>
            <a:r>
              <a:rPr sz="2400" b="1" spc="-10" dirty="0">
                <a:solidFill>
                  <a:srgbClr val="FFFFFF"/>
                </a:solidFill>
                <a:latin typeface="Carlito"/>
                <a:cs typeface="Carlito"/>
              </a:rPr>
              <a:t>SARS </a:t>
            </a:r>
            <a:r>
              <a:rPr sz="2400" b="1" dirty="0">
                <a:solidFill>
                  <a:srgbClr val="FFFFFF"/>
                </a:solidFill>
                <a:latin typeface="Carlito"/>
                <a:cs typeface="Carlito"/>
              </a:rPr>
              <a:t>epidemic  </a:t>
            </a:r>
            <a:r>
              <a:rPr sz="2400" b="1" spc="-10" dirty="0">
                <a:solidFill>
                  <a:srgbClr val="FFFFFF"/>
                </a:solidFill>
                <a:latin typeface="Carlito"/>
                <a:cs typeface="Carlito"/>
              </a:rPr>
              <a:t>resulted </a:t>
            </a:r>
            <a:r>
              <a:rPr sz="2400" b="1" spc="-5" dirty="0">
                <a:solidFill>
                  <a:srgbClr val="FFFFFF"/>
                </a:solidFill>
                <a:latin typeface="Carlito"/>
                <a:cs typeface="Carlito"/>
              </a:rPr>
              <a:t>in </a:t>
            </a:r>
            <a:r>
              <a:rPr sz="2400" b="1" spc="-5">
                <a:solidFill>
                  <a:srgbClr val="FFFFFF"/>
                </a:solidFill>
                <a:latin typeface="Carlito"/>
                <a:cs typeface="Carlito"/>
              </a:rPr>
              <a:t>over </a:t>
            </a:r>
            <a:r>
              <a:rPr sz="2400" b="1" smtClean="0">
                <a:solidFill>
                  <a:srgbClr val="FFFFFF"/>
                </a:solidFill>
                <a:latin typeface="Carlito"/>
                <a:cs typeface="Carlito"/>
              </a:rPr>
              <a:t>8,</a:t>
            </a:r>
            <a:r>
              <a:rPr lang="en-US" sz="2400" b="1" dirty="0" smtClean="0">
                <a:solidFill>
                  <a:srgbClr val="FFFFFF"/>
                </a:solidFill>
                <a:latin typeface="Carlito"/>
                <a:cs typeface="Carlito"/>
              </a:rPr>
              <a:t>098</a:t>
            </a:r>
            <a:r>
              <a:rPr sz="2400" b="1" smtClean="0">
                <a:solidFill>
                  <a:srgbClr val="FFFFFF"/>
                </a:solidFill>
                <a:latin typeface="Carlito"/>
                <a:cs typeface="Carlito"/>
              </a:rPr>
              <a:t>  </a:t>
            </a:r>
            <a:r>
              <a:rPr sz="2400" b="1" spc="-5" dirty="0">
                <a:solidFill>
                  <a:srgbClr val="FFFFFF"/>
                </a:solidFill>
                <a:latin typeface="Carlito"/>
                <a:cs typeface="Carlito"/>
              </a:rPr>
              <a:t>infections, </a:t>
            </a:r>
            <a:r>
              <a:rPr sz="2400" b="1" spc="5" dirty="0">
                <a:solidFill>
                  <a:srgbClr val="FFFFFF"/>
                </a:solidFill>
                <a:latin typeface="Carlito"/>
                <a:cs typeface="Carlito"/>
              </a:rPr>
              <a:t>about </a:t>
            </a:r>
            <a:r>
              <a:rPr sz="2400" b="1" spc="5">
                <a:solidFill>
                  <a:srgbClr val="FFFFFF"/>
                </a:solidFill>
                <a:latin typeface="Carlito"/>
                <a:cs typeface="Carlito"/>
              </a:rPr>
              <a:t>10</a:t>
            </a:r>
            <a:r>
              <a:rPr sz="2400" b="1" spc="5" smtClean="0">
                <a:solidFill>
                  <a:srgbClr val="FFFFFF"/>
                </a:solidFill>
                <a:latin typeface="Carlito"/>
                <a:cs typeface="Carlito"/>
              </a:rPr>
              <a:t>%</a:t>
            </a:r>
            <a:r>
              <a:rPr lang="en-US" sz="2400" b="1" spc="5" dirty="0" smtClean="0">
                <a:solidFill>
                  <a:srgbClr val="FFFFFF"/>
                </a:solidFill>
                <a:latin typeface="Carlito"/>
                <a:cs typeface="Carlito"/>
              </a:rPr>
              <a:t> (747)</a:t>
            </a:r>
            <a:r>
              <a:rPr sz="2400" b="1" spc="5" smtClean="0">
                <a:solidFill>
                  <a:srgbClr val="FFFFFF"/>
                </a:solidFill>
                <a:latin typeface="Carlito"/>
                <a:cs typeface="Carlito"/>
              </a:rPr>
              <a:t> </a:t>
            </a:r>
            <a:r>
              <a:rPr sz="2400" b="1" spc="5" dirty="0">
                <a:solidFill>
                  <a:srgbClr val="FFFFFF"/>
                </a:solidFill>
                <a:latin typeface="Carlito"/>
                <a:cs typeface="Carlito"/>
              </a:rPr>
              <a:t>of</a:t>
            </a:r>
            <a:r>
              <a:rPr sz="2400" b="1" spc="-165" dirty="0">
                <a:solidFill>
                  <a:srgbClr val="FFFFFF"/>
                </a:solidFill>
                <a:latin typeface="Carlito"/>
                <a:cs typeface="Carlito"/>
              </a:rPr>
              <a:t> </a:t>
            </a:r>
            <a:r>
              <a:rPr sz="2400" b="1" spc="-5" dirty="0">
                <a:solidFill>
                  <a:srgbClr val="FFFFFF"/>
                </a:solidFill>
                <a:latin typeface="Carlito"/>
                <a:cs typeface="Carlito"/>
              </a:rPr>
              <a:t>which  </a:t>
            </a:r>
            <a:r>
              <a:rPr sz="2400" b="1" spc="-10" dirty="0">
                <a:solidFill>
                  <a:srgbClr val="FFFFFF"/>
                </a:solidFill>
                <a:latin typeface="Carlito"/>
                <a:cs typeface="Carlito"/>
              </a:rPr>
              <a:t>resulted </a:t>
            </a:r>
            <a:r>
              <a:rPr sz="2400" b="1" spc="-5" dirty="0">
                <a:solidFill>
                  <a:srgbClr val="FFFFFF"/>
                </a:solidFill>
                <a:latin typeface="Carlito"/>
                <a:cs typeface="Carlito"/>
              </a:rPr>
              <a:t>in</a:t>
            </a:r>
            <a:r>
              <a:rPr sz="2400" b="1" spc="-35" dirty="0">
                <a:solidFill>
                  <a:srgbClr val="FFFFFF"/>
                </a:solidFill>
                <a:latin typeface="Carlito"/>
                <a:cs typeface="Carlito"/>
              </a:rPr>
              <a:t> </a:t>
            </a:r>
            <a:r>
              <a:rPr sz="2400" b="1" spc="-5">
                <a:solidFill>
                  <a:srgbClr val="FFFFFF"/>
                </a:solidFill>
                <a:latin typeface="Carlito"/>
                <a:cs typeface="Carlito"/>
              </a:rPr>
              <a:t>death</a:t>
            </a:r>
            <a:r>
              <a:rPr sz="2400" b="1" spc="-5" smtClean="0">
                <a:solidFill>
                  <a:srgbClr val="FFFFFF"/>
                </a:solidFill>
                <a:latin typeface="Carlito"/>
                <a:cs typeface="Carlito"/>
              </a:rPr>
              <a:t>.</a:t>
            </a:r>
            <a:endParaRPr lang="en-US" sz="2400" b="1" spc="-5" dirty="0" smtClean="0">
              <a:solidFill>
                <a:srgbClr val="FFFFFF"/>
              </a:solidFill>
              <a:latin typeface="Carlito"/>
              <a:cs typeface="Carlito"/>
            </a:endParaRPr>
          </a:p>
          <a:p>
            <a:pPr marL="12700" marR="5080">
              <a:lnSpc>
                <a:spcPct val="100000"/>
              </a:lnSpc>
              <a:spcBef>
                <a:spcPts val="115"/>
              </a:spcBef>
              <a:buFont typeface="Arial"/>
              <a:buChar char="•"/>
              <a:tabLst>
                <a:tab pos="254635" algn="l"/>
                <a:tab pos="255270" algn="l"/>
              </a:tabLst>
            </a:pPr>
            <a:r>
              <a:rPr lang="en-US" sz="2400" b="1" spc="-5" dirty="0" smtClean="0">
                <a:solidFill>
                  <a:srgbClr val="FFFFFF"/>
                </a:solidFill>
                <a:latin typeface="Carlito"/>
                <a:cs typeface="Carlito"/>
              </a:rPr>
              <a:t>Vector was Bat</a:t>
            </a:r>
            <a:endParaRPr sz="2400">
              <a:latin typeface="Carlito"/>
              <a:cs typeface="Carlito"/>
            </a:endParaRPr>
          </a:p>
        </p:txBody>
      </p:sp>
      <p:grpSp>
        <p:nvGrpSpPr>
          <p:cNvPr id="6" name="object 6"/>
          <p:cNvGrpSpPr/>
          <p:nvPr/>
        </p:nvGrpSpPr>
        <p:grpSpPr>
          <a:xfrm>
            <a:off x="495300" y="63"/>
            <a:ext cx="8648700" cy="1214755"/>
            <a:chOff x="495300" y="63"/>
            <a:chExt cx="8648700" cy="1214755"/>
          </a:xfrm>
        </p:grpSpPr>
        <p:sp>
          <p:nvSpPr>
            <p:cNvPr id="7" name="object 7"/>
            <p:cNvSpPr/>
            <p:nvPr/>
          </p:nvSpPr>
          <p:spPr>
            <a:xfrm>
              <a:off x="7951851" y="63"/>
              <a:ext cx="1192148" cy="121443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00062" y="214312"/>
              <a:ext cx="4072254" cy="795655"/>
            </a:xfrm>
            <a:custGeom>
              <a:avLst/>
              <a:gdLst/>
              <a:ahLst/>
              <a:cxnLst/>
              <a:rect l="l" t="t" r="r" b="b"/>
              <a:pathLst>
                <a:path w="4072254" h="795655">
                  <a:moveTo>
                    <a:pt x="4071874" y="0"/>
                  </a:moveTo>
                  <a:lnTo>
                    <a:pt x="0" y="0"/>
                  </a:lnTo>
                  <a:lnTo>
                    <a:pt x="0" y="795337"/>
                  </a:lnTo>
                  <a:lnTo>
                    <a:pt x="4071874" y="795337"/>
                  </a:lnTo>
                  <a:lnTo>
                    <a:pt x="4071874" y="0"/>
                  </a:lnTo>
                  <a:close/>
                </a:path>
              </a:pathLst>
            </a:custGeom>
            <a:solidFill>
              <a:srgbClr val="FFC000"/>
            </a:solidFill>
          </p:spPr>
          <p:txBody>
            <a:bodyPr wrap="square" lIns="0" tIns="0" rIns="0" bIns="0" rtlCol="0"/>
            <a:lstStyle/>
            <a:p>
              <a:endParaRPr/>
            </a:p>
          </p:txBody>
        </p:sp>
        <p:sp>
          <p:nvSpPr>
            <p:cNvPr id="9" name="object 9"/>
            <p:cNvSpPr/>
            <p:nvPr/>
          </p:nvSpPr>
          <p:spPr>
            <a:xfrm>
              <a:off x="500062" y="214312"/>
              <a:ext cx="4072254" cy="795655"/>
            </a:xfrm>
            <a:custGeom>
              <a:avLst/>
              <a:gdLst/>
              <a:ahLst/>
              <a:cxnLst/>
              <a:rect l="l" t="t" r="r" b="b"/>
              <a:pathLst>
                <a:path w="4072254" h="795655">
                  <a:moveTo>
                    <a:pt x="0" y="795337"/>
                  </a:moveTo>
                  <a:lnTo>
                    <a:pt x="4071874" y="795337"/>
                  </a:lnTo>
                  <a:lnTo>
                    <a:pt x="4071874" y="0"/>
                  </a:lnTo>
                  <a:lnTo>
                    <a:pt x="0" y="0"/>
                  </a:lnTo>
                  <a:lnTo>
                    <a:pt x="0" y="795337"/>
                  </a:lnTo>
                  <a:close/>
                </a:path>
              </a:pathLst>
            </a:custGeom>
            <a:ln w="9525">
              <a:solidFill>
                <a:srgbClr val="000000"/>
              </a:solidFill>
            </a:ln>
          </p:spPr>
          <p:txBody>
            <a:bodyPr wrap="square" lIns="0" tIns="0" rIns="0" bIns="0" rtlCol="0"/>
            <a:lstStyle/>
            <a:p>
              <a:endParaRPr/>
            </a:p>
          </p:txBody>
        </p:sp>
      </p:grpSp>
      <p:sp>
        <p:nvSpPr>
          <p:cNvPr id="10" name="object 10"/>
          <p:cNvSpPr txBox="1">
            <a:spLocks noGrp="1"/>
          </p:cNvSpPr>
          <p:nvPr>
            <p:ph type="title"/>
          </p:nvPr>
        </p:nvSpPr>
        <p:spPr>
          <a:xfrm>
            <a:off x="500062" y="214312"/>
            <a:ext cx="4072254" cy="795655"/>
          </a:xfrm>
          <a:prstGeom prst="rect">
            <a:avLst/>
          </a:prstGeom>
        </p:spPr>
        <p:txBody>
          <a:bodyPr vert="horz" wrap="square" lIns="0" tIns="173990" rIns="0" bIns="0" rtlCol="0">
            <a:spAutoFit/>
          </a:bodyPr>
          <a:lstStyle/>
          <a:p>
            <a:pPr marL="91440">
              <a:lnSpc>
                <a:spcPct val="100000"/>
              </a:lnSpc>
              <a:spcBef>
                <a:spcPts val="1370"/>
              </a:spcBef>
            </a:pPr>
            <a:r>
              <a:rPr sz="3600" spc="-20" dirty="0">
                <a:solidFill>
                  <a:srgbClr val="FFFFFF"/>
                </a:solidFill>
                <a:latin typeface="Carlito"/>
                <a:cs typeface="Carlito"/>
              </a:rPr>
              <a:t>Recent</a:t>
            </a:r>
            <a:r>
              <a:rPr sz="3600" spc="10" dirty="0">
                <a:solidFill>
                  <a:srgbClr val="FFFFFF"/>
                </a:solidFill>
                <a:latin typeface="Carlito"/>
                <a:cs typeface="Carlito"/>
              </a:rPr>
              <a:t> </a:t>
            </a:r>
            <a:r>
              <a:rPr sz="3600" spc="-5" dirty="0">
                <a:solidFill>
                  <a:srgbClr val="FFFFFF"/>
                </a:solidFill>
                <a:latin typeface="Carlito"/>
                <a:cs typeface="Carlito"/>
              </a:rPr>
              <a:t>History</a:t>
            </a:r>
            <a:endParaRPr sz="3600">
              <a:latin typeface="Carlito"/>
              <a:cs typeface="Carlito"/>
            </a:endParaRPr>
          </a:p>
        </p:txBody>
      </p:sp>
      <p:grpSp>
        <p:nvGrpSpPr>
          <p:cNvPr id="11" name="object 11"/>
          <p:cNvGrpSpPr/>
          <p:nvPr/>
        </p:nvGrpSpPr>
        <p:grpSpPr>
          <a:xfrm>
            <a:off x="4919662" y="1347787"/>
            <a:ext cx="3805554" cy="4733925"/>
            <a:chOff x="4919662" y="1347787"/>
            <a:chExt cx="3805554" cy="4733925"/>
          </a:xfrm>
        </p:grpSpPr>
        <p:sp>
          <p:nvSpPr>
            <p:cNvPr id="12" name="object 12"/>
            <p:cNvSpPr/>
            <p:nvPr/>
          </p:nvSpPr>
          <p:spPr>
            <a:xfrm>
              <a:off x="4929250" y="1357312"/>
              <a:ext cx="3786124" cy="471487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4924425" y="1352550"/>
              <a:ext cx="3796029" cy="4724400"/>
            </a:xfrm>
            <a:custGeom>
              <a:avLst/>
              <a:gdLst/>
              <a:ahLst/>
              <a:cxnLst/>
              <a:rect l="l" t="t" r="r" b="b"/>
              <a:pathLst>
                <a:path w="3796029" h="4724400">
                  <a:moveTo>
                    <a:pt x="0" y="4724400"/>
                  </a:moveTo>
                  <a:lnTo>
                    <a:pt x="3795649" y="4724400"/>
                  </a:lnTo>
                  <a:lnTo>
                    <a:pt x="3795649" y="0"/>
                  </a:lnTo>
                  <a:lnTo>
                    <a:pt x="0" y="0"/>
                  </a:lnTo>
                  <a:lnTo>
                    <a:pt x="0" y="4724400"/>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1357312"/>
              <a:ext cx="4114800" cy="4768850"/>
            </a:xfrm>
            <a:custGeom>
              <a:avLst/>
              <a:gdLst/>
              <a:ahLst/>
              <a:cxnLst/>
              <a:rect l="l" t="t" r="r" b="b"/>
              <a:pathLst>
                <a:path w="4114800" h="4768850">
                  <a:moveTo>
                    <a:pt x="0" y="4768850"/>
                  </a:moveTo>
                  <a:lnTo>
                    <a:pt x="4114800" y="4768850"/>
                  </a:lnTo>
                  <a:lnTo>
                    <a:pt x="4114800" y="0"/>
                  </a:lnTo>
                  <a:lnTo>
                    <a:pt x="0" y="0"/>
                  </a:lnTo>
                  <a:lnTo>
                    <a:pt x="0" y="4768850"/>
                  </a:lnTo>
                  <a:close/>
                </a:path>
              </a:pathLst>
            </a:custGeom>
            <a:ln w="9525">
              <a:solidFill>
                <a:srgbClr val="FFFFFF"/>
              </a:solidFill>
            </a:ln>
          </p:spPr>
          <p:txBody>
            <a:bodyPr wrap="square" lIns="0" tIns="0" rIns="0" bIns="0" rtlCol="0"/>
            <a:lstStyle/>
            <a:p>
              <a:endParaRPr/>
            </a:p>
          </p:txBody>
        </p:sp>
      </p:grpSp>
      <p:sp>
        <p:nvSpPr>
          <p:cNvPr id="5" name="object 5"/>
          <p:cNvSpPr txBox="1"/>
          <p:nvPr/>
        </p:nvSpPr>
        <p:spPr>
          <a:xfrm>
            <a:off x="536244" y="1372946"/>
            <a:ext cx="3893185" cy="4816061"/>
          </a:xfrm>
          <a:prstGeom prst="rect">
            <a:avLst/>
          </a:prstGeom>
        </p:spPr>
        <p:txBody>
          <a:bodyPr vert="horz" wrap="square" lIns="0" tIns="14604" rIns="0" bIns="0" rtlCol="0">
            <a:spAutoFit/>
          </a:bodyPr>
          <a:lstStyle/>
          <a:p>
            <a:pPr marL="12700">
              <a:lnSpc>
                <a:spcPct val="100000"/>
              </a:lnSpc>
              <a:spcBef>
                <a:spcPts val="114"/>
              </a:spcBef>
            </a:pPr>
            <a:r>
              <a:rPr sz="2000" dirty="0">
                <a:solidFill>
                  <a:srgbClr val="FFFFFF"/>
                </a:solidFill>
                <a:latin typeface="Carlito"/>
                <a:cs typeface="Carlito"/>
              </a:rPr>
              <a:t>.</a:t>
            </a:r>
            <a:endParaRPr sz="2000">
              <a:latin typeface="Carlito"/>
              <a:cs typeface="Carlito"/>
            </a:endParaRPr>
          </a:p>
          <a:p>
            <a:pPr>
              <a:lnSpc>
                <a:spcPct val="100000"/>
              </a:lnSpc>
              <a:spcBef>
                <a:spcPts val="15"/>
              </a:spcBef>
            </a:pPr>
            <a:endParaRPr sz="2800">
              <a:latin typeface="Carlito"/>
              <a:cs typeface="Carlito"/>
            </a:endParaRPr>
          </a:p>
          <a:p>
            <a:pPr marL="12700" marR="5080">
              <a:lnSpc>
                <a:spcPct val="100000"/>
              </a:lnSpc>
              <a:buFont typeface="Arial"/>
              <a:buChar char="•"/>
              <a:tabLst>
                <a:tab pos="254635" algn="l"/>
                <a:tab pos="255270" algn="l"/>
              </a:tabLst>
            </a:pPr>
            <a:r>
              <a:rPr sz="2400" b="1" dirty="0">
                <a:solidFill>
                  <a:srgbClr val="FFFFFF"/>
                </a:solidFill>
                <a:latin typeface="Carlito"/>
                <a:cs typeface="Carlito"/>
              </a:rPr>
              <a:t>In </a:t>
            </a:r>
            <a:r>
              <a:rPr sz="2400" b="1" spc="5" dirty="0">
                <a:solidFill>
                  <a:srgbClr val="FFFFFF"/>
                </a:solidFill>
                <a:latin typeface="Carlito"/>
                <a:cs typeface="Carlito"/>
              </a:rPr>
              <a:t>September 2012, </a:t>
            </a:r>
            <a:r>
              <a:rPr sz="2400" b="1" spc="-10" dirty="0">
                <a:solidFill>
                  <a:srgbClr val="FFFFFF"/>
                </a:solidFill>
                <a:latin typeface="Carlito"/>
                <a:cs typeface="Carlito"/>
              </a:rPr>
              <a:t>what is  </a:t>
            </a:r>
            <a:r>
              <a:rPr sz="2400" b="1" spc="-5" dirty="0">
                <a:solidFill>
                  <a:srgbClr val="FFFFFF"/>
                </a:solidFill>
                <a:latin typeface="Carlito"/>
                <a:cs typeface="Carlito"/>
              </a:rPr>
              <a:t>believed </a:t>
            </a:r>
            <a:r>
              <a:rPr sz="2400" b="1" spc="-20" dirty="0">
                <a:solidFill>
                  <a:srgbClr val="FFFFFF"/>
                </a:solidFill>
                <a:latin typeface="Carlito"/>
                <a:cs typeface="Carlito"/>
              </a:rPr>
              <a:t>to </a:t>
            </a:r>
            <a:r>
              <a:rPr sz="2400" b="1" spc="5">
                <a:solidFill>
                  <a:srgbClr val="FFFFFF"/>
                </a:solidFill>
                <a:latin typeface="Carlito"/>
                <a:cs typeface="Carlito"/>
              </a:rPr>
              <a:t>be </a:t>
            </a:r>
            <a:r>
              <a:rPr sz="2400" b="1" spc="5" smtClean="0">
                <a:solidFill>
                  <a:srgbClr val="FFFFFF"/>
                </a:solidFill>
                <a:latin typeface="Carlito"/>
                <a:cs typeface="Carlito"/>
              </a:rPr>
              <a:t>a</a:t>
            </a:r>
            <a:r>
              <a:rPr sz="2400" b="1" smtClean="0">
                <a:solidFill>
                  <a:srgbClr val="FFFFFF"/>
                </a:solidFill>
                <a:latin typeface="Carlito"/>
                <a:cs typeface="Carlito"/>
              </a:rPr>
              <a:t> </a:t>
            </a:r>
            <a:r>
              <a:rPr sz="2400" b="1" spc="5" dirty="0">
                <a:solidFill>
                  <a:srgbClr val="FFFFFF"/>
                </a:solidFill>
                <a:latin typeface="Carlito"/>
                <a:cs typeface="Carlito"/>
              </a:rPr>
              <a:t>new  type of </a:t>
            </a:r>
            <a:r>
              <a:rPr sz="2400" b="1" spc="-5" dirty="0">
                <a:solidFill>
                  <a:srgbClr val="FFFFFF"/>
                </a:solidFill>
                <a:latin typeface="Carlito"/>
                <a:cs typeface="Carlito"/>
              </a:rPr>
              <a:t>coronavirus,  </a:t>
            </a:r>
            <a:r>
              <a:rPr sz="2400" b="1" spc="-20" dirty="0">
                <a:solidFill>
                  <a:srgbClr val="FFFFFF"/>
                </a:solidFill>
                <a:latin typeface="Carlito"/>
                <a:cs typeface="Carlito"/>
              </a:rPr>
              <a:t>tentatively </a:t>
            </a:r>
            <a:r>
              <a:rPr sz="2400" b="1" spc="-10" dirty="0">
                <a:solidFill>
                  <a:srgbClr val="FFFFFF"/>
                </a:solidFill>
                <a:latin typeface="Carlito"/>
                <a:cs typeface="Carlito"/>
              </a:rPr>
              <a:t>referred </a:t>
            </a:r>
            <a:r>
              <a:rPr sz="2400" b="1" spc="-20" dirty="0">
                <a:solidFill>
                  <a:srgbClr val="FFFFFF"/>
                </a:solidFill>
                <a:latin typeface="Carlito"/>
                <a:cs typeface="Carlito"/>
              </a:rPr>
              <a:t>to </a:t>
            </a:r>
            <a:r>
              <a:rPr sz="2400" b="1" spc="5" dirty="0">
                <a:solidFill>
                  <a:srgbClr val="FFFFFF"/>
                </a:solidFill>
                <a:latin typeface="Carlito"/>
                <a:cs typeface="Carlito"/>
              </a:rPr>
              <a:t>as  </a:t>
            </a:r>
            <a:r>
              <a:rPr sz="2400" b="1" dirty="0">
                <a:solidFill>
                  <a:srgbClr val="FFFFFF"/>
                </a:solidFill>
                <a:latin typeface="Carlito"/>
                <a:cs typeface="Carlito"/>
              </a:rPr>
              <a:t>Novel </a:t>
            </a:r>
            <a:r>
              <a:rPr sz="2400" b="1" spc="-5" dirty="0">
                <a:solidFill>
                  <a:srgbClr val="FFFFFF"/>
                </a:solidFill>
                <a:latin typeface="Carlito"/>
                <a:cs typeface="Carlito"/>
              </a:rPr>
              <a:t>Coronavirus </a:t>
            </a:r>
            <a:r>
              <a:rPr sz="2400" b="1" spc="5" dirty="0">
                <a:solidFill>
                  <a:srgbClr val="FFFFFF"/>
                </a:solidFill>
                <a:latin typeface="Carlito"/>
                <a:cs typeface="Carlito"/>
              </a:rPr>
              <a:t>2012,</a:t>
            </a:r>
            <a:r>
              <a:rPr sz="2400" b="1" spc="-185" dirty="0">
                <a:solidFill>
                  <a:srgbClr val="FFFFFF"/>
                </a:solidFill>
                <a:latin typeface="Carlito"/>
                <a:cs typeface="Carlito"/>
              </a:rPr>
              <a:t> </a:t>
            </a:r>
            <a:r>
              <a:rPr sz="2400" b="1" dirty="0">
                <a:solidFill>
                  <a:srgbClr val="FFFFFF"/>
                </a:solidFill>
                <a:latin typeface="Carlito"/>
                <a:cs typeface="Carlito"/>
              </a:rPr>
              <a:t>being  </a:t>
            </a:r>
            <a:r>
              <a:rPr sz="2400" b="1" spc="-30" dirty="0">
                <a:solidFill>
                  <a:srgbClr val="FFFFFF"/>
                </a:solidFill>
                <a:latin typeface="Carlito"/>
                <a:cs typeface="Carlito"/>
              </a:rPr>
              <a:t>like </a:t>
            </a:r>
            <a:r>
              <a:rPr sz="2400" b="1" spc="-10" dirty="0">
                <a:solidFill>
                  <a:srgbClr val="FFFFFF"/>
                </a:solidFill>
                <a:latin typeface="Carlito"/>
                <a:cs typeface="Carlito"/>
              </a:rPr>
              <a:t>SARS </a:t>
            </a:r>
            <a:r>
              <a:rPr sz="2400" b="1" spc="5" dirty="0">
                <a:solidFill>
                  <a:srgbClr val="FFFFFF"/>
                </a:solidFill>
                <a:latin typeface="Carlito"/>
                <a:cs typeface="Carlito"/>
              </a:rPr>
              <a:t>(but </a:t>
            </a:r>
            <a:r>
              <a:rPr sz="2400" b="1" spc="-15" dirty="0">
                <a:solidFill>
                  <a:srgbClr val="FFFFFF"/>
                </a:solidFill>
                <a:latin typeface="Carlito"/>
                <a:cs typeface="Carlito"/>
              </a:rPr>
              <a:t>still </a:t>
            </a:r>
            <a:r>
              <a:rPr sz="2400" b="1" spc="-10" dirty="0">
                <a:solidFill>
                  <a:srgbClr val="FFFFFF"/>
                </a:solidFill>
                <a:latin typeface="Carlito"/>
                <a:cs typeface="Carlito"/>
              </a:rPr>
              <a:t>distinct  </a:t>
            </a:r>
            <a:r>
              <a:rPr sz="2400" b="1" spc="-5" dirty="0">
                <a:solidFill>
                  <a:srgbClr val="FFFFFF"/>
                </a:solidFill>
                <a:latin typeface="Carlito"/>
                <a:cs typeface="Carlito"/>
              </a:rPr>
              <a:t>from </a:t>
            </a:r>
            <a:r>
              <a:rPr sz="2400" b="1" spc="-10" dirty="0">
                <a:solidFill>
                  <a:srgbClr val="FFFFFF"/>
                </a:solidFill>
                <a:latin typeface="Carlito"/>
                <a:cs typeface="Carlito"/>
              </a:rPr>
              <a:t>it </a:t>
            </a:r>
            <a:r>
              <a:rPr sz="2400" b="1" dirty="0">
                <a:solidFill>
                  <a:srgbClr val="FFFFFF"/>
                </a:solidFill>
                <a:latin typeface="Carlito"/>
                <a:cs typeface="Carlito"/>
              </a:rPr>
              <a:t>and </a:t>
            </a:r>
            <a:r>
              <a:rPr sz="2400" b="1" spc="-10" dirty="0">
                <a:solidFill>
                  <a:srgbClr val="FFFFFF"/>
                </a:solidFill>
                <a:latin typeface="Carlito"/>
                <a:cs typeface="Carlito"/>
              </a:rPr>
              <a:t>from </a:t>
            </a:r>
            <a:r>
              <a:rPr sz="2400" b="1" dirty="0">
                <a:solidFill>
                  <a:srgbClr val="FFFFFF"/>
                </a:solidFill>
                <a:latin typeface="Carlito"/>
                <a:cs typeface="Carlito"/>
              </a:rPr>
              <a:t>the</a:t>
            </a:r>
            <a:r>
              <a:rPr sz="2400" b="1" spc="-114" dirty="0">
                <a:solidFill>
                  <a:srgbClr val="FFFFFF"/>
                </a:solidFill>
                <a:latin typeface="Carlito"/>
                <a:cs typeface="Carlito"/>
              </a:rPr>
              <a:t> </a:t>
            </a:r>
            <a:r>
              <a:rPr sz="2400" b="1" spc="10" dirty="0">
                <a:solidFill>
                  <a:srgbClr val="FFFFFF"/>
                </a:solidFill>
                <a:latin typeface="Carlito"/>
                <a:cs typeface="Carlito"/>
              </a:rPr>
              <a:t>common-  </a:t>
            </a:r>
            <a:r>
              <a:rPr sz="2400" b="1" spc="-5" dirty="0">
                <a:solidFill>
                  <a:srgbClr val="FFFFFF"/>
                </a:solidFill>
                <a:latin typeface="Carlito"/>
                <a:cs typeface="Carlito"/>
              </a:rPr>
              <a:t>cold coronavirus) was  discovered in </a:t>
            </a:r>
            <a:r>
              <a:rPr sz="2400" b="1" spc="-15" dirty="0">
                <a:solidFill>
                  <a:srgbClr val="FFFFFF"/>
                </a:solidFill>
                <a:latin typeface="Carlito"/>
                <a:cs typeface="Carlito"/>
              </a:rPr>
              <a:t>Qatar </a:t>
            </a:r>
            <a:r>
              <a:rPr sz="2400" b="1" dirty="0">
                <a:solidFill>
                  <a:srgbClr val="FFFFFF"/>
                </a:solidFill>
                <a:latin typeface="Carlito"/>
                <a:cs typeface="Carlito"/>
              </a:rPr>
              <a:t>and </a:t>
            </a:r>
            <a:r>
              <a:rPr sz="2400" b="1" spc="5" dirty="0">
                <a:solidFill>
                  <a:srgbClr val="FFFFFF"/>
                </a:solidFill>
                <a:latin typeface="Carlito"/>
                <a:cs typeface="Carlito"/>
              </a:rPr>
              <a:t>Saudi  </a:t>
            </a:r>
            <a:r>
              <a:rPr sz="2400" b="1" spc="-5" dirty="0">
                <a:solidFill>
                  <a:srgbClr val="FFFFFF"/>
                </a:solidFill>
                <a:latin typeface="Carlito"/>
                <a:cs typeface="Carlito"/>
              </a:rPr>
              <a:t>Arabia.</a:t>
            </a:r>
            <a:endParaRPr sz="2400">
              <a:latin typeface="Carlito"/>
              <a:cs typeface="Carlito"/>
            </a:endParaRPr>
          </a:p>
        </p:txBody>
      </p:sp>
      <p:grpSp>
        <p:nvGrpSpPr>
          <p:cNvPr id="6" name="object 6"/>
          <p:cNvGrpSpPr/>
          <p:nvPr/>
        </p:nvGrpSpPr>
        <p:grpSpPr>
          <a:xfrm>
            <a:off x="609600" y="214312"/>
            <a:ext cx="3962400" cy="795655"/>
            <a:chOff x="609600" y="214312"/>
            <a:chExt cx="3962400" cy="795655"/>
          </a:xfrm>
        </p:grpSpPr>
        <p:sp>
          <p:nvSpPr>
            <p:cNvPr id="8" name="object 8"/>
            <p:cNvSpPr/>
            <p:nvPr/>
          </p:nvSpPr>
          <p:spPr>
            <a:xfrm>
              <a:off x="609600" y="214312"/>
              <a:ext cx="3962400" cy="795655"/>
            </a:xfrm>
            <a:custGeom>
              <a:avLst/>
              <a:gdLst/>
              <a:ahLst/>
              <a:cxnLst/>
              <a:rect l="l" t="t" r="r" b="b"/>
              <a:pathLst>
                <a:path w="3962400" h="795655">
                  <a:moveTo>
                    <a:pt x="3962400" y="0"/>
                  </a:moveTo>
                  <a:lnTo>
                    <a:pt x="0" y="0"/>
                  </a:lnTo>
                  <a:lnTo>
                    <a:pt x="0" y="795337"/>
                  </a:lnTo>
                  <a:lnTo>
                    <a:pt x="3962400" y="795337"/>
                  </a:lnTo>
                  <a:lnTo>
                    <a:pt x="3962400" y="0"/>
                  </a:lnTo>
                  <a:close/>
                </a:path>
              </a:pathLst>
            </a:custGeom>
            <a:solidFill>
              <a:srgbClr val="FFC000"/>
            </a:solidFill>
          </p:spPr>
          <p:txBody>
            <a:bodyPr wrap="square" lIns="0" tIns="0" rIns="0" bIns="0" rtlCol="0"/>
            <a:lstStyle/>
            <a:p>
              <a:endParaRPr/>
            </a:p>
          </p:txBody>
        </p:sp>
        <p:sp>
          <p:nvSpPr>
            <p:cNvPr id="9" name="object 9"/>
            <p:cNvSpPr/>
            <p:nvPr/>
          </p:nvSpPr>
          <p:spPr>
            <a:xfrm>
              <a:off x="609600" y="214312"/>
              <a:ext cx="3962400" cy="795655"/>
            </a:xfrm>
            <a:custGeom>
              <a:avLst/>
              <a:gdLst/>
              <a:ahLst/>
              <a:cxnLst/>
              <a:rect l="l" t="t" r="r" b="b"/>
              <a:pathLst>
                <a:path w="3962400" h="795655">
                  <a:moveTo>
                    <a:pt x="0" y="795337"/>
                  </a:moveTo>
                  <a:lnTo>
                    <a:pt x="3962400" y="795337"/>
                  </a:lnTo>
                  <a:lnTo>
                    <a:pt x="3962400" y="0"/>
                  </a:lnTo>
                  <a:lnTo>
                    <a:pt x="0" y="0"/>
                  </a:lnTo>
                  <a:lnTo>
                    <a:pt x="0" y="795337"/>
                  </a:lnTo>
                  <a:close/>
                </a:path>
              </a:pathLst>
            </a:custGeom>
            <a:ln w="9525">
              <a:solidFill>
                <a:srgbClr val="000000"/>
              </a:solidFill>
            </a:ln>
          </p:spPr>
          <p:txBody>
            <a:bodyPr wrap="square" lIns="0" tIns="0" rIns="0" bIns="0" rtlCol="0"/>
            <a:lstStyle/>
            <a:p>
              <a:endParaRPr/>
            </a:p>
          </p:txBody>
        </p:sp>
      </p:grpSp>
      <p:sp>
        <p:nvSpPr>
          <p:cNvPr id="10" name="object 10"/>
          <p:cNvSpPr txBox="1">
            <a:spLocks noGrp="1"/>
          </p:cNvSpPr>
          <p:nvPr>
            <p:ph type="title"/>
          </p:nvPr>
        </p:nvSpPr>
        <p:spPr>
          <a:xfrm>
            <a:off x="609600" y="214312"/>
            <a:ext cx="3962400" cy="795655"/>
          </a:xfrm>
          <a:prstGeom prst="rect">
            <a:avLst/>
          </a:prstGeom>
        </p:spPr>
        <p:txBody>
          <a:bodyPr vert="horz" wrap="square" lIns="0" tIns="173990" rIns="0" bIns="0" rtlCol="0">
            <a:spAutoFit/>
          </a:bodyPr>
          <a:lstStyle/>
          <a:p>
            <a:pPr marL="91440">
              <a:lnSpc>
                <a:spcPct val="100000"/>
              </a:lnSpc>
              <a:spcBef>
                <a:spcPts val="1370"/>
              </a:spcBef>
            </a:pPr>
            <a:r>
              <a:rPr sz="3600" spc="-20" dirty="0">
                <a:solidFill>
                  <a:srgbClr val="FFFFFF"/>
                </a:solidFill>
                <a:latin typeface="Carlito"/>
                <a:cs typeface="Carlito"/>
              </a:rPr>
              <a:t>Recent</a:t>
            </a:r>
            <a:r>
              <a:rPr sz="3600" spc="10" dirty="0">
                <a:solidFill>
                  <a:srgbClr val="FFFFFF"/>
                </a:solidFill>
                <a:latin typeface="Carlito"/>
                <a:cs typeface="Carlito"/>
              </a:rPr>
              <a:t> </a:t>
            </a:r>
            <a:r>
              <a:rPr sz="3600" spc="-5" dirty="0">
                <a:solidFill>
                  <a:srgbClr val="FFFFFF"/>
                </a:solidFill>
                <a:latin typeface="Carlito"/>
                <a:cs typeface="Carlito"/>
              </a:rPr>
              <a:t>History</a:t>
            </a:r>
            <a:endParaRPr sz="3600">
              <a:latin typeface="Carlito"/>
              <a:cs typeface="Carlito"/>
            </a:endParaRPr>
          </a:p>
        </p:txBody>
      </p:sp>
      <p:grpSp>
        <p:nvGrpSpPr>
          <p:cNvPr id="11" name="object 11"/>
          <p:cNvGrpSpPr/>
          <p:nvPr/>
        </p:nvGrpSpPr>
        <p:grpSpPr>
          <a:xfrm>
            <a:off x="4705413" y="1347787"/>
            <a:ext cx="4305300" cy="4781550"/>
            <a:chOff x="4705413" y="1347787"/>
            <a:chExt cx="4305300" cy="4781550"/>
          </a:xfrm>
        </p:grpSpPr>
        <p:sp>
          <p:nvSpPr>
            <p:cNvPr id="12" name="object 12"/>
            <p:cNvSpPr/>
            <p:nvPr/>
          </p:nvSpPr>
          <p:spPr>
            <a:xfrm>
              <a:off x="4714875" y="1357312"/>
              <a:ext cx="4286250" cy="4762500"/>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4710176" y="1352550"/>
              <a:ext cx="4295775" cy="4772025"/>
            </a:xfrm>
            <a:custGeom>
              <a:avLst/>
              <a:gdLst/>
              <a:ahLst/>
              <a:cxnLst/>
              <a:rect l="l" t="t" r="r" b="b"/>
              <a:pathLst>
                <a:path w="4295775" h="4772025">
                  <a:moveTo>
                    <a:pt x="0" y="4772025"/>
                  </a:moveTo>
                  <a:lnTo>
                    <a:pt x="4295775" y="4772025"/>
                  </a:lnTo>
                  <a:lnTo>
                    <a:pt x="4295775" y="0"/>
                  </a:lnTo>
                  <a:lnTo>
                    <a:pt x="0" y="0"/>
                  </a:lnTo>
                  <a:lnTo>
                    <a:pt x="0" y="4772025"/>
                  </a:lnTo>
                  <a:close/>
                </a:path>
              </a:pathLst>
            </a:custGeom>
            <a:ln w="9525">
              <a:solidFill>
                <a:srgbClr val="FFFFFF"/>
              </a:solidFill>
            </a:ln>
          </p:spPr>
          <p:txBody>
            <a:bodyPr wrap="square" lIns="0" tIns="0" rIns="0" bIns="0" rtlCol="0"/>
            <a:lstStyle/>
            <a:p>
              <a:endParaRP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673</TotalTime>
  <Words>1511</Words>
  <Application>Microsoft Office PowerPoint</Application>
  <PresentationFormat>On-screen Show (4:3)</PresentationFormat>
  <Paragraphs>279</Paragraphs>
  <Slides>41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Carlito</vt:lpstr>
      <vt:lpstr>Comic Sans MS</vt:lpstr>
      <vt:lpstr>Constantia</vt:lpstr>
      <vt:lpstr>Noto Sans</vt:lpstr>
      <vt:lpstr>Times New Roman</vt:lpstr>
      <vt:lpstr>Verdana</vt:lpstr>
      <vt:lpstr>Wingdings</vt:lpstr>
      <vt:lpstr>Wingdings 2</vt:lpstr>
      <vt:lpstr>Flow</vt:lpstr>
      <vt:lpstr>CORONAVIRUS</vt:lpstr>
      <vt:lpstr>2019-nCOV</vt:lpstr>
      <vt:lpstr>          What is a "novel" coronavirus? </vt:lpstr>
      <vt:lpstr>CORONAVIRUSES</vt:lpstr>
      <vt:lpstr>A Crown-like Appearance  when viewed by EM</vt:lpstr>
      <vt:lpstr>PowerPoint Presentation</vt:lpstr>
      <vt:lpstr>SARS Corona Virus</vt:lpstr>
      <vt:lpstr>Recent History</vt:lpstr>
      <vt:lpstr>Recent History</vt:lpstr>
      <vt:lpstr>Middle East respiratory syndrome  coronavirus (MERS-CoV)</vt:lpstr>
      <vt:lpstr>PowerPoint Presentation</vt:lpstr>
      <vt:lpstr>2013 Concerns</vt:lpstr>
      <vt:lpstr>PowerPoint Presentation</vt:lpstr>
      <vt:lpstr>2013 Concerns</vt:lpstr>
      <vt:lpstr> How is novel coronavirus transmitted ? </vt:lpstr>
      <vt:lpstr>How is Novel  Coronavirus  transmitted?</vt:lpstr>
      <vt:lpstr> Symptoms</vt:lpstr>
      <vt:lpstr>LATER COMPLICATIONS</vt:lpstr>
      <vt:lpstr> Lab Diagnosis</vt:lpstr>
      <vt:lpstr>Can 2019-nCoV be caught from a person who presents no symptoms</vt:lpstr>
      <vt:lpstr>How long is the incubation period? </vt:lpstr>
      <vt:lpstr>How dangerous is it? </vt:lpstr>
      <vt:lpstr>Can the 2019-nCoV be transmitted from person to person? </vt:lpstr>
      <vt:lpstr> Prevention Measures</vt:lpstr>
      <vt:lpstr> Prevention Measures</vt:lpstr>
      <vt:lpstr>What can I do to protect myself? </vt:lpstr>
      <vt:lpstr>CONTI…</vt:lpstr>
      <vt:lpstr>CONTI…</vt:lpstr>
      <vt:lpstr>CONTI….</vt:lpstr>
      <vt:lpstr>….</vt:lpstr>
      <vt:lpstr>Who is at risk of developing severe illness? </vt:lpstr>
      <vt:lpstr>ANTIMICROBIAL DRUGS</vt:lpstr>
      <vt:lpstr>MECHANISMS OF ACTION OF  ANTIBACTERIAL DRUGS</vt:lpstr>
      <vt:lpstr>CONTI…</vt:lpstr>
      <vt:lpstr>Coronavirus in India </vt:lpstr>
      <vt:lpstr>CURRENT DATA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dc:creator>
  <cp:lastModifiedBy>AM</cp:lastModifiedBy>
  <cp:revision>25</cp:revision>
  <dcterms:created xsi:type="dcterms:W3CDTF">2020-02-18T03:49:07Z</dcterms:created>
  <dcterms:modified xsi:type="dcterms:W3CDTF">2020-04-23T06:47:29Z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2013-11-17T00:00:00Z</vt:filetime>
  </property>
  <property fmtid="{D5CDD505-2E9C-101B-9397-08002B2CF9AE}" pid="3" name="Creator">
    <vt:lpwstr>Microsoft® PowerPoint® 2010</vt:lpwstr>
  </property>
  <property fmtid="{D5CDD505-2E9C-101B-9397-08002B2CF9AE}" pid="4" name="LastSaved">
    <vt:filetime>2020-02-18T00:00:00Z</vt:filetime>
  </property>
</Properties>
</file>