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3" r:id="rId4"/>
    <p:sldId id="314" r:id="rId5"/>
    <p:sldId id="304" r:id="rId6"/>
    <p:sldId id="311" r:id="rId7"/>
    <p:sldId id="312" r:id="rId8"/>
    <p:sldId id="297" r:id="rId9"/>
    <p:sldId id="298" r:id="rId10"/>
    <p:sldId id="289" r:id="rId11"/>
    <p:sldId id="290" r:id="rId12"/>
    <p:sldId id="296" r:id="rId13"/>
    <p:sldId id="291" r:id="rId14"/>
    <p:sldId id="292" r:id="rId15"/>
    <p:sldId id="278" r:id="rId16"/>
    <p:sldId id="280" r:id="rId17"/>
    <p:sldId id="281" r:id="rId18"/>
    <p:sldId id="282" r:id="rId19"/>
    <p:sldId id="283" r:id="rId20"/>
    <p:sldId id="300" r:id="rId21"/>
    <p:sldId id="301" r:id="rId22"/>
    <p:sldId id="284" r:id="rId23"/>
    <p:sldId id="285" r:id="rId24"/>
    <p:sldId id="299" r:id="rId25"/>
    <p:sldId id="305" r:id="rId26"/>
    <p:sldId id="306" r:id="rId27"/>
    <p:sldId id="271" r:id="rId28"/>
    <p:sldId id="272" r:id="rId29"/>
    <p:sldId id="273" r:id="rId30"/>
    <p:sldId id="307" r:id="rId31"/>
    <p:sldId id="275" r:id="rId32"/>
    <p:sldId id="277" r:id="rId33"/>
    <p:sldId id="31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7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9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3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4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0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0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9326-912C-408E-BF4B-28A78144550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A5FD-BB01-49C3-BD26-2A0B1F8D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7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central.com/psychotherap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dirty="0" smtClean="0">
                <a:latin typeface="Arial Black" pitchFamily="34" charset="0"/>
              </a:rPr>
              <a:t>PSYCHOTHERAPY</a:t>
            </a:r>
          </a:p>
          <a:p>
            <a:r>
              <a:rPr lang="en-US" dirty="0" smtClean="0"/>
              <a:t>Dr </a:t>
            </a:r>
            <a:r>
              <a:rPr lang="en-US" dirty="0"/>
              <a:t>A</a:t>
            </a:r>
            <a:r>
              <a:rPr lang="en-US" dirty="0" smtClean="0"/>
              <a:t>nupama.k</a:t>
            </a:r>
          </a:p>
          <a:p>
            <a:r>
              <a:rPr lang="en-US" dirty="0" smtClean="0"/>
              <a:t>Akal College of Nursing</a:t>
            </a:r>
            <a:endParaRPr lang="en-US" dirty="0"/>
          </a:p>
        </p:txBody>
      </p:sp>
      <p:pic>
        <p:nvPicPr>
          <p:cNvPr id="4" name="Picture 2" descr="C:\Users\abc\Desktop\psychotherapy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"/>
            <a:ext cx="8839200" cy="37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HOW LONG ………????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Most psychotherapy today 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short-term and lasts less than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year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Most common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mental disorders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often be successfully treated in this time frame, often with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combination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psychotherapy and medications.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abc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114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3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latin typeface="Arial Black" pitchFamily="34" charset="0"/>
              </a:rPr>
              <a:t>WHEN THIS THERAPY IS successful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4983163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Psychotherapy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is most successful when the individual enters therapy on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their own and has a strong desire to change.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you don’t want to change, change will be slow in coming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 descr="C:\Users\ab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1143000"/>
            <a:ext cx="4267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6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4724400" cy="5745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sz="4000" dirty="0" smtClean="0"/>
              <a:t> It is most successful when a person is able and willing to try to do this in a </a:t>
            </a:r>
            <a:r>
              <a:rPr lang="en-US" sz="4000" b="1" dirty="0" smtClean="0"/>
              <a:t>safe and supportive </a:t>
            </a:r>
            <a:r>
              <a:rPr lang="en-US" sz="4000" dirty="0" smtClean="0"/>
              <a:t>environment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381000"/>
            <a:ext cx="3657600" cy="57451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1266" name="Picture 2" descr="C:\Users\abc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657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1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067800" cy="6629400"/>
          </a:xfrm>
        </p:spPr>
        <p:txBody>
          <a:bodyPr numCol="1">
            <a:normAutofit/>
          </a:bodyPr>
          <a:lstStyle/>
          <a:p>
            <a:pPr marL="0" indent="0" fontAlgn="base">
              <a:buNone/>
            </a:pPr>
            <a:r>
              <a:rPr lang="en-US" sz="3500" dirty="0">
                <a:latin typeface="Arial Black" pitchFamily="34" charset="0"/>
                <a:cs typeface="Times New Roman" pitchFamily="18" charset="0"/>
              </a:rPr>
              <a:t>There are many different approaches to </a:t>
            </a:r>
            <a:r>
              <a:rPr lang="en-US" sz="3500" dirty="0">
                <a:latin typeface="Arial Black" pitchFamily="34" charset="0"/>
                <a:cs typeface="Times New Roman" pitchFamily="18" charset="0"/>
                <a:hlinkClick r:id="rId2"/>
              </a:rPr>
              <a:t>psychotherapy</a:t>
            </a:r>
            <a:r>
              <a:rPr lang="en-US" dirty="0">
                <a:latin typeface="Arial Black" pitchFamily="34" charset="0"/>
              </a:rPr>
              <a:t>. </a:t>
            </a:r>
            <a:endParaRPr lang="en-US" dirty="0" smtClean="0">
              <a:latin typeface="Arial Black" pitchFamily="34" charset="0"/>
            </a:endParaRP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one method or another depends on the psychologist’s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psychologists use one approach with all patients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others are eclectic, and some tailor their approach based on particular patients’ needs, symptoms and personality.</a:t>
            </a:r>
          </a:p>
          <a:p>
            <a:pPr marL="0" indent="0" algn="just" fontAlgn="base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sychodynamic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approach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focuses on understanding where the patient’s problems or symptoms came from.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…..Fundamental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urpose of Psychotherapy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undamental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purpose of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psychotherapy remains to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strengthen the 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psyche and the soul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valuing of our words,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alk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herapy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teaches us the value of taking ourselves seriously — finally placing value where it belongs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52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abc\Desktop\psychotherapy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5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abc\Desktop\psychotherapy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4957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bc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11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26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abc\Desktop\psychotherapy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191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bc\Desktop\istockphoto-1188865020-102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48" y="381000"/>
            <a:ext cx="423755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0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abc\Desktop\psychotherapy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810000"/>
            <a:ext cx="8839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abc\Desktop\opti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8763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abc\Desktop\introduction-of-psychotherapy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Arial Black" pitchFamily="34" charset="0"/>
              </a:rPr>
              <a:t>Psychotherapy is usually time-limited and focuses on specific goals you want to accomplish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5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latin typeface="Arial Black" pitchFamily="34" charset="0"/>
              </a:rPr>
              <a:t>You’re not alone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comm</a:t>
            </a:r>
            <a:endParaRPr lang="en-US" dirty="0"/>
          </a:p>
        </p:txBody>
      </p:sp>
      <p:pic>
        <p:nvPicPr>
          <p:cNvPr id="1026" name="Picture 2" descr="C:\Users\abc\Desktop\youarenotal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458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191000"/>
            <a:ext cx="830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Common meaning are sympathy or agreement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226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bc\Desktop\psychotherapy-ppt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2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bc\Desktop\psychotherapy-ppt-3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07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abc\Desktop\introduction-of-psychotherapy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180109"/>
            <a:ext cx="8991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418" y="3304309"/>
            <a:ext cx="2230582" cy="3553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5943600"/>
            <a:ext cx="2362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abc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1336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bc\Desktop\psychotherapy-works-title-image_tcm7-217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38850"/>
            <a:ext cx="23622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abc\Desktop\introduction-of-psychotherapy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181600"/>
            <a:ext cx="906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4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abc\Desktop\psychotherapy-ppt-11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26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Black" pitchFamily="34" charset="0"/>
              </a:rPr>
              <a:t>Ventilation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Ventilation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allowing the client to speak about his problems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without restriction or inhibition.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Ventilation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an important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particularly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during the early phases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This is supportive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client is encouraged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Talk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about his problems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client's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Emotional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distress decreases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both he and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counselor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obtain a clearer picture of the problem situation.</a:t>
            </a:r>
          </a:p>
        </p:txBody>
      </p:sp>
    </p:spTree>
    <p:extLst>
      <p:ext uri="{BB962C8B-B14F-4D97-AF65-F5344CB8AC3E}">
        <p14:creationId xmlns:p14="http://schemas.microsoft.com/office/powerpoint/2010/main" val="3520687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bc\Desktop\regression-therapy-orient-your-clie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038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bc\Desktop\psychotherapy-10-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73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abc\Desktop\psychotherapy-1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54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abc\Desktop\psychotherapy-1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01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abc\Desktop\psychotherapy-1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10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1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bc\Desktop\psychotherapy-ppt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98764" y="574964"/>
            <a:ext cx="2438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haroni" pitchFamily="2" charset="-79"/>
                <a:cs typeface="Aharoni" pitchFamily="2" charset="-79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40648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>
            <a:noAutofit/>
          </a:bodyPr>
          <a:lstStyle/>
          <a:p>
            <a:pPr algn="just"/>
            <a:r>
              <a:rPr lang="en-US" b="1" dirty="0"/>
              <a:t>P</a:t>
            </a:r>
            <a:r>
              <a:rPr lang="en-US" b="1" dirty="0" smtClean="0"/>
              <a:t>ersuasion</a:t>
            </a:r>
            <a:r>
              <a:rPr lang="en-US" dirty="0"/>
              <a:t> is a process aimed at changing a person's (or a group's) </a:t>
            </a:r>
            <a:r>
              <a:rPr lang="en-US" b="1" dirty="0"/>
              <a:t>attitude or </a:t>
            </a:r>
            <a:r>
              <a:rPr lang="en-US" b="1" dirty="0" smtClean="0"/>
              <a:t>behavior </a:t>
            </a:r>
            <a:r>
              <a:rPr lang="en-US" b="1" dirty="0"/>
              <a:t>T</a:t>
            </a:r>
            <a:r>
              <a:rPr lang="en-US" b="1" dirty="0" smtClean="0"/>
              <a:t>oward </a:t>
            </a:r>
            <a:r>
              <a:rPr lang="en-US" dirty="0"/>
              <a:t>some</a:t>
            </a:r>
            <a:r>
              <a:rPr lang="en-US" b="1" dirty="0"/>
              <a:t> </a:t>
            </a:r>
            <a:endParaRPr lang="en-US" b="1" dirty="0" smtClean="0"/>
          </a:p>
          <a:p>
            <a:pPr algn="just"/>
            <a:r>
              <a:rPr lang="en-US" sz="2000" b="1" dirty="0" smtClean="0"/>
              <a:t>Event</a:t>
            </a:r>
            <a:r>
              <a:rPr lang="en-US" sz="2000" b="1" dirty="0"/>
              <a:t>, </a:t>
            </a:r>
            <a:endParaRPr lang="en-US" sz="2000" b="1" dirty="0" smtClean="0"/>
          </a:p>
          <a:p>
            <a:pPr algn="just"/>
            <a:r>
              <a:rPr lang="en-US" sz="2000" b="1" dirty="0" smtClean="0"/>
              <a:t>Idea</a:t>
            </a:r>
            <a:r>
              <a:rPr lang="en-US" sz="2000" b="1" dirty="0"/>
              <a:t>, </a:t>
            </a:r>
            <a:endParaRPr lang="en-US" sz="2000" b="1" dirty="0" smtClean="0"/>
          </a:p>
          <a:p>
            <a:pPr algn="just"/>
            <a:r>
              <a:rPr lang="en-US" sz="2000" b="1" dirty="0" smtClean="0"/>
              <a:t>object</a:t>
            </a:r>
            <a:r>
              <a:rPr lang="en-US" sz="2000" b="1" dirty="0"/>
              <a:t>, or other person(s</a:t>
            </a:r>
            <a:r>
              <a:rPr lang="en-US" sz="2000" dirty="0"/>
              <a:t>),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by </a:t>
            </a:r>
            <a:r>
              <a:rPr lang="en-US" sz="2000" dirty="0"/>
              <a:t>using </a:t>
            </a:r>
            <a:r>
              <a:rPr lang="en-US" sz="2000" b="1" dirty="0"/>
              <a:t>written</a:t>
            </a:r>
            <a:r>
              <a:rPr lang="en-US" sz="2000" b="1" dirty="0" smtClean="0"/>
              <a:t>, </a:t>
            </a:r>
            <a:r>
              <a:rPr lang="en-US" sz="2000" b="1" dirty="0" smtClean="0"/>
              <a:t>Spoken </a:t>
            </a:r>
            <a:r>
              <a:rPr lang="en-US" sz="2000" b="1" dirty="0"/>
              <a:t>words </a:t>
            </a:r>
            <a:r>
              <a:rPr lang="en-US" sz="2000" dirty="0"/>
              <a:t>or visual tools </a:t>
            </a:r>
            <a:r>
              <a:rPr lang="en-US" sz="2000" dirty="0" smtClean="0"/>
              <a:t>to </a:t>
            </a:r>
            <a:r>
              <a:rPr lang="en-US" sz="2000" dirty="0"/>
              <a:t>convey information</a:t>
            </a:r>
            <a:r>
              <a:rPr lang="en-US" sz="2000" dirty="0" smtClean="0"/>
              <a:t>,</a:t>
            </a:r>
          </a:p>
          <a:p>
            <a:pPr marL="0" indent="0" algn="just">
              <a:buNone/>
            </a:pPr>
            <a:r>
              <a:rPr lang="en-US" sz="2000" dirty="0" smtClean="0"/>
              <a:t> </a:t>
            </a:r>
            <a:r>
              <a:rPr lang="en-US" sz="2000" dirty="0"/>
              <a:t>feelings, or reasoning, or a combination</a:t>
            </a:r>
          </a:p>
        </p:txBody>
      </p:sp>
      <p:pic>
        <p:nvPicPr>
          <p:cNvPr id="7" name="Picture 2" descr="C:\Users\abc\Desktop\psychotherapy-14-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3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85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abc\Desktop\psychotherapy-1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05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abc\Desktop\psychotherapy-1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23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bc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5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bc\Desktop\psychotherapy-ppt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2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How it  works</a:t>
            </a:r>
            <a:r>
              <a:rPr lang="en-US" dirty="0" smtClean="0"/>
              <a:t>……..…………………?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bc\Desktop\title-psychotherapy-works_tcm7-141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9250"/>
            <a:ext cx="81534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0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itchFamily="34" charset="0"/>
              </a:rPr>
              <a:t>what exactly is psychotherapy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Most people have heard the term </a:t>
            </a:r>
            <a:r>
              <a:rPr lang="en-US" b="1" dirty="0"/>
              <a:t>“psychotherapy</a:t>
            </a:r>
            <a:r>
              <a:rPr lang="en-US" dirty="0"/>
              <a:t>”, but don’t have an accurate concept of what it really is. 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 smtClean="0">
                <a:latin typeface="Arial Black" pitchFamily="34" charset="0"/>
              </a:rPr>
              <a:t>So </a:t>
            </a:r>
            <a:r>
              <a:rPr lang="en-US" b="1" dirty="0">
                <a:latin typeface="Arial Black" pitchFamily="34" charset="0"/>
              </a:rPr>
              <a:t>what exactly is psychotherapy?</a:t>
            </a:r>
          </a:p>
          <a:p>
            <a:pPr algn="just"/>
            <a:r>
              <a:rPr lang="en-US" dirty="0"/>
              <a:t>Psychotherapy aims to enable </a:t>
            </a:r>
            <a:r>
              <a:rPr lang="en-US" b="1" dirty="0"/>
              <a:t>patients, or clients</a:t>
            </a:r>
            <a:r>
              <a:rPr lang="en-US" dirty="0"/>
              <a:t>, to recognize both </a:t>
            </a:r>
            <a:r>
              <a:rPr lang="en-US" b="1" dirty="0"/>
              <a:t>positive and negative feelings, </a:t>
            </a:r>
            <a:r>
              <a:rPr lang="en-US" dirty="0"/>
              <a:t>and </a:t>
            </a:r>
            <a:r>
              <a:rPr lang="en-US" b="1" dirty="0"/>
              <a:t>what triggers </a:t>
            </a:r>
            <a:r>
              <a:rPr lang="en-US" dirty="0"/>
              <a:t>or </a:t>
            </a:r>
            <a:r>
              <a:rPr lang="en-US" b="1" dirty="0"/>
              <a:t>situation</a:t>
            </a:r>
            <a:r>
              <a:rPr lang="en-US" dirty="0"/>
              <a:t>s can make them feel </a:t>
            </a:r>
            <a:r>
              <a:rPr lang="en-US" b="1" dirty="0"/>
              <a:t>good, nervous, or depressed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This allows them to cope with difficulties in a more constructive 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0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4000" dirty="0"/>
              <a:t>Most courses of therapy last less than a year, and </a:t>
            </a:r>
            <a:r>
              <a:rPr lang="en-US" sz="4000" b="1" dirty="0"/>
              <a:t>clients who are excited to change and willing to work often report great outcomes.</a:t>
            </a:r>
          </a:p>
          <a:p>
            <a:pPr algn="just"/>
            <a:r>
              <a:rPr lang="en-US" sz="4000" b="1" dirty="0"/>
              <a:t>Psychotherapy</a:t>
            </a:r>
            <a:r>
              <a:rPr lang="en-US" sz="4000" dirty="0"/>
              <a:t> helps with a diverse set of problems, including </a:t>
            </a:r>
            <a:r>
              <a:rPr lang="en-US" sz="4000" b="1" dirty="0"/>
              <a:t>depression</a:t>
            </a:r>
            <a:r>
              <a:rPr lang="en-US" sz="4000" dirty="0"/>
              <a:t> and </a:t>
            </a:r>
            <a:r>
              <a:rPr lang="en-US" sz="4000" b="1" dirty="0"/>
              <a:t>L</a:t>
            </a:r>
            <a:r>
              <a:rPr lang="en-US" sz="4000" b="1" dirty="0" smtClean="0"/>
              <a:t>ow </a:t>
            </a:r>
            <a:r>
              <a:rPr lang="en-US" sz="4000" b="1" dirty="0"/>
              <a:t>self-esteem</a:t>
            </a:r>
            <a:r>
              <a:rPr lang="en-US" sz="4000" dirty="0"/>
              <a:t>, </a:t>
            </a:r>
            <a:r>
              <a:rPr lang="en-US" sz="4000" b="1" dirty="0"/>
              <a:t>A</a:t>
            </a:r>
            <a:r>
              <a:rPr lang="en-US" sz="4000" b="1" dirty="0" smtClean="0"/>
              <a:t>ddiction</a:t>
            </a:r>
            <a:r>
              <a:rPr lang="en-US" sz="4000" dirty="0" smtClean="0"/>
              <a:t> </a:t>
            </a:r>
            <a:r>
              <a:rPr lang="en-US" sz="4000" dirty="0"/>
              <a:t>and </a:t>
            </a:r>
            <a:r>
              <a:rPr lang="en-US" sz="4000" b="1" dirty="0"/>
              <a:t>F</a:t>
            </a:r>
            <a:r>
              <a:rPr lang="en-US" sz="4000" b="1" dirty="0" smtClean="0"/>
              <a:t>amily </a:t>
            </a:r>
            <a:r>
              <a:rPr lang="en-US" sz="4000" b="1" dirty="0"/>
              <a:t>quarrels. </a:t>
            </a:r>
            <a:endParaRPr lang="en-US" sz="4000" b="1" dirty="0" smtClean="0"/>
          </a:p>
          <a:p>
            <a:pPr algn="just"/>
            <a:r>
              <a:rPr lang="en-US" sz="4000" dirty="0" smtClean="0"/>
              <a:t>Anyone </a:t>
            </a:r>
            <a:r>
              <a:rPr lang="en-US" sz="4000" b="1" dirty="0"/>
              <a:t>overwhelmed </a:t>
            </a:r>
            <a:r>
              <a:rPr lang="en-US" sz="4000" dirty="0"/>
              <a:t>by daily problems and an inability to cope can benefit from psychotherapy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7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bc\Desktop\psychotherapy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991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886200"/>
            <a:ext cx="8305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Psychotherapy is both an </a:t>
            </a:r>
            <a:r>
              <a:rPr lang="en-US" sz="2800" b="1" dirty="0">
                <a:solidFill>
                  <a:schemeClr val="tx1"/>
                </a:solidFill>
                <a:latin typeface="Arial Black" pitchFamily="34" charset="0"/>
              </a:rPr>
              <a:t>art and a science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Understanding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the contribution of both these elements and achieving a proper balance in actual episodes of therapy is essential to optimize therapeutic success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57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bc\Desktop\psychotherapy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437</Words>
  <Application>Microsoft Office PowerPoint</Application>
  <PresentationFormat>On-screen Show (4:3)</PresentationFormat>
  <Paragraphs>44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You’re not alone.”</vt:lpstr>
      <vt:lpstr>PowerPoint Presentation</vt:lpstr>
      <vt:lpstr>PowerPoint Presentation</vt:lpstr>
      <vt:lpstr>How it  works……..…………………?</vt:lpstr>
      <vt:lpstr>what exactly is psychotherapy</vt:lpstr>
      <vt:lpstr>PowerPoint Presentation</vt:lpstr>
      <vt:lpstr>PowerPoint Presentation</vt:lpstr>
      <vt:lpstr>PowerPoint Presentation</vt:lpstr>
      <vt:lpstr>HOW LONG ………????</vt:lpstr>
      <vt:lpstr>WHEN THIS THERAPY IS successful???</vt:lpstr>
      <vt:lpstr>PowerPoint Presentation</vt:lpstr>
      <vt:lpstr>PowerPoint Presentation</vt:lpstr>
      <vt:lpstr>WHAT IS …..Fundamental Purpose of Psychotherapy???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Ventilation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32</cp:revision>
  <dcterms:created xsi:type="dcterms:W3CDTF">2020-05-08T09:10:06Z</dcterms:created>
  <dcterms:modified xsi:type="dcterms:W3CDTF">2020-05-11T04:21:57Z</dcterms:modified>
</cp:coreProperties>
</file>