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1" r:id="rId5"/>
    <p:sldId id="281" r:id="rId6"/>
    <p:sldId id="282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25" r:id="rId39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4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073" y="348995"/>
            <a:ext cx="91439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80706" y="1275079"/>
            <a:ext cx="8331986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073" y="348995"/>
            <a:ext cx="91439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52396" y="1713991"/>
            <a:ext cx="2721609" cy="4695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B04F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073" y="348995"/>
            <a:ext cx="91439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073" y="348995"/>
            <a:ext cx="91439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073" y="348995"/>
            <a:ext cx="9143996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0096" y="906271"/>
            <a:ext cx="5701030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44409" y="1774951"/>
            <a:ext cx="8004580" cy="4838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775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1633" y="2406650"/>
            <a:ext cx="3581400" cy="46969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0096" y="1381759"/>
            <a:ext cx="528002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Nicotine </a:t>
            </a:r>
            <a:r>
              <a:rPr dirty="0"/>
              <a:t>and</a:t>
            </a:r>
            <a:r>
              <a:rPr spc="-90" dirty="0"/>
              <a:t> </a:t>
            </a:r>
            <a:r>
              <a:rPr spc="-5" dirty="0"/>
              <a:t>Insulin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11541" y="2297683"/>
            <a:ext cx="7813675" cy="3750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Nicotine </a:t>
            </a:r>
            <a:r>
              <a:rPr sz="2600" dirty="0">
                <a:latin typeface="Constantia"/>
                <a:cs typeface="Constantia"/>
              </a:rPr>
              <a:t>also </a:t>
            </a:r>
            <a:r>
              <a:rPr sz="2600" spc="-5" dirty="0">
                <a:latin typeface="Constantia"/>
                <a:cs typeface="Constantia"/>
              </a:rPr>
              <a:t>inhibits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release of insulin </a:t>
            </a:r>
            <a:r>
              <a:rPr sz="2600" spc="-15" dirty="0">
                <a:latin typeface="Constantia"/>
                <a:cs typeface="Constantia"/>
              </a:rPr>
              <a:t>from </a:t>
            </a:r>
            <a:r>
              <a:rPr sz="2600" dirty="0">
                <a:latin typeface="Constantia"/>
                <a:cs typeface="Constantia"/>
              </a:rPr>
              <a:t>the  </a:t>
            </a:r>
            <a:r>
              <a:rPr sz="2600" spc="-10" dirty="0">
                <a:latin typeface="Constantia"/>
                <a:cs typeface="Constantia"/>
              </a:rPr>
              <a:t>pancreas,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hormone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that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responsible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removing  </a:t>
            </a:r>
            <a:r>
              <a:rPr sz="2600" spc="-20" dirty="0">
                <a:latin typeface="Constantia"/>
                <a:cs typeface="Constantia"/>
              </a:rPr>
              <a:t>excess </a:t>
            </a:r>
            <a:r>
              <a:rPr sz="2600" spc="-5" dirty="0">
                <a:latin typeface="Constantia"/>
                <a:cs typeface="Constantia"/>
              </a:rPr>
              <a:t>sugar </a:t>
            </a:r>
            <a:r>
              <a:rPr sz="2600" spc="-15" dirty="0">
                <a:latin typeface="Constantia"/>
                <a:cs typeface="Constantia"/>
              </a:rPr>
              <a:t>from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4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person's blood.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Wingdings 2"/>
              <a:buChar char=""/>
            </a:pPr>
            <a:endParaRPr sz="3800">
              <a:latin typeface="Times New Roman"/>
              <a:cs typeface="Times New Roman"/>
            </a:endParaRPr>
          </a:p>
          <a:p>
            <a:pPr marL="286385" marR="179070" indent="-274320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This </a:t>
            </a:r>
            <a:r>
              <a:rPr sz="2600" spc="-20" dirty="0">
                <a:latin typeface="Constantia"/>
                <a:cs typeface="Constantia"/>
              </a:rPr>
              <a:t>leaves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smoker </a:t>
            </a:r>
            <a:r>
              <a:rPr sz="2600" spc="-5" dirty="0">
                <a:latin typeface="Constantia"/>
                <a:cs typeface="Constantia"/>
              </a:rPr>
              <a:t>in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10" dirty="0">
                <a:latin typeface="Constantia"/>
                <a:cs typeface="Constantia"/>
              </a:rPr>
              <a:t>slightly </a:t>
            </a:r>
            <a:r>
              <a:rPr sz="2600" spc="-20" dirty="0">
                <a:latin typeface="Constantia"/>
                <a:cs typeface="Constantia"/>
              </a:rPr>
              <a:t>hyperglycemic  </a:t>
            </a:r>
            <a:r>
              <a:rPr sz="2600" spc="-10" dirty="0">
                <a:latin typeface="Constantia"/>
                <a:cs typeface="Constantia"/>
              </a:rPr>
              <a:t>condition, </a:t>
            </a:r>
            <a:r>
              <a:rPr sz="2600" spc="-5" dirty="0">
                <a:latin typeface="Constantia"/>
                <a:cs typeface="Constantia"/>
              </a:rPr>
              <a:t>meaning </a:t>
            </a:r>
            <a:r>
              <a:rPr sz="2600" dirty="0">
                <a:latin typeface="Constantia"/>
                <a:cs typeface="Constantia"/>
              </a:rPr>
              <a:t>he has </a:t>
            </a:r>
            <a:r>
              <a:rPr sz="2600" spc="-15" dirty="0">
                <a:latin typeface="Constantia"/>
                <a:cs typeface="Constantia"/>
              </a:rPr>
              <a:t>more </a:t>
            </a:r>
            <a:r>
              <a:rPr sz="2600" spc="-5" dirty="0">
                <a:latin typeface="Constantia"/>
                <a:cs typeface="Constantia"/>
              </a:rPr>
              <a:t>sugar in his </a:t>
            </a:r>
            <a:r>
              <a:rPr sz="2600" dirty="0">
                <a:latin typeface="Constantia"/>
                <a:cs typeface="Constantia"/>
              </a:rPr>
              <a:t>blood  than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normal.</a:t>
            </a:r>
            <a:r>
              <a:rPr sz="2600" spc="-10" dirty="0">
                <a:latin typeface="Constantia"/>
                <a:cs typeface="Constantia"/>
              </a:rPr>
              <a:t> High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blood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sugar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acts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as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appetite  </a:t>
            </a:r>
            <a:r>
              <a:rPr sz="2600" spc="-5" dirty="0">
                <a:latin typeface="Constantia"/>
                <a:cs typeface="Constantia"/>
              </a:rPr>
              <a:t>suppressant,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which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may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why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smokers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think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their  </a:t>
            </a:r>
            <a:r>
              <a:rPr sz="2600" spc="-15" dirty="0">
                <a:latin typeface="Constantia"/>
                <a:cs typeface="Constantia"/>
              </a:rPr>
              <a:t>cigarettes reduce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45" dirty="0">
                <a:latin typeface="Constantia"/>
                <a:cs typeface="Constantia"/>
              </a:rPr>
              <a:t>hunger.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2501" y="1076959"/>
            <a:ext cx="574167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Smoking </a:t>
            </a:r>
            <a:r>
              <a:rPr dirty="0"/>
              <a:t>and</a:t>
            </a:r>
            <a:r>
              <a:rPr spc="-45" dirty="0"/>
              <a:t> </a:t>
            </a:r>
            <a:r>
              <a:rPr spc="-35" dirty="0"/>
              <a:t>Eyesight</a:t>
            </a:r>
          </a:p>
        </p:txBody>
      </p:sp>
      <p:sp>
        <p:nvSpPr>
          <p:cNvPr id="6" name="object 6"/>
          <p:cNvSpPr/>
          <p:nvPr/>
        </p:nvSpPr>
        <p:spPr>
          <a:xfrm>
            <a:off x="5628009" y="2406395"/>
            <a:ext cx="3756659" cy="255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62184" y="1951125"/>
            <a:ext cx="8298815" cy="43935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10" dirty="0">
                <a:latin typeface="Constantia"/>
                <a:cs typeface="Constantia"/>
              </a:rPr>
              <a:t>Cataracts</a:t>
            </a:r>
            <a:endParaRPr sz="2800">
              <a:latin typeface="Constantia"/>
              <a:cs typeface="Constantia"/>
            </a:endParaRPr>
          </a:p>
          <a:p>
            <a:pPr marL="469900" marR="4755515" indent="-45720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latin typeface="Constantia"/>
                <a:cs typeface="Constantia"/>
              </a:rPr>
              <a:t>Increases </a:t>
            </a: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spc="-10" dirty="0">
                <a:latin typeface="Constantia"/>
                <a:cs typeface="Constantia"/>
              </a:rPr>
              <a:t>risk </a:t>
            </a:r>
            <a:r>
              <a:rPr sz="2800" spc="-5" dirty="0">
                <a:latin typeface="Constantia"/>
                <a:cs typeface="Constantia"/>
              </a:rPr>
              <a:t>of  </a:t>
            </a:r>
            <a:r>
              <a:rPr sz="2800" spc="-10" dirty="0">
                <a:latin typeface="Constantia"/>
                <a:cs typeface="Constantia"/>
              </a:rPr>
              <a:t>cataracts </a:t>
            </a:r>
            <a:r>
              <a:rPr sz="2800" spc="-5" dirty="0">
                <a:latin typeface="Constantia"/>
                <a:cs typeface="Constantia"/>
              </a:rPr>
              <a:t>as </a:t>
            </a:r>
            <a:r>
              <a:rPr sz="2800" spc="-30" dirty="0">
                <a:latin typeface="Constantia"/>
                <a:cs typeface="Constantia"/>
              </a:rPr>
              <a:t>you</a:t>
            </a:r>
            <a:r>
              <a:rPr sz="2800" spc="-365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age.</a:t>
            </a:r>
            <a:endParaRPr sz="2800">
              <a:latin typeface="Constantia"/>
              <a:cs typeface="Constantia"/>
            </a:endParaRPr>
          </a:p>
          <a:p>
            <a:pPr marL="469900" marR="4410075" indent="-45720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Constantia"/>
                <a:cs typeface="Constantia"/>
              </a:rPr>
              <a:t>These </a:t>
            </a:r>
            <a:r>
              <a:rPr sz="2800" spc="-20" dirty="0">
                <a:latin typeface="Constantia"/>
                <a:cs typeface="Constantia"/>
              </a:rPr>
              <a:t>are </a:t>
            </a:r>
            <a:r>
              <a:rPr sz="2800" spc="-10" dirty="0">
                <a:latin typeface="Constantia"/>
                <a:cs typeface="Constantia"/>
              </a:rPr>
              <a:t>cloudy</a:t>
            </a:r>
            <a:r>
              <a:rPr sz="2800" spc="-43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areas  </a:t>
            </a:r>
            <a:r>
              <a:rPr sz="2800" spc="-5" dirty="0">
                <a:latin typeface="Constantia"/>
                <a:cs typeface="Constantia"/>
              </a:rPr>
              <a:t>on the lens of the </a:t>
            </a:r>
            <a:r>
              <a:rPr sz="2800" spc="-30" dirty="0">
                <a:latin typeface="Constantia"/>
                <a:cs typeface="Constantia"/>
              </a:rPr>
              <a:t>eye  </a:t>
            </a:r>
            <a:r>
              <a:rPr sz="2800" spc="-5" dirty="0">
                <a:latin typeface="Constantia"/>
                <a:cs typeface="Constantia"/>
              </a:rPr>
              <a:t>that </a:t>
            </a:r>
            <a:r>
              <a:rPr sz="2800" spc="-20" dirty="0">
                <a:latin typeface="Constantia"/>
                <a:cs typeface="Constantia"/>
              </a:rPr>
              <a:t>keep </a:t>
            </a:r>
            <a:r>
              <a:rPr sz="2800" spc="-10" dirty="0">
                <a:latin typeface="Constantia"/>
                <a:cs typeface="Constantia"/>
              </a:rPr>
              <a:t>light </a:t>
            </a:r>
            <a:r>
              <a:rPr sz="2800" spc="-15" dirty="0">
                <a:latin typeface="Constantia"/>
                <a:cs typeface="Constantia"/>
              </a:rPr>
              <a:t>from  </a:t>
            </a:r>
            <a:r>
              <a:rPr sz="2800" spc="-10" dirty="0">
                <a:latin typeface="Constantia"/>
                <a:cs typeface="Constantia"/>
              </a:rPr>
              <a:t>reaching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1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retina.</a:t>
            </a:r>
            <a:endParaRPr sz="2800">
              <a:latin typeface="Constantia"/>
              <a:cs typeface="Constantia"/>
            </a:endParaRPr>
          </a:p>
          <a:p>
            <a:pPr marL="4432300" marR="5080">
              <a:lnSpc>
                <a:spcPct val="100000"/>
              </a:lnSpc>
              <a:spcBef>
                <a:spcPts val="2135"/>
              </a:spcBef>
            </a:pPr>
            <a:r>
              <a:rPr sz="2800" spc="-5" dirty="0">
                <a:latin typeface="Constantia"/>
                <a:cs typeface="Constantia"/>
              </a:rPr>
              <a:t>Serious vision </a:t>
            </a:r>
            <a:r>
              <a:rPr sz="2800" spc="-10" dirty="0">
                <a:latin typeface="Constantia"/>
                <a:cs typeface="Constantia"/>
              </a:rPr>
              <a:t>problems  </a:t>
            </a:r>
            <a:r>
              <a:rPr sz="2800" spc="-20" dirty="0">
                <a:latin typeface="Constantia"/>
                <a:cs typeface="Constantia"/>
              </a:rPr>
              <a:t>are </a:t>
            </a:r>
            <a:r>
              <a:rPr sz="2800" spc="-15" dirty="0">
                <a:latin typeface="Constantia"/>
                <a:cs typeface="Constantia"/>
              </a:rPr>
              <a:t>treated </a:t>
            </a:r>
            <a:r>
              <a:rPr sz="2800" spc="-5" dirty="0">
                <a:latin typeface="Constantia"/>
                <a:cs typeface="Constantia"/>
              </a:rPr>
              <a:t>with</a:t>
            </a:r>
            <a:r>
              <a:rPr sz="2800" spc="-229" dirty="0">
                <a:latin typeface="Constantia"/>
                <a:cs typeface="Constantia"/>
              </a:rPr>
              <a:t> </a:t>
            </a:r>
            <a:r>
              <a:rPr sz="2800" b="1" i="1" spc="-5" dirty="0">
                <a:latin typeface="Constantia"/>
                <a:cs typeface="Constantia"/>
              </a:rPr>
              <a:t>surgery</a:t>
            </a:r>
            <a:r>
              <a:rPr sz="2800" spc="-5" dirty="0">
                <a:latin typeface="Constantia"/>
                <a:cs typeface="Constantia"/>
              </a:rPr>
              <a:t>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0096" y="938275"/>
            <a:ext cx="63284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The </a:t>
            </a:r>
            <a:r>
              <a:rPr sz="4800" spc="-5" dirty="0"/>
              <a:t>Risk </a:t>
            </a:r>
            <a:r>
              <a:rPr sz="4800" dirty="0"/>
              <a:t>of </a:t>
            </a:r>
            <a:r>
              <a:rPr sz="4800" spc="-5" dirty="0"/>
              <a:t>Heart</a:t>
            </a:r>
            <a:r>
              <a:rPr sz="4800" spc="-80" dirty="0"/>
              <a:t> </a:t>
            </a:r>
            <a:r>
              <a:rPr sz="4800" spc="-45" dirty="0"/>
              <a:t>Attacks</a:t>
            </a:r>
            <a:endParaRPr sz="4800"/>
          </a:p>
        </p:txBody>
      </p:sp>
      <p:sp>
        <p:nvSpPr>
          <p:cNvPr id="6" name="object 6"/>
          <p:cNvSpPr txBox="1"/>
          <p:nvPr/>
        </p:nvSpPr>
        <p:spPr>
          <a:xfrm>
            <a:off x="1159136" y="1884679"/>
            <a:ext cx="5090795" cy="3524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Smoking </a:t>
            </a:r>
            <a:r>
              <a:rPr sz="2800" spc="-10" dirty="0">
                <a:latin typeface="Constantia"/>
                <a:cs typeface="Constantia"/>
              </a:rPr>
              <a:t>increases </a:t>
            </a:r>
            <a:r>
              <a:rPr sz="2800" spc="-5" dirty="0">
                <a:latin typeface="Constantia"/>
                <a:cs typeface="Constantia"/>
              </a:rPr>
              <a:t>blood  </a:t>
            </a:r>
            <a:r>
              <a:rPr sz="2800" spc="-15" dirty="0">
                <a:latin typeface="Constantia"/>
                <a:cs typeface="Constantia"/>
              </a:rPr>
              <a:t>pressure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spc="-15" dirty="0">
                <a:latin typeface="Constantia"/>
                <a:cs typeface="Constantia"/>
              </a:rPr>
              <a:t>makes </a:t>
            </a:r>
            <a:r>
              <a:rPr sz="2800" spc="-5" dirty="0">
                <a:latin typeface="Constantia"/>
                <a:cs typeface="Constantia"/>
              </a:rPr>
              <a:t>it easier</a:t>
            </a:r>
            <a:r>
              <a:rPr sz="2800" spc="-4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for  </a:t>
            </a:r>
            <a:r>
              <a:rPr sz="2800" b="1" spc="-5" dirty="0">
                <a:latin typeface="Constantia"/>
                <a:cs typeface="Constantia"/>
              </a:rPr>
              <a:t>blood </a:t>
            </a:r>
            <a:r>
              <a:rPr sz="2800" b="1" spc="-25" dirty="0">
                <a:latin typeface="Constantia"/>
                <a:cs typeface="Constantia"/>
              </a:rPr>
              <a:t>to</a:t>
            </a:r>
            <a:r>
              <a:rPr sz="2800" b="1" spc="-145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clot</a:t>
            </a:r>
            <a:r>
              <a:rPr sz="2800" spc="-5" dirty="0">
                <a:latin typeface="Constantia"/>
                <a:cs typeface="Constantia"/>
              </a:rPr>
              <a:t>.</a:t>
            </a:r>
            <a:endParaRPr sz="2800">
              <a:latin typeface="Constantia"/>
              <a:cs typeface="Constantia"/>
            </a:endParaRPr>
          </a:p>
          <a:p>
            <a:pPr marL="287020" marR="289560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35" dirty="0">
                <a:latin typeface="Constantia"/>
                <a:cs typeface="Constantia"/>
              </a:rPr>
              <a:t>For </a:t>
            </a:r>
            <a:r>
              <a:rPr sz="2800" spc="-5" dirty="0">
                <a:latin typeface="Constantia"/>
                <a:cs typeface="Constantia"/>
              </a:rPr>
              <a:t>people </a:t>
            </a:r>
            <a:r>
              <a:rPr sz="2800" spc="-10" dirty="0">
                <a:latin typeface="Constantia"/>
                <a:cs typeface="Constantia"/>
              </a:rPr>
              <a:t>who </a:t>
            </a:r>
            <a:r>
              <a:rPr sz="2800" spc="-40" dirty="0">
                <a:latin typeface="Constantia"/>
                <a:cs typeface="Constantia"/>
              </a:rPr>
              <a:t>have </a:t>
            </a:r>
            <a:r>
              <a:rPr sz="2800" spc="-20" dirty="0">
                <a:latin typeface="Constantia"/>
                <a:cs typeface="Constantia"/>
              </a:rPr>
              <a:t>recently  </a:t>
            </a:r>
            <a:r>
              <a:rPr sz="2800" spc="-5" dirty="0">
                <a:latin typeface="Constantia"/>
                <a:cs typeface="Constantia"/>
              </a:rPr>
              <a:t>had heart </a:t>
            </a:r>
            <a:r>
              <a:rPr sz="2800" spc="-10" dirty="0">
                <a:latin typeface="Constantia"/>
                <a:cs typeface="Constantia"/>
              </a:rPr>
              <a:t>attacks </a:t>
            </a:r>
            <a:r>
              <a:rPr sz="2800" spc="-5" dirty="0">
                <a:latin typeface="Constantia"/>
                <a:cs typeface="Constantia"/>
              </a:rPr>
              <a:t>or </a:t>
            </a:r>
            <a:r>
              <a:rPr sz="2800" spc="-40" dirty="0">
                <a:latin typeface="Constantia"/>
                <a:cs typeface="Constantia"/>
              </a:rPr>
              <a:t>have  </a:t>
            </a:r>
            <a:r>
              <a:rPr sz="2800" spc="-5" dirty="0">
                <a:latin typeface="Constantia"/>
                <a:cs typeface="Constantia"/>
              </a:rPr>
              <a:t>unstable </a:t>
            </a:r>
            <a:r>
              <a:rPr sz="2800" spc="-10" dirty="0">
                <a:latin typeface="Constantia"/>
                <a:cs typeface="Constantia"/>
              </a:rPr>
              <a:t>irregular</a:t>
            </a:r>
            <a:r>
              <a:rPr sz="2800" spc="-18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heartbeats,  </a:t>
            </a:r>
            <a:r>
              <a:rPr sz="2800" spc="-15" dirty="0">
                <a:latin typeface="Constantia"/>
                <a:cs typeface="Constantia"/>
              </a:rPr>
              <a:t>nicotine </a:t>
            </a:r>
            <a:r>
              <a:rPr sz="2800" spc="-5" dirty="0">
                <a:latin typeface="Constantia"/>
                <a:cs typeface="Constantia"/>
              </a:rPr>
              <a:t>can </a:t>
            </a:r>
            <a:r>
              <a:rPr sz="2800" b="1" spc="-10" dirty="0">
                <a:latin typeface="Constantia"/>
                <a:cs typeface="Constantia"/>
              </a:rPr>
              <a:t>speed </a:t>
            </a:r>
            <a:r>
              <a:rPr sz="2800" b="1" spc="-5" dirty="0">
                <a:latin typeface="Constantia"/>
                <a:cs typeface="Constantia"/>
              </a:rPr>
              <a:t>up </a:t>
            </a:r>
            <a:r>
              <a:rPr sz="2800" b="1" spc="-10" dirty="0">
                <a:latin typeface="Constantia"/>
                <a:cs typeface="Constantia"/>
              </a:rPr>
              <a:t>the  heart </a:t>
            </a:r>
            <a:r>
              <a:rPr sz="2800" b="1" spc="-30" dirty="0">
                <a:latin typeface="Constantia"/>
                <a:cs typeface="Constantia"/>
              </a:rPr>
              <a:t>rate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spc="-15" dirty="0">
                <a:latin typeface="Constantia"/>
                <a:cs typeface="Constantia"/>
              </a:rPr>
              <a:t>promote</a:t>
            </a:r>
            <a:r>
              <a:rPr sz="2800" spc="-31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an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3461" y="5383781"/>
            <a:ext cx="26612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onstantia"/>
                <a:cs typeface="Constantia"/>
              </a:rPr>
              <a:t>irregular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rhythm.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12870" y="1735836"/>
            <a:ext cx="3047999" cy="37947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64339" y="5542277"/>
            <a:ext cx="488950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b="1" spc="-15" dirty="0">
                <a:latin typeface="Constantia"/>
                <a:cs typeface="Constantia"/>
              </a:rPr>
              <a:t>arteries </a:t>
            </a:r>
            <a:r>
              <a:rPr sz="2800" spc="-5" dirty="0">
                <a:latin typeface="Constantia"/>
                <a:cs typeface="Constantia"/>
              </a:rPr>
              <a:t>that </a:t>
            </a:r>
            <a:r>
              <a:rPr sz="2800" dirty="0">
                <a:latin typeface="Constantia"/>
                <a:cs typeface="Constantia"/>
              </a:rPr>
              <a:t>carry </a:t>
            </a:r>
            <a:r>
              <a:rPr sz="2800" spc="-5" dirty="0">
                <a:latin typeface="Constantia"/>
                <a:cs typeface="Constantia"/>
              </a:rPr>
              <a:t>blood 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5" dirty="0">
                <a:latin typeface="Constantia"/>
                <a:cs typeface="Constantia"/>
              </a:rPr>
              <a:t>the heart </a:t>
            </a:r>
            <a:r>
              <a:rPr sz="2800" spc="-15" dirty="0">
                <a:latin typeface="Constantia"/>
                <a:cs typeface="Constantia"/>
              </a:rPr>
              <a:t>become</a:t>
            </a:r>
            <a:r>
              <a:rPr sz="2800" spc="-325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narrowed  </a:t>
            </a:r>
            <a:r>
              <a:rPr sz="2800" spc="-30" dirty="0">
                <a:latin typeface="Constantia"/>
                <a:cs typeface="Constantia"/>
              </a:rPr>
              <a:t>over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time.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8701" y="1058671"/>
            <a:ext cx="54305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Second-Hand</a:t>
            </a:r>
            <a:r>
              <a:rPr spc="-90" dirty="0"/>
              <a:t> </a:t>
            </a:r>
            <a:r>
              <a:rPr spc="-30" dirty="0"/>
              <a:t>Smoke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6284" y="2479591"/>
            <a:ext cx="3697604" cy="389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70"/>
              </a:lnSpc>
              <a:tabLst>
                <a:tab pos="286385" algn="l"/>
              </a:tabLst>
            </a:pPr>
            <a:r>
              <a:rPr sz="2650" dirty="0">
                <a:solidFill>
                  <a:srgbClr val="0AD0D9"/>
                </a:solidFill>
                <a:latin typeface="Arial"/>
                <a:cs typeface="Arial"/>
              </a:rPr>
              <a:t>•	</a:t>
            </a:r>
            <a:r>
              <a:rPr sz="2800" spc="-10" dirty="0">
                <a:latin typeface="Constantia"/>
                <a:cs typeface="Constantia"/>
              </a:rPr>
              <a:t>Secondhand</a:t>
            </a:r>
            <a:r>
              <a:rPr sz="2800" spc="-9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smoke</a:t>
            </a:r>
            <a:endParaRPr sz="2800">
              <a:latin typeface="Constantia"/>
              <a:cs typeface="Constantia"/>
            </a:endParaRPr>
          </a:p>
          <a:p>
            <a:pPr marL="286385" marR="22225">
              <a:lnSpc>
                <a:spcPct val="100000"/>
              </a:lnSpc>
            </a:pPr>
            <a:r>
              <a:rPr sz="2800" spc="-5" dirty="0">
                <a:latin typeface="Constantia"/>
                <a:cs typeface="Constantia"/>
              </a:rPr>
              <a:t>can and does cause  </a:t>
            </a:r>
            <a:r>
              <a:rPr sz="2800" spc="-15" dirty="0">
                <a:latin typeface="Constantia"/>
                <a:cs typeface="Constantia"/>
              </a:rPr>
              <a:t>cardiovascular</a:t>
            </a:r>
            <a:r>
              <a:rPr sz="2800" spc="-19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disease  and heart</a:t>
            </a:r>
            <a:r>
              <a:rPr sz="2800" spc="-14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attack.</a:t>
            </a:r>
            <a:endParaRPr sz="2800">
              <a:latin typeface="Constantia"/>
              <a:cs typeface="Constantia"/>
            </a:endParaRPr>
          </a:p>
          <a:p>
            <a:pPr marL="285750" indent="-286385" algn="just">
              <a:lnSpc>
                <a:spcPct val="100000"/>
              </a:lnSpc>
              <a:spcBef>
                <a:spcPts val="670"/>
              </a:spcBef>
            </a:pPr>
            <a:r>
              <a:rPr sz="2650" dirty="0">
                <a:solidFill>
                  <a:srgbClr val="0AD0D9"/>
                </a:solidFill>
                <a:latin typeface="Arial"/>
                <a:cs typeface="Arial"/>
              </a:rPr>
              <a:t>• </a:t>
            </a:r>
            <a:r>
              <a:rPr sz="2800" spc="-25" dirty="0">
                <a:latin typeface="Constantia"/>
                <a:cs typeface="Constantia"/>
              </a:rPr>
              <a:t>Every year </a:t>
            </a:r>
            <a:r>
              <a:rPr sz="2800" spc="-5" dirty="0">
                <a:latin typeface="Constantia"/>
                <a:cs typeface="Constantia"/>
              </a:rPr>
              <a:t>in the </a:t>
            </a:r>
            <a:r>
              <a:rPr sz="2800" spc="-35" dirty="0">
                <a:latin typeface="Constantia"/>
                <a:cs typeface="Constantia"/>
              </a:rPr>
              <a:t>U.S.,  </a:t>
            </a:r>
            <a:r>
              <a:rPr sz="2800" spc="-20" dirty="0">
                <a:latin typeface="Constantia"/>
                <a:cs typeface="Constantia"/>
              </a:rPr>
              <a:t>approximately </a:t>
            </a:r>
            <a:r>
              <a:rPr sz="2800" spc="-5" dirty="0">
                <a:latin typeface="Constantia"/>
                <a:cs typeface="Constantia"/>
              </a:rPr>
              <a:t>46,000  </a:t>
            </a:r>
            <a:r>
              <a:rPr sz="2800" spc="-10" dirty="0">
                <a:latin typeface="Constantia"/>
                <a:cs typeface="Constantia"/>
              </a:rPr>
              <a:t>non-smokers who </a:t>
            </a:r>
            <a:r>
              <a:rPr sz="2800" spc="-30" dirty="0">
                <a:latin typeface="Constantia"/>
                <a:cs typeface="Constantia"/>
              </a:rPr>
              <a:t>live  </a:t>
            </a:r>
            <a:r>
              <a:rPr sz="2800" spc="-5" dirty="0">
                <a:latin typeface="Constantia"/>
                <a:cs typeface="Constantia"/>
              </a:rPr>
              <a:t>with </a:t>
            </a:r>
            <a:r>
              <a:rPr sz="2800" spc="-15" dirty="0">
                <a:latin typeface="Constantia"/>
                <a:cs typeface="Constantia"/>
              </a:rPr>
              <a:t>smokers </a:t>
            </a:r>
            <a:r>
              <a:rPr sz="2800" spc="-10" dirty="0">
                <a:latin typeface="Constantia"/>
                <a:cs typeface="Constantia"/>
              </a:rPr>
              <a:t>die</a:t>
            </a:r>
            <a:r>
              <a:rPr sz="2800" spc="-33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from  </a:t>
            </a:r>
            <a:r>
              <a:rPr sz="2800" spc="-5" dirty="0">
                <a:latin typeface="Constantia"/>
                <a:cs typeface="Constantia"/>
              </a:rPr>
              <a:t>heart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disease.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41270" y="2406395"/>
            <a:ext cx="46482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073" y="2135123"/>
            <a:ext cx="9143996" cy="5071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8701" y="601471"/>
            <a:ext cx="6567170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Second-Hand </a:t>
            </a:r>
            <a:r>
              <a:rPr spc="-30" dirty="0"/>
              <a:t>Smoke</a:t>
            </a:r>
            <a:r>
              <a:rPr spc="-110" dirty="0"/>
              <a:t> </a:t>
            </a:r>
            <a:r>
              <a:rPr dirty="0"/>
              <a:t>and  </a:t>
            </a:r>
            <a:r>
              <a:rPr spc="-15" dirty="0"/>
              <a:t>Cardiovascular</a:t>
            </a:r>
            <a:r>
              <a:rPr spc="-65" dirty="0"/>
              <a:t> </a:t>
            </a:r>
            <a:r>
              <a:rPr spc="-5" dirty="0"/>
              <a:t>Disease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3584" y="2418079"/>
            <a:ext cx="3723004" cy="3950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34925" indent="-2870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spc="-10" dirty="0">
                <a:latin typeface="Constantia"/>
                <a:cs typeface="Constantia"/>
              </a:rPr>
              <a:t>Secondhand </a:t>
            </a:r>
            <a:r>
              <a:rPr sz="2800" spc="-15" dirty="0">
                <a:latin typeface="Constantia"/>
                <a:cs typeface="Constantia"/>
              </a:rPr>
              <a:t>smoke  </a:t>
            </a:r>
            <a:r>
              <a:rPr sz="2800" spc="-5" dirty="0">
                <a:latin typeface="Constantia"/>
                <a:cs typeface="Constantia"/>
              </a:rPr>
              <a:t>can and does cause  </a:t>
            </a:r>
            <a:r>
              <a:rPr sz="2800" spc="-15" dirty="0">
                <a:latin typeface="Constantia"/>
                <a:cs typeface="Constantia"/>
              </a:rPr>
              <a:t>cardiovascular</a:t>
            </a:r>
            <a:r>
              <a:rPr sz="2800" spc="-19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disease  and heart</a:t>
            </a:r>
            <a:r>
              <a:rPr sz="2800" spc="-14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attack.</a:t>
            </a:r>
            <a:endParaRPr sz="2800">
              <a:latin typeface="Constantia"/>
              <a:cs typeface="Constantia"/>
            </a:endParaRPr>
          </a:p>
          <a:p>
            <a:pPr marL="298450" marR="5080" indent="-286385" algn="just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299720" algn="l"/>
              </a:tabLst>
            </a:pPr>
            <a:r>
              <a:rPr sz="2800" spc="-25" dirty="0">
                <a:latin typeface="Constantia"/>
                <a:cs typeface="Constantia"/>
              </a:rPr>
              <a:t>Every year </a:t>
            </a:r>
            <a:r>
              <a:rPr sz="2800" spc="-5" dirty="0">
                <a:latin typeface="Constantia"/>
                <a:cs typeface="Constantia"/>
              </a:rPr>
              <a:t>in the </a:t>
            </a:r>
            <a:r>
              <a:rPr sz="2800" spc="-35" dirty="0">
                <a:latin typeface="Constantia"/>
                <a:cs typeface="Constantia"/>
              </a:rPr>
              <a:t>U.S.,  </a:t>
            </a:r>
            <a:r>
              <a:rPr sz="2800" spc="-20" dirty="0">
                <a:latin typeface="Constantia"/>
                <a:cs typeface="Constantia"/>
              </a:rPr>
              <a:t>approximately </a:t>
            </a:r>
            <a:r>
              <a:rPr sz="2800" spc="-5" dirty="0">
                <a:latin typeface="Constantia"/>
                <a:cs typeface="Constantia"/>
              </a:rPr>
              <a:t>46,000  </a:t>
            </a:r>
            <a:r>
              <a:rPr sz="2800" spc="-10" dirty="0">
                <a:latin typeface="Constantia"/>
                <a:cs typeface="Constantia"/>
              </a:rPr>
              <a:t>non-smokers who </a:t>
            </a:r>
            <a:r>
              <a:rPr sz="2800" spc="-30" dirty="0">
                <a:latin typeface="Constantia"/>
                <a:cs typeface="Constantia"/>
              </a:rPr>
              <a:t>live  </a:t>
            </a:r>
            <a:r>
              <a:rPr sz="2800" spc="-5" dirty="0">
                <a:latin typeface="Constantia"/>
                <a:cs typeface="Constantia"/>
              </a:rPr>
              <a:t>with </a:t>
            </a:r>
            <a:r>
              <a:rPr sz="2800" spc="-15" dirty="0">
                <a:latin typeface="Constantia"/>
                <a:cs typeface="Constantia"/>
              </a:rPr>
              <a:t>smokers </a:t>
            </a:r>
            <a:r>
              <a:rPr sz="2800" spc="-10" dirty="0">
                <a:latin typeface="Constantia"/>
                <a:cs typeface="Constantia"/>
              </a:rPr>
              <a:t>die</a:t>
            </a:r>
            <a:r>
              <a:rPr sz="2800" spc="-33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from  </a:t>
            </a:r>
            <a:r>
              <a:rPr sz="2800" spc="-5" dirty="0">
                <a:latin typeface="Constantia"/>
                <a:cs typeface="Constantia"/>
              </a:rPr>
              <a:t>heart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disease.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41270" y="2406395"/>
            <a:ext cx="4648200" cy="457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8701" y="695959"/>
            <a:ext cx="6567170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Second-Hand </a:t>
            </a:r>
            <a:r>
              <a:rPr spc="-30" dirty="0"/>
              <a:t>Smoke</a:t>
            </a:r>
            <a:r>
              <a:rPr spc="-110" dirty="0"/>
              <a:t> </a:t>
            </a:r>
            <a:r>
              <a:rPr dirty="0"/>
              <a:t>and  </a:t>
            </a:r>
            <a:r>
              <a:rPr spc="-15" dirty="0"/>
              <a:t>Cardiovascular</a:t>
            </a:r>
            <a:r>
              <a:rPr spc="-65" dirty="0"/>
              <a:t> </a:t>
            </a:r>
            <a:r>
              <a:rPr spc="-5" dirty="0"/>
              <a:t>Disease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9784" y="2799078"/>
            <a:ext cx="3553460" cy="3950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189865" indent="-2870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latin typeface="Constantia"/>
                <a:cs typeface="Constantia"/>
              </a:rPr>
              <a:t>Brief </a:t>
            </a:r>
            <a:r>
              <a:rPr sz="2800" spc="-15" dirty="0">
                <a:latin typeface="Constantia"/>
                <a:cs typeface="Constantia"/>
              </a:rPr>
              <a:t>exposure </a:t>
            </a:r>
            <a:r>
              <a:rPr sz="2800" spc="-25" dirty="0">
                <a:latin typeface="Constantia"/>
                <a:cs typeface="Constantia"/>
              </a:rPr>
              <a:t>to  </a:t>
            </a:r>
            <a:r>
              <a:rPr sz="2800" spc="-10" dirty="0">
                <a:latin typeface="Constantia"/>
                <a:cs typeface="Constantia"/>
              </a:rPr>
              <a:t>secondhand </a:t>
            </a:r>
            <a:r>
              <a:rPr sz="2800" spc="-15" dirty="0">
                <a:latin typeface="Constantia"/>
                <a:cs typeface="Constantia"/>
              </a:rPr>
              <a:t>smoke  </a:t>
            </a:r>
            <a:r>
              <a:rPr sz="2800" spc="-5" dirty="0">
                <a:latin typeface="Constantia"/>
                <a:cs typeface="Constantia"/>
              </a:rPr>
              <a:t>can </a:t>
            </a:r>
            <a:r>
              <a:rPr sz="2800" spc="-40" dirty="0">
                <a:latin typeface="Constantia"/>
                <a:cs typeface="Constantia"/>
              </a:rPr>
              <a:t>have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immediate  </a:t>
            </a:r>
            <a:r>
              <a:rPr sz="2800" spc="-5" dirty="0">
                <a:latin typeface="Constantia"/>
                <a:cs typeface="Constantia"/>
              </a:rPr>
              <a:t>harmful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effects.</a:t>
            </a:r>
            <a:endParaRPr sz="2800">
              <a:latin typeface="Constantia"/>
              <a:cs typeface="Constantia"/>
            </a:endParaRPr>
          </a:p>
          <a:p>
            <a:pPr marL="299085" marR="5080" indent="-2870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spc="-20" dirty="0">
                <a:latin typeface="Constantia"/>
                <a:cs typeface="Constantia"/>
              </a:rPr>
              <a:t>People </a:t>
            </a:r>
            <a:r>
              <a:rPr sz="2800" spc="-5" dirty="0">
                <a:latin typeface="Constantia"/>
                <a:cs typeface="Constantia"/>
              </a:rPr>
              <a:t>with </a:t>
            </a:r>
            <a:r>
              <a:rPr sz="2800" b="1" spc="-5" dirty="0">
                <a:latin typeface="Constantia"/>
                <a:cs typeface="Constantia"/>
              </a:rPr>
              <a:t>existing  </a:t>
            </a:r>
            <a:r>
              <a:rPr sz="2800" b="1" spc="-10" dirty="0">
                <a:latin typeface="Constantia"/>
                <a:cs typeface="Constantia"/>
              </a:rPr>
              <a:t>heart disease </a:t>
            </a:r>
            <a:r>
              <a:rPr sz="2800" spc="-20" dirty="0">
                <a:latin typeface="Constantia"/>
                <a:cs typeface="Constantia"/>
              </a:rPr>
              <a:t>are </a:t>
            </a:r>
            <a:r>
              <a:rPr sz="2800" spc="-5" dirty="0">
                <a:latin typeface="Constantia"/>
                <a:cs typeface="Constantia"/>
              </a:rPr>
              <a:t>at  </a:t>
            </a:r>
            <a:r>
              <a:rPr sz="2800" spc="-10" dirty="0">
                <a:latin typeface="Constantia"/>
                <a:cs typeface="Constantia"/>
              </a:rPr>
              <a:t>especially </a:t>
            </a:r>
            <a:r>
              <a:rPr sz="2800" spc="-15" dirty="0">
                <a:latin typeface="Constantia"/>
                <a:cs typeface="Constantia"/>
              </a:rPr>
              <a:t>high </a:t>
            </a:r>
            <a:r>
              <a:rPr sz="2800" spc="-10" dirty="0">
                <a:latin typeface="Constantia"/>
                <a:cs typeface="Constantia"/>
              </a:rPr>
              <a:t>risk  </a:t>
            </a:r>
            <a:r>
              <a:rPr sz="2800" spc="-5" dirty="0">
                <a:latin typeface="Constantia"/>
                <a:cs typeface="Constantia"/>
              </a:rPr>
              <a:t>and should </a:t>
            </a:r>
            <a:r>
              <a:rPr sz="2800" spc="-35" dirty="0">
                <a:latin typeface="Constantia"/>
                <a:cs typeface="Constantia"/>
              </a:rPr>
              <a:t>avoid</a:t>
            </a:r>
            <a:r>
              <a:rPr sz="2800" spc="-160" dirty="0">
                <a:latin typeface="Constantia"/>
                <a:cs typeface="Constantia"/>
              </a:rPr>
              <a:t> </a:t>
            </a:r>
            <a:r>
              <a:rPr sz="2800" i="1" spc="-25" dirty="0">
                <a:latin typeface="Constantia"/>
                <a:cs typeface="Constantia"/>
              </a:rPr>
              <a:t>any  </a:t>
            </a:r>
            <a:r>
              <a:rPr sz="2800" spc="-15" dirty="0">
                <a:latin typeface="Constantia"/>
                <a:cs typeface="Constantia"/>
              </a:rPr>
              <a:t>exposure.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12670" y="2634995"/>
            <a:ext cx="4953000" cy="411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8701" y="1144015"/>
            <a:ext cx="8389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Atherosclerosis, </a:t>
            </a:r>
            <a:r>
              <a:rPr sz="4000" spc="-25" dirty="0"/>
              <a:t>Strokes, </a:t>
            </a:r>
            <a:r>
              <a:rPr sz="4000" spc="-5" dirty="0"/>
              <a:t>Aortic</a:t>
            </a:r>
            <a:r>
              <a:rPr sz="4000" spc="120" dirty="0"/>
              <a:t> </a:t>
            </a:r>
            <a:r>
              <a:rPr sz="4000" spc="-15" dirty="0"/>
              <a:t>Rupture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1466827" y="1998979"/>
            <a:ext cx="3293110" cy="486029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spc="-15" dirty="0">
                <a:latin typeface="Constantia"/>
                <a:cs typeface="Constantia"/>
              </a:rPr>
              <a:t>Early </a:t>
            </a:r>
            <a:r>
              <a:rPr sz="2600" spc="-5" dirty="0">
                <a:latin typeface="Constantia"/>
                <a:cs typeface="Constantia"/>
              </a:rPr>
              <a:t>smoking </a:t>
            </a:r>
            <a:r>
              <a:rPr sz="2600" spc="-15" dirty="0">
                <a:latin typeface="Constantia"/>
                <a:cs typeface="Constantia"/>
              </a:rPr>
              <a:t>by</a:t>
            </a:r>
            <a:r>
              <a:rPr sz="2600" spc="-2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teens  damages </a:t>
            </a:r>
            <a:r>
              <a:rPr sz="2600" dirty="0">
                <a:latin typeface="Constantia"/>
                <a:cs typeface="Constantia"/>
              </a:rPr>
              <a:t>the blood  </a:t>
            </a:r>
            <a:r>
              <a:rPr sz="2600" spc="-10" dirty="0">
                <a:latin typeface="Constantia"/>
                <a:cs typeface="Constantia"/>
              </a:rPr>
              <a:t>vessels </a:t>
            </a:r>
            <a:r>
              <a:rPr sz="2600" dirty="0">
                <a:latin typeface="Constantia"/>
                <a:cs typeface="Constantia"/>
              </a:rPr>
              <a:t>that </a:t>
            </a:r>
            <a:r>
              <a:rPr sz="2600" spc="-5" dirty="0">
                <a:latin typeface="Constantia"/>
                <a:cs typeface="Constantia"/>
              </a:rPr>
              <a:t>can </a:t>
            </a:r>
            <a:r>
              <a:rPr sz="2600" spc="-10" dirty="0">
                <a:latin typeface="Constantia"/>
                <a:cs typeface="Constantia"/>
              </a:rPr>
              <a:t>later  </a:t>
            </a:r>
            <a:r>
              <a:rPr sz="2600" dirty="0">
                <a:latin typeface="Constantia"/>
                <a:cs typeface="Constantia"/>
              </a:rPr>
              <a:t>lead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heart </a:t>
            </a:r>
            <a:r>
              <a:rPr sz="2600" spc="-10" dirty="0">
                <a:latin typeface="Constantia"/>
                <a:cs typeface="Constantia"/>
              </a:rPr>
              <a:t>attack,  </a:t>
            </a:r>
            <a:r>
              <a:rPr sz="2600" spc="-20" dirty="0">
                <a:latin typeface="Constantia"/>
                <a:cs typeface="Constantia"/>
              </a:rPr>
              <a:t>stroke </a:t>
            </a:r>
            <a:r>
              <a:rPr sz="2600" spc="-5" dirty="0">
                <a:latin typeface="Constantia"/>
                <a:cs typeface="Constantia"/>
              </a:rPr>
              <a:t>and aortic  rupture.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marR="29209" indent="-635">
              <a:lnSpc>
                <a:spcPts val="2810"/>
              </a:lnSpc>
            </a:pPr>
            <a:r>
              <a:rPr sz="2600" spc="-10" dirty="0">
                <a:latin typeface="Constantia"/>
                <a:cs typeface="Constantia"/>
              </a:rPr>
              <a:t>White </a:t>
            </a:r>
            <a:r>
              <a:rPr sz="2600" dirty="0">
                <a:latin typeface="Constantia"/>
                <a:cs typeface="Constantia"/>
              </a:rPr>
              <a:t>males </a:t>
            </a:r>
            <a:r>
              <a:rPr sz="2600" spc="-20" dirty="0">
                <a:latin typeface="Constantia"/>
                <a:cs typeface="Constantia"/>
              </a:rPr>
              <a:t>ages 25</a:t>
            </a:r>
            <a:r>
              <a:rPr sz="2600" spc="-31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  </a:t>
            </a:r>
            <a:r>
              <a:rPr sz="2600" dirty="0">
                <a:latin typeface="Constantia"/>
                <a:cs typeface="Constantia"/>
              </a:rPr>
              <a:t>34 </a:t>
            </a:r>
            <a:r>
              <a:rPr sz="2600" spc="-15" dirty="0">
                <a:latin typeface="Constantia"/>
                <a:cs typeface="Constantia"/>
              </a:rPr>
              <a:t>are twice </a:t>
            </a:r>
            <a:r>
              <a:rPr sz="2600" spc="-5" dirty="0">
                <a:latin typeface="Constantia"/>
                <a:cs typeface="Constantia"/>
              </a:rPr>
              <a:t>as </a:t>
            </a:r>
            <a:r>
              <a:rPr sz="2600" spc="-15" dirty="0">
                <a:latin typeface="Constantia"/>
                <a:cs typeface="Constantia"/>
              </a:rPr>
              <a:t>likely</a:t>
            </a:r>
            <a:r>
              <a:rPr sz="2600" spc="-484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  </a:t>
            </a:r>
            <a:r>
              <a:rPr sz="2600" spc="-30" dirty="0">
                <a:latin typeface="Constantia"/>
                <a:cs typeface="Constantia"/>
              </a:rPr>
              <a:t>have </a:t>
            </a:r>
            <a:r>
              <a:rPr sz="2600" spc="-15" dirty="0">
                <a:latin typeface="Constantia"/>
                <a:cs typeface="Constantia"/>
              </a:rPr>
              <a:t>advanced</a:t>
            </a:r>
            <a:r>
              <a:rPr sz="2600" spc="-26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damage  </a:t>
            </a:r>
            <a:r>
              <a:rPr sz="2600" spc="-10" dirty="0">
                <a:latin typeface="Constantia"/>
                <a:cs typeface="Constantia"/>
              </a:rPr>
              <a:t>(“atherosclerosis”) </a:t>
            </a:r>
            <a:r>
              <a:rPr sz="2600" spc="-5" dirty="0">
                <a:latin typeface="Constantia"/>
                <a:cs typeface="Constantia"/>
              </a:rPr>
              <a:t>of 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abdominal aorta</a:t>
            </a:r>
            <a:r>
              <a:rPr sz="2600" spc="-3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as  </a:t>
            </a:r>
            <a:r>
              <a:rPr sz="2600" spc="-10" dirty="0">
                <a:latin typeface="Constantia"/>
                <a:cs typeface="Constantia"/>
              </a:rPr>
              <a:t>non-smokers</a:t>
            </a:r>
            <a:r>
              <a:rPr sz="1400" spc="-10" dirty="0">
                <a:latin typeface="Constantia"/>
                <a:cs typeface="Constantia"/>
              </a:rPr>
              <a:t>.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93670" y="2406395"/>
            <a:ext cx="4648200" cy="411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8701" y="830071"/>
            <a:ext cx="609981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Smoking </a:t>
            </a:r>
            <a:r>
              <a:rPr dirty="0"/>
              <a:t>and the</a:t>
            </a:r>
            <a:r>
              <a:rPr spc="-90" dirty="0"/>
              <a:t> </a:t>
            </a:r>
            <a:r>
              <a:rPr dirty="0"/>
              <a:t>Lungs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5984" y="1732279"/>
            <a:ext cx="4222750" cy="4975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34950" indent="-2870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1" spc="-55" dirty="0">
                <a:latin typeface="Constantia"/>
                <a:cs typeface="Constantia"/>
              </a:rPr>
              <a:t>Tar: </a:t>
            </a: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spc="-60" dirty="0">
                <a:latin typeface="Constantia"/>
                <a:cs typeface="Constantia"/>
              </a:rPr>
              <a:t>oily, </a:t>
            </a:r>
            <a:r>
              <a:rPr sz="2800" spc="-40" dirty="0">
                <a:latin typeface="Constantia"/>
                <a:cs typeface="Constantia"/>
              </a:rPr>
              <a:t>sticky,  </a:t>
            </a:r>
            <a:r>
              <a:rPr sz="2800" spc="-25" dirty="0">
                <a:latin typeface="Constantia"/>
                <a:cs typeface="Constantia"/>
              </a:rPr>
              <a:t>brown </a:t>
            </a:r>
            <a:r>
              <a:rPr sz="2800" spc="-5" dirty="0">
                <a:latin typeface="Constantia"/>
                <a:cs typeface="Constantia"/>
              </a:rPr>
              <a:t>stuff that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leaches  out of</a:t>
            </a:r>
            <a:r>
              <a:rPr sz="2800" spc="-14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cigarettes.</a:t>
            </a:r>
            <a:endParaRPr sz="2800">
              <a:latin typeface="Constantia"/>
              <a:cs typeface="Constantia"/>
            </a:endParaRPr>
          </a:p>
          <a:p>
            <a:pPr marL="299085" marR="5080" indent="-2870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spc="-70" dirty="0">
                <a:latin typeface="Constantia"/>
                <a:cs typeface="Constantia"/>
              </a:rPr>
              <a:t>Tar </a:t>
            </a:r>
            <a:r>
              <a:rPr sz="2800" spc="-15" dirty="0">
                <a:latin typeface="Constantia"/>
                <a:cs typeface="Constantia"/>
              </a:rPr>
              <a:t>coats </a:t>
            </a: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spc="-10" dirty="0">
                <a:latin typeface="Constantia"/>
                <a:cs typeface="Constantia"/>
              </a:rPr>
              <a:t>inside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-36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  </a:t>
            </a:r>
            <a:r>
              <a:rPr sz="2800" spc="-15" dirty="0">
                <a:latin typeface="Constantia"/>
                <a:cs typeface="Constantia"/>
              </a:rPr>
              <a:t>lungs.</a:t>
            </a:r>
            <a:endParaRPr sz="2800">
              <a:latin typeface="Constantia"/>
              <a:cs typeface="Constantia"/>
            </a:endParaRPr>
          </a:p>
          <a:p>
            <a:pPr marL="299085" marR="382270" indent="-2870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latin typeface="Constantia"/>
                <a:cs typeface="Constantia"/>
              </a:rPr>
              <a:t>The cilia </a:t>
            </a:r>
            <a:r>
              <a:rPr sz="2800" spc="-20" dirty="0">
                <a:latin typeface="Constantia"/>
                <a:cs typeface="Constantia"/>
              </a:rPr>
              <a:t>are </a:t>
            </a:r>
            <a:r>
              <a:rPr sz="2800" spc="-5" dirty="0">
                <a:latin typeface="Constantia"/>
                <a:cs typeface="Constantia"/>
              </a:rPr>
              <a:t>burned</a:t>
            </a:r>
            <a:r>
              <a:rPr sz="2800" spc="-45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off  </a:t>
            </a:r>
            <a:r>
              <a:rPr sz="2800" spc="-15" dirty="0">
                <a:latin typeface="Constantia"/>
                <a:cs typeface="Constantia"/>
              </a:rPr>
              <a:t>by </a:t>
            </a:r>
            <a:r>
              <a:rPr sz="2800" spc="-5" dirty="0">
                <a:latin typeface="Constantia"/>
                <a:cs typeface="Constantia"/>
              </a:rPr>
              <a:t>the hot </a:t>
            </a:r>
            <a:r>
              <a:rPr sz="2800" spc="-15" dirty="0">
                <a:latin typeface="Constantia"/>
                <a:cs typeface="Constantia"/>
              </a:rPr>
              <a:t>smoke </a:t>
            </a:r>
            <a:r>
              <a:rPr sz="2800" spc="-5" dirty="0">
                <a:latin typeface="Constantia"/>
                <a:cs typeface="Constantia"/>
              </a:rPr>
              <a:t>and  </a:t>
            </a:r>
            <a:r>
              <a:rPr sz="2800" spc="-20" dirty="0">
                <a:latin typeface="Constantia"/>
                <a:cs typeface="Constantia"/>
              </a:rPr>
              <a:t>paralyzed </a:t>
            </a:r>
            <a:r>
              <a:rPr sz="2800" spc="-15" dirty="0">
                <a:latin typeface="Constantia"/>
                <a:cs typeface="Constantia"/>
              </a:rPr>
              <a:t>by</a:t>
            </a:r>
            <a:r>
              <a:rPr sz="2800" spc="-4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nicotine.</a:t>
            </a:r>
            <a:endParaRPr sz="2800">
              <a:latin typeface="Constantia"/>
              <a:cs typeface="Constantia"/>
            </a:endParaRPr>
          </a:p>
          <a:p>
            <a:pPr marL="299085" marR="144145" indent="-2870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spc="-15" dirty="0">
                <a:latin typeface="Constantia"/>
                <a:cs typeface="Constantia"/>
              </a:rPr>
              <a:t>There </a:t>
            </a:r>
            <a:r>
              <a:rPr sz="2800" spc="-5" dirty="0">
                <a:latin typeface="Constantia"/>
                <a:cs typeface="Constantia"/>
              </a:rPr>
              <a:t>is almost no  </a:t>
            </a:r>
            <a:r>
              <a:rPr sz="2800" spc="-15" dirty="0">
                <a:latin typeface="Constantia"/>
                <a:cs typeface="Constantia"/>
              </a:rPr>
              <a:t>resistance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29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buildup  of</a:t>
            </a:r>
            <a:r>
              <a:rPr sz="2800" spc="30" dirty="0">
                <a:latin typeface="Constantia"/>
                <a:cs typeface="Constantia"/>
              </a:rPr>
              <a:t> </a:t>
            </a:r>
            <a:r>
              <a:rPr sz="2800" spc="-65" dirty="0">
                <a:latin typeface="Constantia"/>
                <a:cs typeface="Constantia"/>
              </a:rPr>
              <a:t>tar.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50870" y="1872995"/>
            <a:ext cx="4038600" cy="487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8701" y="1069339"/>
            <a:ext cx="78384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T</a:t>
            </a:r>
            <a:r>
              <a:rPr sz="6000" dirty="0"/>
              <a:t>ar </a:t>
            </a:r>
            <a:r>
              <a:rPr sz="6000" spc="-5" dirty="0"/>
              <a:t>Build-up </a:t>
            </a:r>
            <a:r>
              <a:rPr sz="6000" dirty="0"/>
              <a:t>in </a:t>
            </a:r>
            <a:r>
              <a:rPr sz="6000" spc="-5" dirty="0"/>
              <a:t>the Lungs</a:t>
            </a:r>
            <a:endParaRPr sz="6000"/>
          </a:p>
        </p:txBody>
      </p:sp>
      <p:sp>
        <p:nvSpPr>
          <p:cNvPr id="6" name="object 6"/>
          <p:cNvSpPr txBox="1"/>
          <p:nvPr/>
        </p:nvSpPr>
        <p:spPr>
          <a:xfrm>
            <a:off x="933584" y="1998979"/>
            <a:ext cx="3199130" cy="50038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469900" marR="113664" indent="-457200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amount of</a:t>
            </a:r>
            <a:r>
              <a:rPr sz="2600" spc="-3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tar  </a:t>
            </a:r>
            <a:r>
              <a:rPr sz="2600" spc="-10" dirty="0">
                <a:latin typeface="Constantia"/>
                <a:cs typeface="Constantia"/>
              </a:rPr>
              <a:t>accumulated </a:t>
            </a:r>
            <a:r>
              <a:rPr sz="2600" spc="-5" dirty="0">
                <a:latin typeface="Constantia"/>
                <a:cs typeface="Constantia"/>
              </a:rPr>
              <a:t>in  one </a:t>
            </a:r>
            <a:r>
              <a:rPr sz="2600" spc="-20" dirty="0">
                <a:latin typeface="Constantia"/>
                <a:cs typeface="Constantia"/>
              </a:rPr>
              <a:t>year </a:t>
            </a:r>
            <a:r>
              <a:rPr sz="2600" spc="-5" dirty="0">
                <a:latin typeface="Constantia"/>
                <a:cs typeface="Constantia"/>
              </a:rPr>
              <a:t>in </a:t>
            </a:r>
            <a:r>
              <a:rPr sz="2600" dirty="0">
                <a:latin typeface="Constantia"/>
                <a:cs typeface="Constantia"/>
              </a:rPr>
              <a:t>the  </a:t>
            </a:r>
            <a:r>
              <a:rPr sz="2600" spc="-5" dirty="0">
                <a:latin typeface="Constantia"/>
                <a:cs typeface="Constantia"/>
              </a:rPr>
              <a:t>lungs can </a:t>
            </a:r>
            <a:r>
              <a:rPr sz="2600" spc="-20" dirty="0">
                <a:latin typeface="Constantia"/>
                <a:cs typeface="Constantia"/>
              </a:rPr>
              <a:t>exceed</a:t>
            </a:r>
            <a:r>
              <a:rPr sz="2600" spc="-3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  </a:t>
            </a:r>
            <a:r>
              <a:rPr sz="2600" b="1" spc="-5" dirty="0">
                <a:latin typeface="Constantia"/>
                <a:cs typeface="Constantia"/>
              </a:rPr>
              <a:t>full</a:t>
            </a:r>
            <a:r>
              <a:rPr sz="2600" b="1" spc="-8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quart.</a:t>
            </a:r>
            <a:endParaRPr sz="2600">
              <a:latin typeface="Constantia"/>
              <a:cs typeface="Constantia"/>
            </a:endParaRPr>
          </a:p>
          <a:p>
            <a:pPr marL="469900" marR="5080" indent="-457200">
              <a:lnSpc>
                <a:spcPts val="3020"/>
              </a:lnSpc>
              <a:spcBef>
                <a:spcPts val="650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Constantia"/>
                <a:cs typeface="Constantia"/>
              </a:rPr>
              <a:t>As the tar </a:t>
            </a:r>
            <a:r>
              <a:rPr sz="2800" spc="-25" dirty="0">
                <a:latin typeface="Constantia"/>
                <a:cs typeface="Constantia"/>
              </a:rPr>
              <a:t>gets  </a:t>
            </a:r>
            <a:r>
              <a:rPr sz="2800" spc="-15" dirty="0">
                <a:latin typeface="Constantia"/>
                <a:cs typeface="Constantia"/>
              </a:rPr>
              <a:t>thicker </a:t>
            </a:r>
            <a:r>
              <a:rPr sz="2800" spc="-5" dirty="0">
                <a:latin typeface="Constantia"/>
                <a:cs typeface="Constantia"/>
              </a:rPr>
              <a:t>and  </a:t>
            </a:r>
            <a:r>
              <a:rPr sz="2800" spc="-40" dirty="0">
                <a:latin typeface="Constantia"/>
                <a:cs typeface="Constantia"/>
              </a:rPr>
              <a:t>thicker, </a:t>
            </a:r>
            <a:r>
              <a:rPr sz="2800" spc="-5" dirty="0">
                <a:latin typeface="Constantia"/>
                <a:cs typeface="Constantia"/>
              </a:rPr>
              <a:t>it </a:t>
            </a:r>
            <a:r>
              <a:rPr sz="2800" spc="-15" dirty="0">
                <a:latin typeface="Constantia"/>
                <a:cs typeface="Constantia"/>
              </a:rPr>
              <a:t>traps  more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spc="-15" dirty="0">
                <a:latin typeface="Constantia"/>
                <a:cs typeface="Constantia"/>
              </a:rPr>
              <a:t>more</a:t>
            </a:r>
            <a:r>
              <a:rPr sz="2800" spc="-3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  the </a:t>
            </a:r>
            <a:r>
              <a:rPr sz="2800" spc="-25" dirty="0">
                <a:latin typeface="Constantia"/>
                <a:cs typeface="Constantia"/>
              </a:rPr>
              <a:t>1000’s </a:t>
            </a:r>
            <a:r>
              <a:rPr sz="2800" spc="-5" dirty="0">
                <a:latin typeface="Constantia"/>
                <a:cs typeface="Constantia"/>
              </a:rPr>
              <a:t>of  poisonous  chemicals in  </a:t>
            </a:r>
            <a:r>
              <a:rPr sz="2800" spc="-20" dirty="0">
                <a:latin typeface="Constantia"/>
                <a:cs typeface="Constantia"/>
              </a:rPr>
              <a:t>cigarette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smoke.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84070" y="2558795"/>
            <a:ext cx="4846320" cy="3829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0952" y="601471"/>
            <a:ext cx="61925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Smoking </a:t>
            </a:r>
            <a:r>
              <a:rPr dirty="0"/>
              <a:t>and </a:t>
            </a:r>
            <a:r>
              <a:rPr spc="-5" dirty="0"/>
              <a:t>The</a:t>
            </a:r>
            <a:r>
              <a:rPr spc="-90" dirty="0"/>
              <a:t> </a:t>
            </a:r>
            <a:r>
              <a:rPr dirty="0"/>
              <a:t>Lungs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57261" y="5240525"/>
            <a:ext cx="351218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onstantia"/>
                <a:cs typeface="Constantia"/>
              </a:rPr>
              <a:t>the </a:t>
            </a:r>
            <a:r>
              <a:rPr sz="3200" spc="-10" dirty="0">
                <a:latin typeface="Constantia"/>
                <a:cs typeface="Constantia"/>
              </a:rPr>
              <a:t>remaining</a:t>
            </a:r>
            <a:r>
              <a:rPr sz="3200" spc="-25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stubs  of </a:t>
            </a:r>
            <a:r>
              <a:rPr sz="3200" dirty="0">
                <a:latin typeface="Constantia"/>
                <a:cs typeface="Constantia"/>
              </a:rPr>
              <a:t>the </a:t>
            </a:r>
            <a:r>
              <a:rPr sz="3200" spc="-10" dirty="0">
                <a:latin typeface="Constantia"/>
                <a:cs typeface="Constantia"/>
              </a:rPr>
              <a:t>embattled  </a:t>
            </a:r>
            <a:r>
              <a:rPr sz="3200" spc="-5" dirty="0">
                <a:latin typeface="Constantia"/>
                <a:cs typeface="Constantia"/>
              </a:rPr>
              <a:t>cilia.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41270" y="1491996"/>
            <a:ext cx="4495799" cy="3429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82936" y="1729231"/>
            <a:ext cx="8211820" cy="3807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440944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dirty="0">
                <a:latin typeface="Constantia"/>
                <a:cs typeface="Constantia"/>
              </a:rPr>
              <a:t>The </a:t>
            </a:r>
            <a:r>
              <a:rPr sz="3200" spc="-5" dirty="0">
                <a:latin typeface="Constantia"/>
                <a:cs typeface="Constantia"/>
              </a:rPr>
              <a:t>tar also causes  </a:t>
            </a:r>
            <a:r>
              <a:rPr sz="3200" dirty="0">
                <a:latin typeface="Constantia"/>
                <a:cs typeface="Constantia"/>
              </a:rPr>
              <a:t>the </a:t>
            </a:r>
            <a:r>
              <a:rPr sz="3200" spc="-15" dirty="0">
                <a:latin typeface="Constantia"/>
                <a:cs typeface="Constantia"/>
              </a:rPr>
              <a:t>body </a:t>
            </a:r>
            <a:r>
              <a:rPr sz="3200" spc="-30" dirty="0">
                <a:latin typeface="Constantia"/>
                <a:cs typeface="Constantia"/>
              </a:rPr>
              <a:t>to</a:t>
            </a:r>
            <a:r>
              <a:rPr sz="3200" spc="-400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produce  </a:t>
            </a:r>
            <a:r>
              <a:rPr sz="3200" spc="-5" dirty="0">
                <a:latin typeface="Constantia"/>
                <a:cs typeface="Constantia"/>
              </a:rPr>
              <a:t>higher amounts of  mucus </a:t>
            </a:r>
            <a:r>
              <a:rPr sz="3200" dirty="0">
                <a:latin typeface="Constantia"/>
                <a:cs typeface="Constantia"/>
              </a:rPr>
              <a:t>in a</a:t>
            </a:r>
            <a:r>
              <a:rPr sz="3200" spc="-434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constant  </a:t>
            </a:r>
            <a:r>
              <a:rPr sz="3200" spc="-20" dirty="0">
                <a:latin typeface="Constantia"/>
                <a:cs typeface="Constantia"/>
              </a:rPr>
              <a:t>attempt </a:t>
            </a:r>
            <a:r>
              <a:rPr sz="3200" spc="-30" dirty="0">
                <a:latin typeface="Constantia"/>
                <a:cs typeface="Constantia"/>
              </a:rPr>
              <a:t>to </a:t>
            </a:r>
            <a:r>
              <a:rPr sz="3200" spc="-5" dirty="0">
                <a:latin typeface="Constantia"/>
                <a:cs typeface="Constantia"/>
              </a:rPr>
              <a:t>clean</a:t>
            </a:r>
            <a:r>
              <a:rPr sz="3200" spc="-36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the  </a:t>
            </a:r>
            <a:r>
              <a:rPr sz="3200" spc="-10" dirty="0">
                <a:latin typeface="Constantia"/>
                <a:cs typeface="Constantia"/>
              </a:rPr>
              <a:t>lungs.</a:t>
            </a:r>
            <a:endParaRPr sz="3200">
              <a:latin typeface="Constantia"/>
              <a:cs typeface="Constantia"/>
            </a:endParaRPr>
          </a:p>
          <a:p>
            <a:pPr marL="287020" indent="-274320">
              <a:lnSpc>
                <a:spcPts val="3225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dirty="0">
                <a:latin typeface="Constantia"/>
                <a:cs typeface="Constantia"/>
              </a:rPr>
              <a:t>The </a:t>
            </a:r>
            <a:r>
              <a:rPr sz="3200" spc="-5" dirty="0">
                <a:latin typeface="Constantia"/>
                <a:cs typeface="Constantia"/>
              </a:rPr>
              <a:t>mucus</a:t>
            </a:r>
            <a:r>
              <a:rPr sz="3200" spc="-235" dirty="0">
                <a:latin typeface="Constantia"/>
                <a:cs typeface="Constantia"/>
              </a:rPr>
              <a:t> </a:t>
            </a:r>
            <a:r>
              <a:rPr sz="3200" spc="-35" dirty="0">
                <a:latin typeface="Constantia"/>
                <a:cs typeface="Constantia"/>
              </a:rPr>
              <a:t>covers</a:t>
            </a:r>
            <a:endParaRPr sz="3200">
              <a:latin typeface="Constantia"/>
              <a:cs typeface="Constantia"/>
            </a:endParaRPr>
          </a:p>
          <a:p>
            <a:pPr marL="4432300">
              <a:lnSpc>
                <a:spcPts val="2745"/>
              </a:lnSpc>
            </a:pPr>
            <a:r>
              <a:rPr sz="2800" spc="-15" dirty="0">
                <a:latin typeface="Constantia"/>
                <a:cs typeface="Constantia"/>
              </a:rPr>
              <a:t>Smokers </a:t>
            </a:r>
            <a:r>
              <a:rPr sz="2800" spc="-20" dirty="0">
                <a:latin typeface="Constantia"/>
                <a:cs typeface="Constantia"/>
              </a:rPr>
              <a:t>are</a:t>
            </a:r>
            <a:r>
              <a:rPr sz="2800" spc="-29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consistently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02539" y="5511797"/>
            <a:ext cx="3938904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bringing in new </a:t>
            </a:r>
            <a:r>
              <a:rPr sz="2800" spc="-60" dirty="0">
                <a:latin typeface="Constantia"/>
                <a:cs typeface="Constantia"/>
              </a:rPr>
              <a:t>tar,</a:t>
            </a:r>
            <a:r>
              <a:rPr sz="2800" spc="-27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while  </a:t>
            </a:r>
            <a:r>
              <a:rPr sz="2800" spc="-5" dirty="0">
                <a:latin typeface="Constantia"/>
                <a:cs typeface="Constantia"/>
              </a:rPr>
              <a:t>their </a:t>
            </a:r>
            <a:r>
              <a:rPr sz="2800" spc="-10" dirty="0">
                <a:latin typeface="Constantia"/>
                <a:cs typeface="Constantia"/>
              </a:rPr>
              <a:t>body struggles </a:t>
            </a:r>
            <a:r>
              <a:rPr sz="2800" spc="-25" dirty="0">
                <a:latin typeface="Constantia"/>
                <a:cs typeface="Constantia"/>
              </a:rPr>
              <a:t>to  </a:t>
            </a:r>
            <a:r>
              <a:rPr sz="2800" spc="-30" dirty="0">
                <a:latin typeface="Constantia"/>
                <a:cs typeface="Constantia"/>
              </a:rPr>
              <a:t>remove </a:t>
            </a:r>
            <a:r>
              <a:rPr sz="2800" spc="-5" dirty="0">
                <a:latin typeface="Constantia"/>
                <a:cs typeface="Constantia"/>
              </a:rPr>
              <a:t>the old</a:t>
            </a:r>
            <a:r>
              <a:rPr sz="2800" spc="-254" dirty="0">
                <a:latin typeface="Constantia"/>
                <a:cs typeface="Constantia"/>
              </a:rPr>
              <a:t> </a:t>
            </a:r>
            <a:r>
              <a:rPr sz="2800" spc="-65" dirty="0">
                <a:latin typeface="Constantia"/>
                <a:cs typeface="Constantia"/>
              </a:rPr>
              <a:t>tar.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0096" y="906271"/>
            <a:ext cx="503745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Entire </a:t>
            </a:r>
            <a:r>
              <a:rPr dirty="0"/>
              <a:t>Body</a:t>
            </a:r>
            <a:r>
              <a:rPr spc="-100" dirty="0"/>
              <a:t> </a:t>
            </a:r>
            <a:r>
              <a:rPr dirty="0"/>
              <a:t>Impact</a:t>
            </a:r>
          </a:p>
        </p:txBody>
      </p:sp>
      <p:sp>
        <p:nvSpPr>
          <p:cNvPr id="3" name="object 3"/>
          <p:cNvSpPr/>
          <p:nvPr/>
        </p:nvSpPr>
        <p:spPr>
          <a:xfrm>
            <a:off x="3587374" y="1981199"/>
            <a:ext cx="2752344" cy="5177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52450" y="1713991"/>
            <a:ext cx="2820035" cy="5000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C00000"/>
                </a:solidFill>
                <a:latin typeface="Constantia"/>
                <a:cs typeface="Constantia"/>
              </a:rPr>
              <a:t>Chronic</a:t>
            </a:r>
            <a:r>
              <a:rPr sz="2800" b="1" spc="-7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onstantia"/>
                <a:cs typeface="Constantia"/>
              </a:rPr>
              <a:t>Disease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215"/>
              </a:spcBef>
            </a:pPr>
            <a:r>
              <a:rPr sz="2000" b="1" spc="-20" dirty="0">
                <a:latin typeface="Constantia"/>
                <a:cs typeface="Constantia"/>
              </a:rPr>
              <a:t>Stroke</a:t>
            </a:r>
            <a:endParaRPr sz="2000">
              <a:latin typeface="Constantia"/>
              <a:cs typeface="Constantia"/>
            </a:endParaRPr>
          </a:p>
          <a:p>
            <a:pPr marL="12700" marR="414655">
              <a:lnSpc>
                <a:spcPct val="150000"/>
              </a:lnSpc>
            </a:pPr>
            <a:r>
              <a:rPr sz="2000" b="1" spc="-5" dirty="0">
                <a:latin typeface="Constantia"/>
                <a:cs typeface="Constantia"/>
              </a:rPr>
              <a:t>Blindness,</a:t>
            </a:r>
            <a:r>
              <a:rPr sz="2000" b="1" spc="-11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cataracts  </a:t>
            </a:r>
            <a:r>
              <a:rPr sz="2000" b="1" dirty="0">
                <a:latin typeface="Constantia"/>
                <a:cs typeface="Constantia"/>
              </a:rPr>
              <a:t>Aneurysm</a:t>
            </a:r>
            <a:endParaRPr sz="2000">
              <a:latin typeface="Constantia"/>
              <a:cs typeface="Constantia"/>
            </a:endParaRPr>
          </a:p>
          <a:p>
            <a:pPr marL="12700" marR="130810">
              <a:lnSpc>
                <a:spcPct val="150000"/>
              </a:lnSpc>
            </a:pPr>
            <a:r>
              <a:rPr sz="2000" b="1" spc="-10" dirty="0">
                <a:latin typeface="Constantia"/>
                <a:cs typeface="Constantia"/>
              </a:rPr>
              <a:t>Heart </a:t>
            </a:r>
            <a:r>
              <a:rPr sz="2000" b="1" dirty="0">
                <a:latin typeface="Constantia"/>
                <a:cs typeface="Constantia"/>
              </a:rPr>
              <a:t>disease;</a:t>
            </a:r>
            <a:r>
              <a:rPr sz="2000" b="1" spc="-225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Asthma  </a:t>
            </a:r>
            <a:r>
              <a:rPr sz="2000" b="1" dirty="0">
                <a:latin typeface="Constantia"/>
                <a:cs typeface="Constantia"/>
              </a:rPr>
              <a:t>Pneumonia</a:t>
            </a:r>
            <a:endParaRPr sz="2000">
              <a:latin typeface="Constantia"/>
              <a:cs typeface="Constantia"/>
            </a:endParaRPr>
          </a:p>
          <a:p>
            <a:pPr marL="12700" marR="172085">
              <a:lnSpc>
                <a:spcPct val="100000"/>
              </a:lnSpc>
              <a:spcBef>
                <a:spcPts val="1200"/>
              </a:spcBef>
            </a:pPr>
            <a:r>
              <a:rPr sz="2000" b="1" spc="-10" dirty="0">
                <a:latin typeface="Constantia"/>
                <a:cs typeface="Constantia"/>
              </a:rPr>
              <a:t>Blocked </a:t>
            </a:r>
            <a:r>
              <a:rPr sz="2000" b="1" dirty="0">
                <a:latin typeface="Constantia"/>
                <a:cs typeface="Constantia"/>
              </a:rPr>
              <a:t>blood </a:t>
            </a:r>
            <a:r>
              <a:rPr sz="2000" b="1" spc="25" dirty="0">
                <a:latin typeface="Constantia"/>
                <a:cs typeface="Constantia"/>
              </a:rPr>
              <a:t>flow</a:t>
            </a:r>
            <a:r>
              <a:rPr sz="2000" b="1" spc="-135" dirty="0">
                <a:latin typeface="Constantia"/>
                <a:cs typeface="Constantia"/>
              </a:rPr>
              <a:t> </a:t>
            </a:r>
            <a:r>
              <a:rPr sz="2000" b="1" spc="-20" dirty="0">
                <a:latin typeface="Constantia"/>
                <a:cs typeface="Constantia"/>
              </a:rPr>
              <a:t>to  </a:t>
            </a:r>
            <a:r>
              <a:rPr sz="2000" b="1" dirty="0">
                <a:latin typeface="Constantia"/>
                <a:cs typeface="Constantia"/>
              </a:rPr>
              <a:t>legs and</a:t>
            </a:r>
            <a:r>
              <a:rPr sz="2000" b="1" spc="-175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arms</a:t>
            </a:r>
            <a:endParaRPr sz="2000">
              <a:latin typeface="Constantia"/>
              <a:cs typeface="Constantia"/>
            </a:endParaRPr>
          </a:p>
          <a:p>
            <a:pPr marL="12700" marR="5080">
              <a:lnSpc>
                <a:spcPct val="150000"/>
              </a:lnSpc>
            </a:pPr>
            <a:r>
              <a:rPr sz="2000" b="1" dirty="0">
                <a:latin typeface="Constantia"/>
                <a:cs typeface="Constantia"/>
              </a:rPr>
              <a:t>Lung </a:t>
            </a:r>
            <a:r>
              <a:rPr sz="2000" b="1" spc="-15" dirty="0">
                <a:latin typeface="Constantia"/>
                <a:cs typeface="Constantia"/>
              </a:rPr>
              <a:t>airway </a:t>
            </a:r>
            <a:r>
              <a:rPr sz="2000" b="1" spc="-5" dirty="0">
                <a:latin typeface="Constantia"/>
                <a:cs typeface="Constantia"/>
              </a:rPr>
              <a:t>blockage  Hip </a:t>
            </a:r>
            <a:r>
              <a:rPr sz="2000" b="1" spc="-15" dirty="0">
                <a:latin typeface="Constantia"/>
                <a:cs typeface="Constantia"/>
              </a:rPr>
              <a:t>fracture  Reproductive</a:t>
            </a:r>
            <a:r>
              <a:rPr sz="2000" b="1" spc="-160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disorders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2541" y="1729231"/>
            <a:ext cx="1365885" cy="4302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C00000"/>
                </a:solidFill>
                <a:latin typeface="Constantia"/>
                <a:cs typeface="Constantia"/>
              </a:rPr>
              <a:t>Cancer</a:t>
            </a:r>
            <a:endParaRPr sz="3200">
              <a:latin typeface="Constantia"/>
              <a:cs typeface="Constantia"/>
            </a:endParaRPr>
          </a:p>
          <a:p>
            <a:pPr marL="276225" marR="5080" indent="-55244" algn="r">
              <a:lnSpc>
                <a:spcPct val="150000"/>
              </a:lnSpc>
              <a:spcBef>
                <a:spcPts val="1035"/>
              </a:spcBef>
            </a:pPr>
            <a:r>
              <a:rPr sz="2000" b="1" spc="-35" dirty="0">
                <a:latin typeface="Constantia"/>
                <a:cs typeface="Constantia"/>
              </a:rPr>
              <a:t>Voice</a:t>
            </a:r>
            <a:r>
              <a:rPr sz="2000" b="1" spc="-165" dirty="0">
                <a:latin typeface="Constantia"/>
                <a:cs typeface="Constantia"/>
              </a:rPr>
              <a:t> </a:t>
            </a:r>
            <a:r>
              <a:rPr sz="2000" b="1" spc="-20" dirty="0">
                <a:latin typeface="Constantia"/>
                <a:cs typeface="Constantia"/>
              </a:rPr>
              <a:t>box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onstantia"/>
                <a:cs typeface="Constantia"/>
              </a:rPr>
              <a:t>T</a:t>
            </a:r>
            <a:r>
              <a:rPr sz="2000" b="1" spc="-10" dirty="0">
                <a:latin typeface="Constantia"/>
                <a:cs typeface="Constantia"/>
              </a:rPr>
              <a:t>h</a:t>
            </a:r>
            <a:r>
              <a:rPr sz="2000" b="1" spc="-45" dirty="0">
                <a:latin typeface="Constantia"/>
                <a:cs typeface="Constantia"/>
              </a:rPr>
              <a:t>r</a:t>
            </a:r>
            <a:r>
              <a:rPr sz="2000" b="1" dirty="0">
                <a:latin typeface="Constantia"/>
                <a:cs typeface="Constantia"/>
              </a:rPr>
              <a:t>o</a:t>
            </a:r>
            <a:r>
              <a:rPr sz="2000" b="1" spc="-5" dirty="0">
                <a:latin typeface="Constantia"/>
                <a:cs typeface="Constantia"/>
              </a:rPr>
              <a:t>a</a:t>
            </a:r>
            <a:r>
              <a:rPr sz="2000" b="1" dirty="0">
                <a:latin typeface="Constantia"/>
                <a:cs typeface="Constantia"/>
              </a:rPr>
              <a:t>t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B</a:t>
            </a:r>
            <a:r>
              <a:rPr sz="2000" b="1" spc="-45" dirty="0">
                <a:latin typeface="Constantia"/>
                <a:cs typeface="Constantia"/>
              </a:rPr>
              <a:t>r</a:t>
            </a:r>
            <a:r>
              <a:rPr sz="2000" b="1" dirty="0">
                <a:latin typeface="Constantia"/>
                <a:cs typeface="Constantia"/>
              </a:rPr>
              <a:t>e</a:t>
            </a:r>
            <a:r>
              <a:rPr sz="2000" b="1" spc="-5" dirty="0">
                <a:latin typeface="Constantia"/>
                <a:cs typeface="Constantia"/>
              </a:rPr>
              <a:t>as</a:t>
            </a:r>
            <a:r>
              <a:rPr sz="2000" b="1" dirty="0">
                <a:latin typeface="Constantia"/>
                <a:cs typeface="Constantia"/>
              </a:rPr>
              <a:t>t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L</a:t>
            </a:r>
            <a:r>
              <a:rPr sz="2000" b="1" dirty="0">
                <a:latin typeface="Constantia"/>
                <a:cs typeface="Constantia"/>
              </a:rPr>
              <a:t>ung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B</a:t>
            </a:r>
            <a:r>
              <a:rPr sz="2000" b="1" dirty="0">
                <a:latin typeface="Constantia"/>
                <a:cs typeface="Constantia"/>
              </a:rPr>
              <a:t>lood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S</a:t>
            </a:r>
            <a:r>
              <a:rPr sz="2000" b="1" spc="-40" dirty="0">
                <a:latin typeface="Constantia"/>
                <a:cs typeface="Constantia"/>
              </a:rPr>
              <a:t>t</a:t>
            </a:r>
            <a:r>
              <a:rPr sz="2000" b="1" dirty="0">
                <a:latin typeface="Constantia"/>
                <a:cs typeface="Constantia"/>
              </a:rPr>
              <a:t>o</a:t>
            </a:r>
            <a:r>
              <a:rPr sz="2000" b="1" spc="-5" dirty="0">
                <a:latin typeface="Constantia"/>
                <a:cs typeface="Constantia"/>
              </a:rPr>
              <a:t>ma</a:t>
            </a:r>
            <a:r>
              <a:rPr sz="2000" b="1" dirty="0">
                <a:latin typeface="Constantia"/>
                <a:cs typeface="Constantia"/>
              </a:rPr>
              <a:t>ch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Constantia"/>
                <a:cs typeface="Constantia"/>
              </a:rPr>
              <a:t>P</a:t>
            </a:r>
            <a:r>
              <a:rPr sz="2000" b="1" spc="-5" dirty="0">
                <a:latin typeface="Constantia"/>
                <a:cs typeface="Constantia"/>
              </a:rPr>
              <a:t>a</a:t>
            </a:r>
            <a:r>
              <a:rPr sz="2000" b="1" dirty="0">
                <a:latin typeface="Constantia"/>
                <a:cs typeface="Constantia"/>
              </a:rPr>
              <a:t>nc</a:t>
            </a:r>
            <a:r>
              <a:rPr sz="2000" b="1" spc="-45" dirty="0">
                <a:latin typeface="Constantia"/>
                <a:cs typeface="Constantia"/>
              </a:rPr>
              <a:t>r</a:t>
            </a:r>
            <a:r>
              <a:rPr sz="2000" b="1" dirty="0">
                <a:latin typeface="Constantia"/>
                <a:cs typeface="Constantia"/>
              </a:rPr>
              <a:t>e</a:t>
            </a:r>
            <a:r>
              <a:rPr sz="2000" b="1" spc="-5" dirty="0">
                <a:latin typeface="Constantia"/>
                <a:cs typeface="Constantia"/>
              </a:rPr>
              <a:t>a</a:t>
            </a:r>
            <a:r>
              <a:rPr sz="2000" b="1" dirty="0">
                <a:latin typeface="Constantia"/>
                <a:cs typeface="Constantia"/>
              </a:rPr>
              <a:t>s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Ki</a:t>
            </a:r>
            <a:r>
              <a:rPr sz="2000" b="1" spc="5" dirty="0">
                <a:latin typeface="Constantia"/>
                <a:cs typeface="Constantia"/>
              </a:rPr>
              <a:t>d</a:t>
            </a:r>
            <a:r>
              <a:rPr sz="2000" b="1" dirty="0">
                <a:latin typeface="Constantia"/>
                <a:cs typeface="Constantia"/>
              </a:rPr>
              <a:t>ney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36270" y="2778252"/>
            <a:ext cx="1790700" cy="314325"/>
          </a:xfrm>
          <a:custGeom>
            <a:avLst/>
            <a:gdLst/>
            <a:ahLst/>
            <a:cxnLst/>
            <a:rect l="l" t="t" r="r" b="b"/>
            <a:pathLst>
              <a:path w="1790700" h="314325">
                <a:moveTo>
                  <a:pt x="1719545" y="261438"/>
                </a:moveTo>
                <a:lnTo>
                  <a:pt x="1524" y="0"/>
                </a:lnTo>
                <a:lnTo>
                  <a:pt x="0" y="19812"/>
                </a:lnTo>
                <a:lnTo>
                  <a:pt x="1716024" y="280946"/>
                </a:lnTo>
                <a:lnTo>
                  <a:pt x="1716024" y="271272"/>
                </a:lnTo>
                <a:lnTo>
                  <a:pt x="1719545" y="261438"/>
                </a:lnTo>
                <a:close/>
              </a:path>
              <a:path w="1790700" h="314325">
                <a:moveTo>
                  <a:pt x="1754124" y="266700"/>
                </a:moveTo>
                <a:lnTo>
                  <a:pt x="1719545" y="261438"/>
                </a:lnTo>
                <a:lnTo>
                  <a:pt x="1716024" y="271272"/>
                </a:lnTo>
                <a:lnTo>
                  <a:pt x="1716501" y="281018"/>
                </a:lnTo>
                <a:lnTo>
                  <a:pt x="1752600" y="286512"/>
                </a:lnTo>
                <a:lnTo>
                  <a:pt x="1754124" y="266700"/>
                </a:lnTo>
                <a:close/>
              </a:path>
              <a:path w="1790700" h="314325">
                <a:moveTo>
                  <a:pt x="1716501" y="281018"/>
                </a:moveTo>
                <a:lnTo>
                  <a:pt x="1716024" y="271272"/>
                </a:lnTo>
                <a:lnTo>
                  <a:pt x="1716024" y="280946"/>
                </a:lnTo>
                <a:lnTo>
                  <a:pt x="1716501" y="281018"/>
                </a:lnTo>
                <a:close/>
              </a:path>
              <a:path w="1790700" h="314325">
                <a:moveTo>
                  <a:pt x="1754124" y="313645"/>
                </a:moveTo>
                <a:lnTo>
                  <a:pt x="1754124" y="266700"/>
                </a:lnTo>
                <a:lnTo>
                  <a:pt x="1752600" y="286512"/>
                </a:lnTo>
                <a:lnTo>
                  <a:pt x="1716501" y="281018"/>
                </a:lnTo>
                <a:lnTo>
                  <a:pt x="1716738" y="285869"/>
                </a:lnTo>
                <a:lnTo>
                  <a:pt x="1722882" y="298894"/>
                </a:lnTo>
                <a:lnTo>
                  <a:pt x="1733597" y="308776"/>
                </a:lnTo>
                <a:lnTo>
                  <a:pt x="1748028" y="313944"/>
                </a:lnTo>
                <a:lnTo>
                  <a:pt x="1754124" y="313645"/>
                </a:lnTo>
                <a:close/>
              </a:path>
              <a:path w="1790700" h="314325">
                <a:moveTo>
                  <a:pt x="1790700" y="281940"/>
                </a:moveTo>
                <a:lnTo>
                  <a:pt x="1789985" y="267342"/>
                </a:lnTo>
                <a:lnTo>
                  <a:pt x="1783842" y="254317"/>
                </a:lnTo>
                <a:lnTo>
                  <a:pt x="1773126" y="244435"/>
                </a:lnTo>
                <a:lnTo>
                  <a:pt x="1758696" y="239268"/>
                </a:lnTo>
                <a:lnTo>
                  <a:pt x="1744098" y="239982"/>
                </a:lnTo>
                <a:lnTo>
                  <a:pt x="1731073" y="246126"/>
                </a:lnTo>
                <a:lnTo>
                  <a:pt x="1721191" y="256841"/>
                </a:lnTo>
                <a:lnTo>
                  <a:pt x="1719545" y="261438"/>
                </a:lnTo>
                <a:lnTo>
                  <a:pt x="1754124" y="266700"/>
                </a:lnTo>
                <a:lnTo>
                  <a:pt x="1754124" y="313645"/>
                </a:lnTo>
                <a:lnTo>
                  <a:pt x="1762625" y="313229"/>
                </a:lnTo>
                <a:lnTo>
                  <a:pt x="1775650" y="307086"/>
                </a:lnTo>
                <a:lnTo>
                  <a:pt x="1785532" y="296370"/>
                </a:lnTo>
                <a:lnTo>
                  <a:pt x="1790700" y="281940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12470" y="3159252"/>
            <a:ext cx="1714500" cy="123825"/>
          </a:xfrm>
          <a:custGeom>
            <a:avLst/>
            <a:gdLst/>
            <a:ahLst/>
            <a:cxnLst/>
            <a:rect l="l" t="t" r="r" b="b"/>
            <a:pathLst>
              <a:path w="1714500" h="123825">
                <a:moveTo>
                  <a:pt x="1640990" y="74521"/>
                </a:moveTo>
                <a:lnTo>
                  <a:pt x="1524" y="0"/>
                </a:lnTo>
                <a:lnTo>
                  <a:pt x="0" y="19812"/>
                </a:lnTo>
                <a:lnTo>
                  <a:pt x="1638300" y="94280"/>
                </a:lnTo>
                <a:lnTo>
                  <a:pt x="1638300" y="83820"/>
                </a:lnTo>
                <a:lnTo>
                  <a:pt x="1640990" y="74521"/>
                </a:lnTo>
                <a:close/>
              </a:path>
              <a:path w="1714500" h="123825">
                <a:moveTo>
                  <a:pt x="1677924" y="76200"/>
                </a:moveTo>
                <a:lnTo>
                  <a:pt x="1640990" y="74521"/>
                </a:lnTo>
                <a:lnTo>
                  <a:pt x="1638300" y="83820"/>
                </a:lnTo>
                <a:lnTo>
                  <a:pt x="1640334" y="94372"/>
                </a:lnTo>
                <a:lnTo>
                  <a:pt x="1676400" y="96012"/>
                </a:lnTo>
                <a:lnTo>
                  <a:pt x="1677924" y="76200"/>
                </a:lnTo>
                <a:close/>
              </a:path>
              <a:path w="1714500" h="123825">
                <a:moveTo>
                  <a:pt x="1640334" y="94372"/>
                </a:moveTo>
                <a:lnTo>
                  <a:pt x="1638300" y="83820"/>
                </a:lnTo>
                <a:lnTo>
                  <a:pt x="1638300" y="94280"/>
                </a:lnTo>
                <a:lnTo>
                  <a:pt x="1640334" y="94372"/>
                </a:lnTo>
                <a:close/>
              </a:path>
              <a:path w="1714500" h="123825">
                <a:moveTo>
                  <a:pt x="1677924" y="123033"/>
                </a:moveTo>
                <a:lnTo>
                  <a:pt x="1677924" y="76200"/>
                </a:lnTo>
                <a:lnTo>
                  <a:pt x="1676400" y="96012"/>
                </a:lnTo>
                <a:lnTo>
                  <a:pt x="1640334" y="94372"/>
                </a:lnTo>
                <a:lnTo>
                  <a:pt x="1641228" y="99012"/>
                </a:lnTo>
                <a:lnTo>
                  <a:pt x="1649158" y="111633"/>
                </a:lnTo>
                <a:lnTo>
                  <a:pt x="1660802" y="120253"/>
                </a:lnTo>
                <a:lnTo>
                  <a:pt x="1674876" y="123444"/>
                </a:lnTo>
                <a:lnTo>
                  <a:pt x="1677924" y="123033"/>
                </a:lnTo>
                <a:close/>
              </a:path>
              <a:path w="1714500" h="123825">
                <a:moveTo>
                  <a:pt x="1714500" y="88392"/>
                </a:moveTo>
                <a:lnTo>
                  <a:pt x="1712452" y="73175"/>
                </a:lnTo>
                <a:lnTo>
                  <a:pt x="1704975" y="60388"/>
                </a:lnTo>
                <a:lnTo>
                  <a:pt x="1693497" y="51315"/>
                </a:lnTo>
                <a:lnTo>
                  <a:pt x="1679448" y="47244"/>
                </a:lnTo>
                <a:lnTo>
                  <a:pt x="1664231" y="50172"/>
                </a:lnTo>
                <a:lnTo>
                  <a:pt x="1651444" y="58102"/>
                </a:lnTo>
                <a:lnTo>
                  <a:pt x="1642371" y="69746"/>
                </a:lnTo>
                <a:lnTo>
                  <a:pt x="1640990" y="74521"/>
                </a:lnTo>
                <a:lnTo>
                  <a:pt x="1677924" y="76200"/>
                </a:lnTo>
                <a:lnTo>
                  <a:pt x="1677924" y="123033"/>
                </a:lnTo>
                <a:lnTo>
                  <a:pt x="1690068" y="121396"/>
                </a:lnTo>
                <a:lnTo>
                  <a:pt x="1702689" y="113919"/>
                </a:lnTo>
                <a:lnTo>
                  <a:pt x="1711309" y="102441"/>
                </a:lnTo>
                <a:lnTo>
                  <a:pt x="1714500" y="88392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6270" y="3616452"/>
            <a:ext cx="1790700" cy="219710"/>
          </a:xfrm>
          <a:custGeom>
            <a:avLst/>
            <a:gdLst/>
            <a:ahLst/>
            <a:cxnLst/>
            <a:rect l="l" t="t" r="r" b="b"/>
            <a:pathLst>
              <a:path w="1790700" h="219710">
                <a:moveTo>
                  <a:pt x="1718678" y="168729"/>
                </a:moveTo>
                <a:lnTo>
                  <a:pt x="1524" y="0"/>
                </a:lnTo>
                <a:lnTo>
                  <a:pt x="0" y="19812"/>
                </a:lnTo>
                <a:lnTo>
                  <a:pt x="1716024" y="186937"/>
                </a:lnTo>
                <a:lnTo>
                  <a:pt x="1716024" y="178308"/>
                </a:lnTo>
                <a:lnTo>
                  <a:pt x="1718678" y="168729"/>
                </a:lnTo>
                <a:close/>
              </a:path>
              <a:path w="1790700" h="219710">
                <a:moveTo>
                  <a:pt x="1754124" y="172212"/>
                </a:moveTo>
                <a:lnTo>
                  <a:pt x="1718678" y="168729"/>
                </a:lnTo>
                <a:lnTo>
                  <a:pt x="1716024" y="178308"/>
                </a:lnTo>
                <a:lnTo>
                  <a:pt x="1716591" y="186993"/>
                </a:lnTo>
                <a:lnTo>
                  <a:pt x="1752600" y="190500"/>
                </a:lnTo>
                <a:lnTo>
                  <a:pt x="1754124" y="172212"/>
                </a:lnTo>
                <a:close/>
              </a:path>
              <a:path w="1790700" h="219710">
                <a:moveTo>
                  <a:pt x="1716591" y="186993"/>
                </a:moveTo>
                <a:lnTo>
                  <a:pt x="1716024" y="178308"/>
                </a:lnTo>
                <a:lnTo>
                  <a:pt x="1716024" y="186937"/>
                </a:lnTo>
                <a:lnTo>
                  <a:pt x="1716591" y="186993"/>
                </a:lnTo>
                <a:close/>
              </a:path>
              <a:path w="1790700" h="219710">
                <a:moveTo>
                  <a:pt x="1754124" y="218905"/>
                </a:moveTo>
                <a:lnTo>
                  <a:pt x="1754124" y="172212"/>
                </a:lnTo>
                <a:lnTo>
                  <a:pt x="1752600" y="190500"/>
                </a:lnTo>
                <a:lnTo>
                  <a:pt x="1716591" y="186993"/>
                </a:lnTo>
                <a:lnTo>
                  <a:pt x="1716976" y="192881"/>
                </a:lnTo>
                <a:lnTo>
                  <a:pt x="1723644" y="205740"/>
                </a:lnTo>
                <a:lnTo>
                  <a:pt x="1734883" y="215169"/>
                </a:lnTo>
                <a:lnTo>
                  <a:pt x="1749552" y="219456"/>
                </a:lnTo>
                <a:lnTo>
                  <a:pt x="1754124" y="218905"/>
                </a:lnTo>
                <a:close/>
              </a:path>
              <a:path w="1790700" h="219710">
                <a:moveTo>
                  <a:pt x="1790700" y="184404"/>
                </a:moveTo>
                <a:lnTo>
                  <a:pt x="1789747" y="169830"/>
                </a:lnTo>
                <a:lnTo>
                  <a:pt x="1783080" y="156972"/>
                </a:lnTo>
                <a:lnTo>
                  <a:pt x="1771840" y="147542"/>
                </a:lnTo>
                <a:lnTo>
                  <a:pt x="1757172" y="143256"/>
                </a:lnTo>
                <a:lnTo>
                  <a:pt x="1741955" y="145089"/>
                </a:lnTo>
                <a:lnTo>
                  <a:pt x="1729168" y="152209"/>
                </a:lnTo>
                <a:lnTo>
                  <a:pt x="1720095" y="163615"/>
                </a:lnTo>
                <a:lnTo>
                  <a:pt x="1718678" y="168729"/>
                </a:lnTo>
                <a:lnTo>
                  <a:pt x="1754124" y="172212"/>
                </a:lnTo>
                <a:lnTo>
                  <a:pt x="1754124" y="218905"/>
                </a:lnTo>
                <a:lnTo>
                  <a:pt x="1764768" y="217622"/>
                </a:lnTo>
                <a:lnTo>
                  <a:pt x="1777555" y="210502"/>
                </a:lnTo>
                <a:lnTo>
                  <a:pt x="1786628" y="199096"/>
                </a:lnTo>
                <a:lnTo>
                  <a:pt x="1790700" y="184404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12470" y="3893820"/>
            <a:ext cx="1562100" cy="200025"/>
          </a:xfrm>
          <a:custGeom>
            <a:avLst/>
            <a:gdLst/>
            <a:ahLst/>
            <a:cxnLst/>
            <a:rect l="l" t="t" r="r" b="b"/>
            <a:pathLst>
              <a:path w="1562100" h="200025">
                <a:moveTo>
                  <a:pt x="1490099" y="50786"/>
                </a:moveTo>
                <a:lnTo>
                  <a:pt x="1487424" y="41148"/>
                </a:lnTo>
                <a:lnTo>
                  <a:pt x="1487424" y="31089"/>
                </a:lnTo>
                <a:lnTo>
                  <a:pt x="0" y="179832"/>
                </a:lnTo>
                <a:lnTo>
                  <a:pt x="1524" y="199644"/>
                </a:lnTo>
                <a:lnTo>
                  <a:pt x="1487424" y="51054"/>
                </a:lnTo>
                <a:lnTo>
                  <a:pt x="1487424" y="41148"/>
                </a:lnTo>
                <a:lnTo>
                  <a:pt x="1488057" y="31026"/>
                </a:lnTo>
                <a:lnTo>
                  <a:pt x="1488057" y="50990"/>
                </a:lnTo>
                <a:lnTo>
                  <a:pt x="1490099" y="50786"/>
                </a:lnTo>
                <a:close/>
              </a:path>
              <a:path w="1562100" h="200025">
                <a:moveTo>
                  <a:pt x="1525524" y="47244"/>
                </a:moveTo>
                <a:lnTo>
                  <a:pt x="1524000" y="27432"/>
                </a:lnTo>
                <a:lnTo>
                  <a:pt x="1488057" y="31026"/>
                </a:lnTo>
                <a:lnTo>
                  <a:pt x="1487424" y="41148"/>
                </a:lnTo>
                <a:lnTo>
                  <a:pt x="1490099" y="50786"/>
                </a:lnTo>
                <a:lnTo>
                  <a:pt x="1525524" y="47244"/>
                </a:lnTo>
                <a:close/>
              </a:path>
              <a:path w="1562100" h="200025">
                <a:moveTo>
                  <a:pt x="1562100" y="33528"/>
                </a:moveTo>
                <a:lnTo>
                  <a:pt x="1558028" y="18859"/>
                </a:lnTo>
                <a:lnTo>
                  <a:pt x="1548955" y="7620"/>
                </a:lnTo>
                <a:lnTo>
                  <a:pt x="1536168" y="952"/>
                </a:lnTo>
                <a:lnTo>
                  <a:pt x="1520952" y="0"/>
                </a:lnTo>
                <a:lnTo>
                  <a:pt x="1506283" y="4071"/>
                </a:lnTo>
                <a:lnTo>
                  <a:pt x="1495044" y="13144"/>
                </a:lnTo>
                <a:lnTo>
                  <a:pt x="1488376" y="25931"/>
                </a:lnTo>
                <a:lnTo>
                  <a:pt x="1488057" y="31026"/>
                </a:lnTo>
                <a:lnTo>
                  <a:pt x="1524000" y="27432"/>
                </a:lnTo>
                <a:lnTo>
                  <a:pt x="1525524" y="47244"/>
                </a:lnTo>
                <a:lnTo>
                  <a:pt x="1525524" y="74485"/>
                </a:lnTo>
                <a:lnTo>
                  <a:pt x="1528572" y="74676"/>
                </a:lnTo>
                <a:lnTo>
                  <a:pt x="1543240" y="70604"/>
                </a:lnTo>
                <a:lnTo>
                  <a:pt x="1554480" y="61531"/>
                </a:lnTo>
                <a:lnTo>
                  <a:pt x="1561147" y="48744"/>
                </a:lnTo>
                <a:lnTo>
                  <a:pt x="1562100" y="33528"/>
                </a:lnTo>
                <a:close/>
              </a:path>
              <a:path w="1562100" h="200025">
                <a:moveTo>
                  <a:pt x="1525524" y="74485"/>
                </a:moveTo>
                <a:lnTo>
                  <a:pt x="1525524" y="47244"/>
                </a:lnTo>
                <a:lnTo>
                  <a:pt x="1490099" y="50786"/>
                </a:lnTo>
                <a:lnTo>
                  <a:pt x="1491495" y="55816"/>
                </a:lnTo>
                <a:lnTo>
                  <a:pt x="1500568" y="67056"/>
                </a:lnTo>
                <a:lnTo>
                  <a:pt x="1513355" y="73723"/>
                </a:lnTo>
                <a:lnTo>
                  <a:pt x="1525524" y="74485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34746" y="4219955"/>
            <a:ext cx="1259205" cy="254635"/>
          </a:xfrm>
          <a:custGeom>
            <a:avLst/>
            <a:gdLst/>
            <a:ahLst/>
            <a:cxnLst/>
            <a:rect l="l" t="t" r="r" b="b"/>
            <a:pathLst>
              <a:path w="1259204" h="254635">
                <a:moveTo>
                  <a:pt x="1187615" y="53390"/>
                </a:moveTo>
                <a:lnTo>
                  <a:pt x="1184148" y="44196"/>
                </a:lnTo>
                <a:lnTo>
                  <a:pt x="1184148" y="33390"/>
                </a:lnTo>
                <a:lnTo>
                  <a:pt x="0" y="234696"/>
                </a:lnTo>
                <a:lnTo>
                  <a:pt x="4572" y="254508"/>
                </a:lnTo>
                <a:lnTo>
                  <a:pt x="1184148" y="53980"/>
                </a:lnTo>
                <a:lnTo>
                  <a:pt x="1184148" y="44196"/>
                </a:lnTo>
                <a:lnTo>
                  <a:pt x="1184633" y="33308"/>
                </a:lnTo>
                <a:lnTo>
                  <a:pt x="1184633" y="53897"/>
                </a:lnTo>
                <a:lnTo>
                  <a:pt x="1187615" y="53390"/>
                </a:lnTo>
                <a:close/>
              </a:path>
              <a:path w="1259204" h="254635">
                <a:moveTo>
                  <a:pt x="1223772" y="47244"/>
                </a:moveTo>
                <a:lnTo>
                  <a:pt x="1219200" y="27432"/>
                </a:lnTo>
                <a:lnTo>
                  <a:pt x="1184633" y="33308"/>
                </a:lnTo>
                <a:lnTo>
                  <a:pt x="1184148" y="44196"/>
                </a:lnTo>
                <a:lnTo>
                  <a:pt x="1187615" y="53390"/>
                </a:lnTo>
                <a:lnTo>
                  <a:pt x="1223772" y="47244"/>
                </a:lnTo>
                <a:close/>
              </a:path>
              <a:path w="1259204" h="254635">
                <a:moveTo>
                  <a:pt x="1258824" y="30480"/>
                </a:moveTo>
                <a:lnTo>
                  <a:pt x="1253632" y="16930"/>
                </a:lnTo>
                <a:lnTo>
                  <a:pt x="1243584" y="6667"/>
                </a:lnTo>
                <a:lnTo>
                  <a:pt x="1230106" y="690"/>
                </a:lnTo>
                <a:lnTo>
                  <a:pt x="1214628" y="0"/>
                </a:lnTo>
                <a:lnTo>
                  <a:pt x="1201078" y="5191"/>
                </a:lnTo>
                <a:lnTo>
                  <a:pt x="1190815" y="15240"/>
                </a:lnTo>
                <a:lnTo>
                  <a:pt x="1184838" y="28717"/>
                </a:lnTo>
                <a:lnTo>
                  <a:pt x="1184633" y="33308"/>
                </a:lnTo>
                <a:lnTo>
                  <a:pt x="1219200" y="27432"/>
                </a:lnTo>
                <a:lnTo>
                  <a:pt x="1223772" y="47244"/>
                </a:lnTo>
                <a:lnTo>
                  <a:pt x="1223772" y="74661"/>
                </a:lnTo>
                <a:lnTo>
                  <a:pt x="1228344" y="74676"/>
                </a:lnTo>
                <a:lnTo>
                  <a:pt x="1241893" y="69484"/>
                </a:lnTo>
                <a:lnTo>
                  <a:pt x="1252156" y="59436"/>
                </a:lnTo>
                <a:lnTo>
                  <a:pt x="1258133" y="45958"/>
                </a:lnTo>
                <a:lnTo>
                  <a:pt x="1258824" y="30480"/>
                </a:lnTo>
                <a:close/>
              </a:path>
              <a:path w="1259204" h="254635">
                <a:moveTo>
                  <a:pt x="1223772" y="74661"/>
                </a:moveTo>
                <a:lnTo>
                  <a:pt x="1223772" y="47244"/>
                </a:lnTo>
                <a:lnTo>
                  <a:pt x="1187615" y="53390"/>
                </a:lnTo>
                <a:lnTo>
                  <a:pt x="1189339" y="57959"/>
                </a:lnTo>
                <a:lnTo>
                  <a:pt x="1199388" y="68580"/>
                </a:lnTo>
                <a:lnTo>
                  <a:pt x="1212865" y="74628"/>
                </a:lnTo>
                <a:lnTo>
                  <a:pt x="1223772" y="74661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33222" y="4219051"/>
            <a:ext cx="1947545" cy="787400"/>
          </a:xfrm>
          <a:custGeom>
            <a:avLst/>
            <a:gdLst/>
            <a:ahLst/>
            <a:cxnLst/>
            <a:rect l="l" t="t" r="r" b="b"/>
            <a:pathLst>
              <a:path w="1947545" h="787400">
                <a:moveTo>
                  <a:pt x="1877822" y="60154"/>
                </a:moveTo>
                <a:lnTo>
                  <a:pt x="1872996" y="52720"/>
                </a:lnTo>
                <a:lnTo>
                  <a:pt x="1871408" y="42921"/>
                </a:lnTo>
                <a:lnTo>
                  <a:pt x="0" y="770524"/>
                </a:lnTo>
                <a:lnTo>
                  <a:pt x="7620" y="787288"/>
                </a:lnTo>
                <a:lnTo>
                  <a:pt x="1877822" y="60154"/>
                </a:lnTo>
                <a:close/>
              </a:path>
              <a:path w="1947545" h="787400">
                <a:moveTo>
                  <a:pt x="1947076" y="39552"/>
                </a:moveTo>
                <a:lnTo>
                  <a:pt x="1944624" y="25288"/>
                </a:lnTo>
                <a:lnTo>
                  <a:pt x="1936337" y="12287"/>
                </a:lnTo>
                <a:lnTo>
                  <a:pt x="1924050" y="3571"/>
                </a:lnTo>
                <a:lnTo>
                  <a:pt x="1909476" y="0"/>
                </a:lnTo>
                <a:lnTo>
                  <a:pt x="1894332" y="2428"/>
                </a:lnTo>
                <a:lnTo>
                  <a:pt x="1882211" y="10715"/>
                </a:lnTo>
                <a:lnTo>
                  <a:pt x="1873948" y="23002"/>
                </a:lnTo>
                <a:lnTo>
                  <a:pt x="1870543" y="37576"/>
                </a:lnTo>
                <a:lnTo>
                  <a:pt x="1871408" y="42921"/>
                </a:lnTo>
                <a:lnTo>
                  <a:pt x="1905000" y="29860"/>
                </a:lnTo>
                <a:lnTo>
                  <a:pt x="1912620" y="46624"/>
                </a:lnTo>
                <a:lnTo>
                  <a:pt x="1912620" y="75935"/>
                </a:lnTo>
                <a:lnTo>
                  <a:pt x="1923288" y="74056"/>
                </a:lnTo>
                <a:lnTo>
                  <a:pt x="1935408" y="65793"/>
                </a:lnTo>
                <a:lnTo>
                  <a:pt x="1943671" y="53673"/>
                </a:lnTo>
                <a:lnTo>
                  <a:pt x="1947076" y="39552"/>
                </a:lnTo>
                <a:close/>
              </a:path>
              <a:path w="1947545" h="787400">
                <a:moveTo>
                  <a:pt x="1912620" y="46624"/>
                </a:moveTo>
                <a:lnTo>
                  <a:pt x="1905000" y="29860"/>
                </a:lnTo>
                <a:lnTo>
                  <a:pt x="1871408" y="42921"/>
                </a:lnTo>
                <a:lnTo>
                  <a:pt x="1872996" y="52720"/>
                </a:lnTo>
                <a:lnTo>
                  <a:pt x="1877822" y="60154"/>
                </a:lnTo>
                <a:lnTo>
                  <a:pt x="1912620" y="46624"/>
                </a:lnTo>
                <a:close/>
              </a:path>
              <a:path w="1947545" h="787400">
                <a:moveTo>
                  <a:pt x="1912620" y="75935"/>
                </a:moveTo>
                <a:lnTo>
                  <a:pt x="1912620" y="46624"/>
                </a:lnTo>
                <a:lnTo>
                  <a:pt x="1877822" y="60154"/>
                </a:lnTo>
                <a:lnTo>
                  <a:pt x="1881282" y="65484"/>
                </a:lnTo>
                <a:lnTo>
                  <a:pt x="1893570" y="73675"/>
                </a:lnTo>
                <a:lnTo>
                  <a:pt x="1908143" y="76723"/>
                </a:lnTo>
                <a:lnTo>
                  <a:pt x="1912620" y="75935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33222" y="4426458"/>
            <a:ext cx="1794510" cy="969010"/>
          </a:xfrm>
          <a:custGeom>
            <a:avLst/>
            <a:gdLst/>
            <a:ahLst/>
            <a:cxnLst/>
            <a:rect l="l" t="t" r="r" b="b"/>
            <a:pathLst>
              <a:path w="1794510" h="969010">
                <a:moveTo>
                  <a:pt x="1728587" y="63123"/>
                </a:moveTo>
                <a:lnTo>
                  <a:pt x="1722120" y="55626"/>
                </a:lnTo>
                <a:lnTo>
                  <a:pt x="1719814" y="46966"/>
                </a:lnTo>
                <a:lnTo>
                  <a:pt x="0" y="951738"/>
                </a:lnTo>
                <a:lnTo>
                  <a:pt x="7620" y="968502"/>
                </a:lnTo>
                <a:lnTo>
                  <a:pt x="1728587" y="63123"/>
                </a:lnTo>
                <a:close/>
              </a:path>
              <a:path w="1794510" h="969010">
                <a:moveTo>
                  <a:pt x="1794510" y="34885"/>
                </a:moveTo>
                <a:lnTo>
                  <a:pt x="1790700" y="20574"/>
                </a:lnTo>
                <a:lnTo>
                  <a:pt x="1780674" y="8953"/>
                </a:lnTo>
                <a:lnTo>
                  <a:pt x="1767649" y="1905"/>
                </a:lnTo>
                <a:lnTo>
                  <a:pt x="1753195" y="0"/>
                </a:lnTo>
                <a:lnTo>
                  <a:pt x="1738884" y="3810"/>
                </a:lnTo>
                <a:lnTo>
                  <a:pt x="1727263" y="13835"/>
                </a:lnTo>
                <a:lnTo>
                  <a:pt x="1720215" y="26860"/>
                </a:lnTo>
                <a:lnTo>
                  <a:pt x="1718310" y="41314"/>
                </a:lnTo>
                <a:lnTo>
                  <a:pt x="1719814" y="46966"/>
                </a:lnTo>
                <a:lnTo>
                  <a:pt x="1752600" y="29718"/>
                </a:lnTo>
                <a:lnTo>
                  <a:pt x="1760220" y="46482"/>
                </a:lnTo>
                <a:lnTo>
                  <a:pt x="1760220" y="76041"/>
                </a:lnTo>
                <a:lnTo>
                  <a:pt x="1773936" y="72390"/>
                </a:lnTo>
                <a:lnTo>
                  <a:pt x="1785556" y="62364"/>
                </a:lnTo>
                <a:lnTo>
                  <a:pt x="1792605" y="49339"/>
                </a:lnTo>
                <a:lnTo>
                  <a:pt x="1794510" y="34885"/>
                </a:lnTo>
                <a:close/>
              </a:path>
              <a:path w="1794510" h="969010">
                <a:moveTo>
                  <a:pt x="1760220" y="46482"/>
                </a:moveTo>
                <a:lnTo>
                  <a:pt x="1752600" y="29718"/>
                </a:lnTo>
                <a:lnTo>
                  <a:pt x="1719814" y="46966"/>
                </a:lnTo>
                <a:lnTo>
                  <a:pt x="1722120" y="55626"/>
                </a:lnTo>
                <a:lnTo>
                  <a:pt x="1728587" y="63123"/>
                </a:lnTo>
                <a:lnTo>
                  <a:pt x="1760220" y="46482"/>
                </a:lnTo>
                <a:close/>
              </a:path>
              <a:path w="1794510" h="969010">
                <a:moveTo>
                  <a:pt x="1760220" y="76041"/>
                </a:moveTo>
                <a:lnTo>
                  <a:pt x="1760220" y="46482"/>
                </a:lnTo>
                <a:lnTo>
                  <a:pt x="1728587" y="63123"/>
                </a:lnTo>
                <a:lnTo>
                  <a:pt x="1732145" y="67246"/>
                </a:lnTo>
                <a:lnTo>
                  <a:pt x="1745170" y="74295"/>
                </a:lnTo>
                <a:lnTo>
                  <a:pt x="1759624" y="76200"/>
                </a:lnTo>
                <a:lnTo>
                  <a:pt x="1760220" y="76041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52127" y="2625852"/>
            <a:ext cx="1643380" cy="352425"/>
          </a:xfrm>
          <a:custGeom>
            <a:avLst/>
            <a:gdLst/>
            <a:ahLst/>
            <a:cxnLst/>
            <a:rect l="l" t="t" r="r" b="b"/>
            <a:pathLst>
              <a:path w="1643379" h="352425">
                <a:moveTo>
                  <a:pt x="70728" y="298049"/>
                </a:moveTo>
                <a:lnTo>
                  <a:pt x="68794" y="293441"/>
                </a:lnTo>
                <a:lnTo>
                  <a:pt x="58459" y="282892"/>
                </a:lnTo>
                <a:lnTo>
                  <a:pt x="45267" y="277201"/>
                </a:lnTo>
                <a:lnTo>
                  <a:pt x="30646" y="277368"/>
                </a:lnTo>
                <a:lnTo>
                  <a:pt x="16240" y="282773"/>
                </a:lnTo>
                <a:lnTo>
                  <a:pt x="5691" y="293179"/>
                </a:lnTo>
                <a:lnTo>
                  <a:pt x="0" y="306728"/>
                </a:lnTo>
                <a:lnTo>
                  <a:pt x="166" y="321564"/>
                </a:lnTo>
                <a:lnTo>
                  <a:pt x="5572" y="335970"/>
                </a:lnTo>
                <a:lnTo>
                  <a:pt x="15978" y="346519"/>
                </a:lnTo>
                <a:lnTo>
                  <a:pt x="29527" y="352210"/>
                </a:lnTo>
                <a:lnTo>
                  <a:pt x="35218" y="352146"/>
                </a:lnTo>
                <a:lnTo>
                  <a:pt x="35218" y="304800"/>
                </a:lnTo>
                <a:lnTo>
                  <a:pt x="70728" y="298049"/>
                </a:lnTo>
                <a:close/>
              </a:path>
              <a:path w="1643379" h="352425">
                <a:moveTo>
                  <a:pt x="74957" y="317926"/>
                </a:moveTo>
                <a:lnTo>
                  <a:pt x="74842" y="307848"/>
                </a:lnTo>
                <a:lnTo>
                  <a:pt x="70728" y="298049"/>
                </a:lnTo>
                <a:lnTo>
                  <a:pt x="35218" y="304800"/>
                </a:lnTo>
                <a:lnTo>
                  <a:pt x="39790" y="324612"/>
                </a:lnTo>
                <a:lnTo>
                  <a:pt x="74957" y="317926"/>
                </a:lnTo>
                <a:close/>
              </a:path>
              <a:path w="1643379" h="352425">
                <a:moveTo>
                  <a:pt x="75009" y="322468"/>
                </a:moveTo>
                <a:lnTo>
                  <a:pt x="74957" y="317926"/>
                </a:lnTo>
                <a:lnTo>
                  <a:pt x="39790" y="324612"/>
                </a:lnTo>
                <a:lnTo>
                  <a:pt x="35218" y="304800"/>
                </a:lnTo>
                <a:lnTo>
                  <a:pt x="35218" y="352146"/>
                </a:lnTo>
                <a:lnTo>
                  <a:pt x="44362" y="352044"/>
                </a:lnTo>
                <a:lnTo>
                  <a:pt x="58769" y="345995"/>
                </a:lnTo>
                <a:lnTo>
                  <a:pt x="69318" y="335661"/>
                </a:lnTo>
                <a:lnTo>
                  <a:pt x="75009" y="322468"/>
                </a:lnTo>
                <a:close/>
              </a:path>
              <a:path w="1643379" h="352425">
                <a:moveTo>
                  <a:pt x="1643038" y="19812"/>
                </a:moveTo>
                <a:lnTo>
                  <a:pt x="1638466" y="0"/>
                </a:lnTo>
                <a:lnTo>
                  <a:pt x="70728" y="298049"/>
                </a:lnTo>
                <a:lnTo>
                  <a:pt x="74842" y="307848"/>
                </a:lnTo>
                <a:lnTo>
                  <a:pt x="74957" y="317926"/>
                </a:lnTo>
                <a:lnTo>
                  <a:pt x="1643038" y="19812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03170" y="2999232"/>
            <a:ext cx="1490980" cy="76200"/>
          </a:xfrm>
          <a:custGeom>
            <a:avLst/>
            <a:gdLst/>
            <a:ahLst/>
            <a:cxnLst/>
            <a:rect l="l" t="t" r="r" b="b"/>
            <a:pathLst>
              <a:path w="1490979" h="76200">
                <a:moveTo>
                  <a:pt x="74935" y="29364"/>
                </a:moveTo>
                <a:lnTo>
                  <a:pt x="74128" y="23788"/>
                </a:lnTo>
                <a:lnTo>
                  <a:pt x="66484" y="11620"/>
                </a:lnTo>
                <a:lnTo>
                  <a:pt x="54554" y="3167"/>
                </a:lnTo>
                <a:lnTo>
                  <a:pt x="39624" y="0"/>
                </a:lnTo>
                <a:lnTo>
                  <a:pt x="24645" y="2952"/>
                </a:lnTo>
                <a:lnTo>
                  <a:pt x="12382" y="11049"/>
                </a:lnTo>
                <a:lnTo>
                  <a:pt x="3833" y="23145"/>
                </a:lnTo>
                <a:lnTo>
                  <a:pt x="0" y="38100"/>
                </a:lnTo>
                <a:lnTo>
                  <a:pt x="2952" y="53054"/>
                </a:lnTo>
                <a:lnTo>
                  <a:pt x="11049" y="65151"/>
                </a:lnTo>
                <a:lnTo>
                  <a:pt x="23145" y="73247"/>
                </a:lnTo>
                <a:lnTo>
                  <a:pt x="38100" y="76200"/>
                </a:lnTo>
                <a:lnTo>
                  <a:pt x="38100" y="47244"/>
                </a:lnTo>
                <a:lnTo>
                  <a:pt x="39624" y="28956"/>
                </a:lnTo>
                <a:lnTo>
                  <a:pt x="74935" y="29364"/>
                </a:lnTo>
                <a:close/>
              </a:path>
              <a:path w="1490979" h="76200">
                <a:moveTo>
                  <a:pt x="76200" y="38100"/>
                </a:moveTo>
                <a:lnTo>
                  <a:pt x="74935" y="29364"/>
                </a:lnTo>
                <a:lnTo>
                  <a:pt x="39624" y="28956"/>
                </a:lnTo>
                <a:lnTo>
                  <a:pt x="38100" y="47244"/>
                </a:lnTo>
                <a:lnTo>
                  <a:pt x="74304" y="47700"/>
                </a:lnTo>
                <a:lnTo>
                  <a:pt x="76200" y="38100"/>
                </a:lnTo>
                <a:close/>
              </a:path>
              <a:path w="1490979" h="76200">
                <a:moveTo>
                  <a:pt x="74304" y="47700"/>
                </a:moveTo>
                <a:lnTo>
                  <a:pt x="38100" y="47244"/>
                </a:lnTo>
                <a:lnTo>
                  <a:pt x="38100" y="76200"/>
                </a:lnTo>
                <a:lnTo>
                  <a:pt x="53054" y="73247"/>
                </a:lnTo>
                <a:lnTo>
                  <a:pt x="65151" y="65151"/>
                </a:lnTo>
                <a:lnTo>
                  <a:pt x="73247" y="53054"/>
                </a:lnTo>
                <a:lnTo>
                  <a:pt x="74304" y="47700"/>
                </a:lnTo>
                <a:close/>
              </a:path>
              <a:path w="1490979" h="76200">
                <a:moveTo>
                  <a:pt x="76200" y="47724"/>
                </a:moveTo>
                <a:lnTo>
                  <a:pt x="76200" y="38100"/>
                </a:lnTo>
                <a:lnTo>
                  <a:pt x="74304" y="47700"/>
                </a:lnTo>
                <a:lnTo>
                  <a:pt x="76200" y="47724"/>
                </a:lnTo>
                <a:close/>
              </a:path>
              <a:path w="1490979" h="76200">
                <a:moveTo>
                  <a:pt x="1490472" y="45720"/>
                </a:moveTo>
                <a:lnTo>
                  <a:pt x="74935" y="29364"/>
                </a:lnTo>
                <a:lnTo>
                  <a:pt x="76200" y="38100"/>
                </a:lnTo>
                <a:lnTo>
                  <a:pt x="76200" y="47724"/>
                </a:lnTo>
                <a:lnTo>
                  <a:pt x="1488948" y="65532"/>
                </a:lnTo>
                <a:lnTo>
                  <a:pt x="1490472" y="45720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55570" y="3435096"/>
            <a:ext cx="1338580" cy="76200"/>
          </a:xfrm>
          <a:custGeom>
            <a:avLst/>
            <a:gdLst/>
            <a:ahLst/>
            <a:cxnLst/>
            <a:rect l="l" t="t" r="r" b="b"/>
            <a:pathLst>
              <a:path w="1338579" h="76200">
                <a:moveTo>
                  <a:pt x="74313" y="28956"/>
                </a:moveTo>
                <a:lnTo>
                  <a:pt x="73247" y="23788"/>
                </a:lnTo>
                <a:lnTo>
                  <a:pt x="65151" y="11620"/>
                </a:lnTo>
                <a:lnTo>
                  <a:pt x="53054" y="3167"/>
                </a:lnTo>
                <a:lnTo>
                  <a:pt x="38100" y="0"/>
                </a:lnTo>
                <a:lnTo>
                  <a:pt x="23788" y="3167"/>
                </a:lnTo>
                <a:lnTo>
                  <a:pt x="11620" y="11620"/>
                </a:lnTo>
                <a:lnTo>
                  <a:pt x="3167" y="23788"/>
                </a:lnTo>
                <a:lnTo>
                  <a:pt x="0" y="38100"/>
                </a:lnTo>
                <a:lnTo>
                  <a:pt x="3167" y="53054"/>
                </a:lnTo>
                <a:lnTo>
                  <a:pt x="11620" y="65151"/>
                </a:lnTo>
                <a:lnTo>
                  <a:pt x="23788" y="73247"/>
                </a:lnTo>
                <a:lnTo>
                  <a:pt x="38100" y="76200"/>
                </a:lnTo>
                <a:lnTo>
                  <a:pt x="38100" y="28956"/>
                </a:lnTo>
                <a:lnTo>
                  <a:pt x="74313" y="28956"/>
                </a:lnTo>
                <a:close/>
              </a:path>
              <a:path w="1338579" h="76200">
                <a:moveTo>
                  <a:pt x="76200" y="38100"/>
                </a:moveTo>
                <a:lnTo>
                  <a:pt x="74313" y="28956"/>
                </a:lnTo>
                <a:lnTo>
                  <a:pt x="38100" y="28956"/>
                </a:lnTo>
                <a:lnTo>
                  <a:pt x="38100" y="48768"/>
                </a:lnTo>
                <a:lnTo>
                  <a:pt x="74093" y="48768"/>
                </a:lnTo>
                <a:lnTo>
                  <a:pt x="76200" y="38100"/>
                </a:lnTo>
                <a:close/>
              </a:path>
              <a:path w="1338579" h="76200">
                <a:moveTo>
                  <a:pt x="74093" y="48768"/>
                </a:moveTo>
                <a:lnTo>
                  <a:pt x="38100" y="48768"/>
                </a:lnTo>
                <a:lnTo>
                  <a:pt x="38100" y="76200"/>
                </a:lnTo>
                <a:lnTo>
                  <a:pt x="53054" y="73247"/>
                </a:lnTo>
                <a:lnTo>
                  <a:pt x="65151" y="65151"/>
                </a:lnTo>
                <a:lnTo>
                  <a:pt x="73247" y="53054"/>
                </a:lnTo>
                <a:lnTo>
                  <a:pt x="74093" y="48768"/>
                </a:lnTo>
                <a:close/>
              </a:path>
              <a:path w="1338579" h="76200">
                <a:moveTo>
                  <a:pt x="76200" y="48768"/>
                </a:moveTo>
                <a:lnTo>
                  <a:pt x="76200" y="38100"/>
                </a:lnTo>
                <a:lnTo>
                  <a:pt x="74093" y="48768"/>
                </a:lnTo>
                <a:lnTo>
                  <a:pt x="76200" y="48768"/>
                </a:lnTo>
                <a:close/>
              </a:path>
              <a:path w="1338579" h="76200">
                <a:moveTo>
                  <a:pt x="1338072" y="48768"/>
                </a:moveTo>
                <a:lnTo>
                  <a:pt x="1338072" y="28956"/>
                </a:lnTo>
                <a:lnTo>
                  <a:pt x="74313" y="28956"/>
                </a:lnTo>
                <a:lnTo>
                  <a:pt x="76200" y="38100"/>
                </a:lnTo>
                <a:lnTo>
                  <a:pt x="76200" y="48768"/>
                </a:lnTo>
                <a:lnTo>
                  <a:pt x="1338072" y="48768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56665" y="3588591"/>
            <a:ext cx="1338580" cy="391160"/>
          </a:xfrm>
          <a:custGeom>
            <a:avLst/>
            <a:gdLst/>
            <a:ahLst/>
            <a:cxnLst/>
            <a:rect l="l" t="t" r="r" b="b"/>
            <a:pathLst>
              <a:path w="1338579" h="391160">
                <a:moveTo>
                  <a:pt x="75533" y="32789"/>
                </a:moveTo>
                <a:lnTo>
                  <a:pt x="70532" y="18907"/>
                </a:lnTo>
                <a:lnTo>
                  <a:pt x="60960" y="7596"/>
                </a:lnTo>
                <a:lnTo>
                  <a:pt x="47672" y="428"/>
                </a:lnTo>
                <a:lnTo>
                  <a:pt x="32789" y="0"/>
                </a:lnTo>
                <a:lnTo>
                  <a:pt x="18907" y="5000"/>
                </a:lnTo>
                <a:lnTo>
                  <a:pt x="7596" y="14573"/>
                </a:lnTo>
                <a:lnTo>
                  <a:pt x="428" y="27860"/>
                </a:lnTo>
                <a:lnTo>
                  <a:pt x="0" y="42743"/>
                </a:lnTo>
                <a:lnTo>
                  <a:pt x="5000" y="56626"/>
                </a:lnTo>
                <a:lnTo>
                  <a:pt x="14573" y="67937"/>
                </a:lnTo>
                <a:lnTo>
                  <a:pt x="27860" y="75104"/>
                </a:lnTo>
                <a:lnTo>
                  <a:pt x="35480" y="75324"/>
                </a:lnTo>
                <a:lnTo>
                  <a:pt x="35480" y="47672"/>
                </a:lnTo>
                <a:lnTo>
                  <a:pt x="40052" y="27860"/>
                </a:lnTo>
                <a:lnTo>
                  <a:pt x="75406" y="37196"/>
                </a:lnTo>
                <a:lnTo>
                  <a:pt x="75533" y="32789"/>
                </a:lnTo>
                <a:close/>
              </a:path>
              <a:path w="1338579" h="391160">
                <a:moveTo>
                  <a:pt x="75406" y="37196"/>
                </a:moveTo>
                <a:lnTo>
                  <a:pt x="40052" y="27860"/>
                </a:lnTo>
                <a:lnTo>
                  <a:pt x="35480" y="47672"/>
                </a:lnTo>
                <a:lnTo>
                  <a:pt x="70163" y="56831"/>
                </a:lnTo>
                <a:lnTo>
                  <a:pt x="75104" y="47672"/>
                </a:lnTo>
                <a:lnTo>
                  <a:pt x="75406" y="37196"/>
                </a:lnTo>
                <a:close/>
              </a:path>
              <a:path w="1338579" h="391160">
                <a:moveTo>
                  <a:pt x="70163" y="56831"/>
                </a:moveTo>
                <a:lnTo>
                  <a:pt x="35480" y="47672"/>
                </a:lnTo>
                <a:lnTo>
                  <a:pt x="35480" y="75324"/>
                </a:lnTo>
                <a:lnTo>
                  <a:pt x="42743" y="75533"/>
                </a:lnTo>
                <a:lnTo>
                  <a:pt x="56626" y="70532"/>
                </a:lnTo>
                <a:lnTo>
                  <a:pt x="67937" y="60960"/>
                </a:lnTo>
                <a:lnTo>
                  <a:pt x="70163" y="56831"/>
                </a:lnTo>
                <a:close/>
              </a:path>
              <a:path w="1338579" h="391160">
                <a:moveTo>
                  <a:pt x="1338500" y="370760"/>
                </a:moveTo>
                <a:lnTo>
                  <a:pt x="75406" y="37196"/>
                </a:lnTo>
                <a:lnTo>
                  <a:pt x="75104" y="47672"/>
                </a:lnTo>
                <a:lnTo>
                  <a:pt x="70163" y="56831"/>
                </a:lnTo>
                <a:lnTo>
                  <a:pt x="1333928" y="390572"/>
                </a:lnTo>
                <a:lnTo>
                  <a:pt x="1338500" y="370760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56332" y="3778758"/>
            <a:ext cx="1340485" cy="694690"/>
          </a:xfrm>
          <a:custGeom>
            <a:avLst/>
            <a:gdLst/>
            <a:ahLst/>
            <a:cxnLst/>
            <a:rect l="l" t="t" r="r" b="b"/>
            <a:pathLst>
              <a:path w="1340485" h="694689">
                <a:moveTo>
                  <a:pt x="76200" y="40457"/>
                </a:moveTo>
                <a:lnTo>
                  <a:pt x="74295" y="25717"/>
                </a:lnTo>
                <a:lnTo>
                  <a:pt x="67246" y="12977"/>
                </a:lnTo>
                <a:lnTo>
                  <a:pt x="55626" y="3810"/>
                </a:lnTo>
                <a:lnTo>
                  <a:pt x="40457" y="0"/>
                </a:lnTo>
                <a:lnTo>
                  <a:pt x="25717" y="1905"/>
                </a:lnTo>
                <a:lnTo>
                  <a:pt x="12977" y="8953"/>
                </a:lnTo>
                <a:lnTo>
                  <a:pt x="3810" y="20574"/>
                </a:lnTo>
                <a:lnTo>
                  <a:pt x="0" y="35742"/>
                </a:lnTo>
                <a:lnTo>
                  <a:pt x="1905" y="50482"/>
                </a:lnTo>
                <a:lnTo>
                  <a:pt x="8953" y="63222"/>
                </a:lnTo>
                <a:lnTo>
                  <a:pt x="20574" y="72390"/>
                </a:lnTo>
                <a:lnTo>
                  <a:pt x="34290" y="75835"/>
                </a:lnTo>
                <a:lnTo>
                  <a:pt x="34290" y="46482"/>
                </a:lnTo>
                <a:lnTo>
                  <a:pt x="41910" y="29718"/>
                </a:lnTo>
                <a:lnTo>
                  <a:pt x="74779" y="46114"/>
                </a:lnTo>
                <a:lnTo>
                  <a:pt x="76200" y="40457"/>
                </a:lnTo>
                <a:close/>
              </a:path>
              <a:path w="1340485" h="694689">
                <a:moveTo>
                  <a:pt x="74779" y="46114"/>
                </a:moveTo>
                <a:lnTo>
                  <a:pt x="41910" y="29718"/>
                </a:lnTo>
                <a:lnTo>
                  <a:pt x="34290" y="46482"/>
                </a:lnTo>
                <a:lnTo>
                  <a:pt x="66807" y="62702"/>
                </a:lnTo>
                <a:lnTo>
                  <a:pt x="72390" y="55626"/>
                </a:lnTo>
                <a:lnTo>
                  <a:pt x="74779" y="46114"/>
                </a:lnTo>
                <a:close/>
              </a:path>
              <a:path w="1340485" h="694689">
                <a:moveTo>
                  <a:pt x="66807" y="62702"/>
                </a:moveTo>
                <a:lnTo>
                  <a:pt x="34290" y="46482"/>
                </a:lnTo>
                <a:lnTo>
                  <a:pt x="34290" y="75835"/>
                </a:lnTo>
                <a:lnTo>
                  <a:pt x="35742" y="76200"/>
                </a:lnTo>
                <a:lnTo>
                  <a:pt x="50482" y="74295"/>
                </a:lnTo>
                <a:lnTo>
                  <a:pt x="63222" y="67246"/>
                </a:lnTo>
                <a:lnTo>
                  <a:pt x="66807" y="62702"/>
                </a:lnTo>
                <a:close/>
              </a:path>
              <a:path w="1340485" h="694689">
                <a:moveTo>
                  <a:pt x="1340358" y="677418"/>
                </a:moveTo>
                <a:lnTo>
                  <a:pt x="74779" y="46114"/>
                </a:lnTo>
                <a:lnTo>
                  <a:pt x="72390" y="55626"/>
                </a:lnTo>
                <a:lnTo>
                  <a:pt x="66807" y="62702"/>
                </a:lnTo>
                <a:lnTo>
                  <a:pt x="1332738" y="694182"/>
                </a:lnTo>
                <a:lnTo>
                  <a:pt x="1340358" y="677418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43797" y="4426458"/>
            <a:ext cx="853440" cy="466090"/>
          </a:xfrm>
          <a:custGeom>
            <a:avLst/>
            <a:gdLst/>
            <a:ahLst/>
            <a:cxnLst/>
            <a:rect l="l" t="t" r="r" b="b"/>
            <a:pathLst>
              <a:path w="853439" h="466089">
                <a:moveTo>
                  <a:pt x="75771" y="41314"/>
                </a:moveTo>
                <a:lnTo>
                  <a:pt x="74318" y="26860"/>
                </a:lnTo>
                <a:lnTo>
                  <a:pt x="67437" y="13835"/>
                </a:lnTo>
                <a:lnTo>
                  <a:pt x="55840" y="3810"/>
                </a:lnTo>
                <a:lnTo>
                  <a:pt x="40671" y="0"/>
                </a:lnTo>
                <a:lnTo>
                  <a:pt x="25931" y="1905"/>
                </a:lnTo>
                <a:lnTo>
                  <a:pt x="13192" y="8953"/>
                </a:lnTo>
                <a:lnTo>
                  <a:pt x="4024" y="20574"/>
                </a:lnTo>
                <a:lnTo>
                  <a:pt x="0" y="34885"/>
                </a:lnTo>
                <a:lnTo>
                  <a:pt x="1547" y="49339"/>
                </a:lnTo>
                <a:lnTo>
                  <a:pt x="8524" y="62364"/>
                </a:lnTo>
                <a:lnTo>
                  <a:pt x="20788" y="72390"/>
                </a:lnTo>
                <a:lnTo>
                  <a:pt x="32980" y="75641"/>
                </a:lnTo>
                <a:lnTo>
                  <a:pt x="32980" y="46482"/>
                </a:lnTo>
                <a:lnTo>
                  <a:pt x="42124" y="29718"/>
                </a:lnTo>
                <a:lnTo>
                  <a:pt x="74146" y="46270"/>
                </a:lnTo>
                <a:lnTo>
                  <a:pt x="75771" y="41314"/>
                </a:lnTo>
                <a:close/>
              </a:path>
              <a:path w="853439" h="466089">
                <a:moveTo>
                  <a:pt x="74146" y="46270"/>
                </a:moveTo>
                <a:lnTo>
                  <a:pt x="42124" y="29718"/>
                </a:lnTo>
                <a:lnTo>
                  <a:pt x="32980" y="46482"/>
                </a:lnTo>
                <a:lnTo>
                  <a:pt x="65196" y="63103"/>
                </a:lnTo>
                <a:lnTo>
                  <a:pt x="71080" y="55626"/>
                </a:lnTo>
                <a:lnTo>
                  <a:pt x="74146" y="46270"/>
                </a:lnTo>
                <a:close/>
              </a:path>
              <a:path w="853439" h="466089">
                <a:moveTo>
                  <a:pt x="65196" y="63103"/>
                </a:moveTo>
                <a:lnTo>
                  <a:pt x="32980" y="46482"/>
                </a:lnTo>
                <a:lnTo>
                  <a:pt x="32980" y="75641"/>
                </a:lnTo>
                <a:lnTo>
                  <a:pt x="35075" y="76200"/>
                </a:lnTo>
                <a:lnTo>
                  <a:pt x="49363" y="74295"/>
                </a:lnTo>
                <a:lnTo>
                  <a:pt x="61936" y="67246"/>
                </a:lnTo>
                <a:lnTo>
                  <a:pt x="65196" y="63103"/>
                </a:lnTo>
                <a:close/>
              </a:path>
              <a:path w="853439" h="466089">
                <a:moveTo>
                  <a:pt x="852892" y="448818"/>
                </a:moveTo>
                <a:lnTo>
                  <a:pt x="74146" y="46270"/>
                </a:lnTo>
                <a:lnTo>
                  <a:pt x="71080" y="55626"/>
                </a:lnTo>
                <a:lnTo>
                  <a:pt x="65196" y="63103"/>
                </a:lnTo>
                <a:lnTo>
                  <a:pt x="845272" y="465582"/>
                </a:lnTo>
                <a:lnTo>
                  <a:pt x="852892" y="448818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03932" y="3893058"/>
            <a:ext cx="1569085" cy="1721485"/>
          </a:xfrm>
          <a:custGeom>
            <a:avLst/>
            <a:gdLst/>
            <a:ahLst/>
            <a:cxnLst/>
            <a:rect l="l" t="t" r="r" b="b"/>
            <a:pathLst>
              <a:path w="1569084" h="1721485">
                <a:moveTo>
                  <a:pt x="76200" y="40195"/>
                </a:moveTo>
                <a:lnTo>
                  <a:pt x="73961" y="25788"/>
                </a:lnTo>
                <a:lnTo>
                  <a:pt x="66294" y="12954"/>
                </a:lnTo>
                <a:lnTo>
                  <a:pt x="54316" y="3476"/>
                </a:lnTo>
                <a:lnTo>
                  <a:pt x="40195" y="0"/>
                </a:lnTo>
                <a:lnTo>
                  <a:pt x="25788" y="2238"/>
                </a:lnTo>
                <a:lnTo>
                  <a:pt x="12954" y="9906"/>
                </a:lnTo>
                <a:lnTo>
                  <a:pt x="3476" y="21883"/>
                </a:lnTo>
                <a:lnTo>
                  <a:pt x="0" y="36004"/>
                </a:lnTo>
                <a:lnTo>
                  <a:pt x="2238" y="50411"/>
                </a:lnTo>
                <a:lnTo>
                  <a:pt x="9906" y="63246"/>
                </a:lnTo>
                <a:lnTo>
                  <a:pt x="21883" y="72723"/>
                </a:lnTo>
                <a:lnTo>
                  <a:pt x="31242" y="75027"/>
                </a:lnTo>
                <a:lnTo>
                  <a:pt x="31242" y="44958"/>
                </a:lnTo>
                <a:lnTo>
                  <a:pt x="44958" y="31242"/>
                </a:lnTo>
                <a:lnTo>
                  <a:pt x="69564" y="58308"/>
                </a:lnTo>
                <a:lnTo>
                  <a:pt x="72723" y="54316"/>
                </a:lnTo>
                <a:lnTo>
                  <a:pt x="76200" y="40195"/>
                </a:lnTo>
                <a:close/>
              </a:path>
              <a:path w="1569084" h="1721485">
                <a:moveTo>
                  <a:pt x="69564" y="58308"/>
                </a:moveTo>
                <a:lnTo>
                  <a:pt x="44958" y="31242"/>
                </a:lnTo>
                <a:lnTo>
                  <a:pt x="31242" y="44958"/>
                </a:lnTo>
                <a:lnTo>
                  <a:pt x="55075" y="71174"/>
                </a:lnTo>
                <a:lnTo>
                  <a:pt x="63246" y="66294"/>
                </a:lnTo>
                <a:lnTo>
                  <a:pt x="69564" y="58308"/>
                </a:lnTo>
                <a:close/>
              </a:path>
              <a:path w="1569084" h="1721485">
                <a:moveTo>
                  <a:pt x="55075" y="71174"/>
                </a:moveTo>
                <a:lnTo>
                  <a:pt x="31242" y="44958"/>
                </a:lnTo>
                <a:lnTo>
                  <a:pt x="31242" y="75027"/>
                </a:lnTo>
                <a:lnTo>
                  <a:pt x="36004" y="76200"/>
                </a:lnTo>
                <a:lnTo>
                  <a:pt x="50411" y="73961"/>
                </a:lnTo>
                <a:lnTo>
                  <a:pt x="55075" y="71174"/>
                </a:lnTo>
                <a:close/>
              </a:path>
              <a:path w="1569084" h="1721485">
                <a:moveTo>
                  <a:pt x="1568958" y="1707642"/>
                </a:moveTo>
                <a:lnTo>
                  <a:pt x="69564" y="58308"/>
                </a:lnTo>
                <a:lnTo>
                  <a:pt x="63246" y="66294"/>
                </a:lnTo>
                <a:lnTo>
                  <a:pt x="55075" y="71174"/>
                </a:lnTo>
                <a:lnTo>
                  <a:pt x="1555242" y="1721358"/>
                </a:lnTo>
                <a:lnTo>
                  <a:pt x="1568958" y="1707642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33103" y="4635817"/>
            <a:ext cx="1303655" cy="1468120"/>
          </a:xfrm>
          <a:custGeom>
            <a:avLst/>
            <a:gdLst/>
            <a:ahLst/>
            <a:cxnLst/>
            <a:rect l="l" t="t" r="r" b="b"/>
            <a:pathLst>
              <a:path w="1303654" h="1468120">
                <a:moveTo>
                  <a:pt x="75057" y="40957"/>
                </a:moveTo>
                <a:lnTo>
                  <a:pt x="73175" y="26098"/>
                </a:lnTo>
                <a:lnTo>
                  <a:pt x="65722" y="12382"/>
                </a:lnTo>
                <a:lnTo>
                  <a:pt x="53744" y="3548"/>
                </a:lnTo>
                <a:lnTo>
                  <a:pt x="39624" y="0"/>
                </a:lnTo>
                <a:lnTo>
                  <a:pt x="25217" y="1881"/>
                </a:lnTo>
                <a:lnTo>
                  <a:pt x="12382" y="9334"/>
                </a:lnTo>
                <a:lnTo>
                  <a:pt x="3548" y="21336"/>
                </a:lnTo>
                <a:lnTo>
                  <a:pt x="0" y="35623"/>
                </a:lnTo>
                <a:lnTo>
                  <a:pt x="1881" y="50482"/>
                </a:lnTo>
                <a:lnTo>
                  <a:pt x="9334" y="64198"/>
                </a:lnTo>
                <a:lnTo>
                  <a:pt x="21312" y="73032"/>
                </a:lnTo>
                <a:lnTo>
                  <a:pt x="30670" y="75384"/>
                </a:lnTo>
                <a:lnTo>
                  <a:pt x="30670" y="44386"/>
                </a:lnTo>
                <a:lnTo>
                  <a:pt x="44386" y="32194"/>
                </a:lnTo>
                <a:lnTo>
                  <a:pt x="68448" y="59402"/>
                </a:lnTo>
                <a:lnTo>
                  <a:pt x="71508" y="55245"/>
                </a:lnTo>
                <a:lnTo>
                  <a:pt x="75057" y="40957"/>
                </a:lnTo>
                <a:close/>
              </a:path>
              <a:path w="1303654" h="1468120">
                <a:moveTo>
                  <a:pt x="68448" y="59402"/>
                </a:moveTo>
                <a:lnTo>
                  <a:pt x="44386" y="32194"/>
                </a:lnTo>
                <a:lnTo>
                  <a:pt x="30670" y="44386"/>
                </a:lnTo>
                <a:lnTo>
                  <a:pt x="54867" y="71780"/>
                </a:lnTo>
                <a:lnTo>
                  <a:pt x="62674" y="67246"/>
                </a:lnTo>
                <a:lnTo>
                  <a:pt x="68448" y="59402"/>
                </a:lnTo>
                <a:close/>
              </a:path>
              <a:path w="1303654" h="1468120">
                <a:moveTo>
                  <a:pt x="54867" y="71780"/>
                </a:moveTo>
                <a:lnTo>
                  <a:pt x="30670" y="44386"/>
                </a:lnTo>
                <a:lnTo>
                  <a:pt x="30670" y="75384"/>
                </a:lnTo>
                <a:lnTo>
                  <a:pt x="35433" y="76581"/>
                </a:lnTo>
                <a:lnTo>
                  <a:pt x="49839" y="74699"/>
                </a:lnTo>
                <a:lnTo>
                  <a:pt x="54867" y="71780"/>
                </a:lnTo>
                <a:close/>
              </a:path>
              <a:path w="1303654" h="1468120">
                <a:moveTo>
                  <a:pt x="1303210" y="1455610"/>
                </a:moveTo>
                <a:lnTo>
                  <a:pt x="68448" y="59402"/>
                </a:lnTo>
                <a:lnTo>
                  <a:pt x="62674" y="67246"/>
                </a:lnTo>
                <a:lnTo>
                  <a:pt x="54867" y="71780"/>
                </a:lnTo>
                <a:lnTo>
                  <a:pt x="1287970" y="1467802"/>
                </a:lnTo>
                <a:lnTo>
                  <a:pt x="1303210" y="1455610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03932" y="4845558"/>
            <a:ext cx="1569085" cy="1607185"/>
          </a:xfrm>
          <a:custGeom>
            <a:avLst/>
            <a:gdLst/>
            <a:ahLst/>
            <a:cxnLst/>
            <a:rect l="l" t="t" r="r" b="b"/>
            <a:pathLst>
              <a:path w="1569084" h="1607185">
                <a:moveTo>
                  <a:pt x="76200" y="38671"/>
                </a:moveTo>
                <a:lnTo>
                  <a:pt x="73342" y="24264"/>
                </a:lnTo>
                <a:lnTo>
                  <a:pt x="64770" y="11430"/>
                </a:lnTo>
                <a:lnTo>
                  <a:pt x="52792" y="2857"/>
                </a:lnTo>
                <a:lnTo>
                  <a:pt x="38671" y="0"/>
                </a:lnTo>
                <a:lnTo>
                  <a:pt x="24264" y="2857"/>
                </a:lnTo>
                <a:lnTo>
                  <a:pt x="11430" y="11430"/>
                </a:lnTo>
                <a:lnTo>
                  <a:pt x="2857" y="23407"/>
                </a:lnTo>
                <a:lnTo>
                  <a:pt x="0" y="37528"/>
                </a:lnTo>
                <a:lnTo>
                  <a:pt x="2857" y="51935"/>
                </a:lnTo>
                <a:lnTo>
                  <a:pt x="11430" y="64770"/>
                </a:lnTo>
                <a:lnTo>
                  <a:pt x="23407" y="73342"/>
                </a:lnTo>
                <a:lnTo>
                  <a:pt x="31242" y="74927"/>
                </a:lnTo>
                <a:lnTo>
                  <a:pt x="31242" y="44958"/>
                </a:lnTo>
                <a:lnTo>
                  <a:pt x="44958" y="31242"/>
                </a:lnTo>
                <a:lnTo>
                  <a:pt x="70228" y="57143"/>
                </a:lnTo>
                <a:lnTo>
                  <a:pt x="73342" y="52792"/>
                </a:lnTo>
                <a:lnTo>
                  <a:pt x="76200" y="38671"/>
                </a:lnTo>
                <a:close/>
              </a:path>
              <a:path w="1569084" h="1607185">
                <a:moveTo>
                  <a:pt x="70228" y="57143"/>
                </a:moveTo>
                <a:lnTo>
                  <a:pt x="44958" y="31242"/>
                </a:lnTo>
                <a:lnTo>
                  <a:pt x="31242" y="44958"/>
                </a:lnTo>
                <a:lnTo>
                  <a:pt x="56172" y="70512"/>
                </a:lnTo>
                <a:lnTo>
                  <a:pt x="64770" y="64770"/>
                </a:lnTo>
                <a:lnTo>
                  <a:pt x="70228" y="57143"/>
                </a:lnTo>
                <a:close/>
              </a:path>
              <a:path w="1569084" h="1607185">
                <a:moveTo>
                  <a:pt x="56172" y="70512"/>
                </a:moveTo>
                <a:lnTo>
                  <a:pt x="31242" y="44958"/>
                </a:lnTo>
                <a:lnTo>
                  <a:pt x="31242" y="74927"/>
                </a:lnTo>
                <a:lnTo>
                  <a:pt x="37528" y="76200"/>
                </a:lnTo>
                <a:lnTo>
                  <a:pt x="51935" y="73342"/>
                </a:lnTo>
                <a:lnTo>
                  <a:pt x="56172" y="70512"/>
                </a:lnTo>
                <a:close/>
              </a:path>
              <a:path w="1569084" h="1607185">
                <a:moveTo>
                  <a:pt x="1568958" y="1593342"/>
                </a:moveTo>
                <a:lnTo>
                  <a:pt x="70228" y="57143"/>
                </a:lnTo>
                <a:lnTo>
                  <a:pt x="64770" y="64770"/>
                </a:lnTo>
                <a:lnTo>
                  <a:pt x="56172" y="70512"/>
                </a:lnTo>
                <a:lnTo>
                  <a:pt x="1555242" y="1607058"/>
                </a:lnTo>
                <a:lnTo>
                  <a:pt x="1568958" y="1593342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06624" y="6692897"/>
            <a:ext cx="3340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Constantia"/>
                <a:cs typeface="Constantia"/>
              </a:rPr>
              <a:t>World </a:t>
            </a:r>
            <a:r>
              <a:rPr sz="1800" spc="-10" dirty="0">
                <a:latin typeface="Constantia"/>
                <a:cs typeface="Constantia"/>
              </a:rPr>
              <a:t>Health </a:t>
            </a:r>
            <a:r>
              <a:rPr sz="1800" spc="-5" dirty="0">
                <a:latin typeface="Constantia"/>
                <a:cs typeface="Constantia"/>
              </a:rPr>
              <a:t>Organization,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2008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69798" y="4427220"/>
            <a:ext cx="2062480" cy="1385570"/>
          </a:xfrm>
          <a:custGeom>
            <a:avLst/>
            <a:gdLst/>
            <a:ahLst/>
            <a:cxnLst/>
            <a:rect l="l" t="t" r="r" b="b"/>
            <a:pathLst>
              <a:path w="2062479" h="1385570">
                <a:moveTo>
                  <a:pt x="2000301" y="65400"/>
                </a:moveTo>
                <a:lnTo>
                  <a:pt x="1993392" y="57912"/>
                </a:lnTo>
                <a:lnTo>
                  <a:pt x="1989373" y="48831"/>
                </a:lnTo>
                <a:lnTo>
                  <a:pt x="0" y="1370076"/>
                </a:lnTo>
                <a:lnTo>
                  <a:pt x="10668" y="1385316"/>
                </a:lnTo>
                <a:lnTo>
                  <a:pt x="2000301" y="65400"/>
                </a:lnTo>
                <a:close/>
              </a:path>
              <a:path w="2062479" h="1385570">
                <a:moveTo>
                  <a:pt x="2061972" y="44958"/>
                </a:moveTo>
                <a:lnTo>
                  <a:pt x="2061924" y="30432"/>
                </a:lnTo>
                <a:lnTo>
                  <a:pt x="2055876" y="16764"/>
                </a:lnTo>
                <a:lnTo>
                  <a:pt x="2045636" y="5667"/>
                </a:lnTo>
                <a:lnTo>
                  <a:pt x="2032254" y="0"/>
                </a:lnTo>
                <a:lnTo>
                  <a:pt x="2017728" y="47"/>
                </a:lnTo>
                <a:lnTo>
                  <a:pt x="2004060" y="6096"/>
                </a:lnTo>
                <a:lnTo>
                  <a:pt x="1992963" y="16335"/>
                </a:lnTo>
                <a:lnTo>
                  <a:pt x="1987296" y="29718"/>
                </a:lnTo>
                <a:lnTo>
                  <a:pt x="1987343" y="44243"/>
                </a:lnTo>
                <a:lnTo>
                  <a:pt x="1989373" y="48831"/>
                </a:lnTo>
                <a:lnTo>
                  <a:pt x="2019300" y="28956"/>
                </a:lnTo>
                <a:lnTo>
                  <a:pt x="2029968" y="45720"/>
                </a:lnTo>
                <a:lnTo>
                  <a:pt x="2029968" y="74633"/>
                </a:lnTo>
                <a:lnTo>
                  <a:pt x="2031539" y="74628"/>
                </a:lnTo>
                <a:lnTo>
                  <a:pt x="2045208" y="68580"/>
                </a:lnTo>
                <a:lnTo>
                  <a:pt x="2056304" y="58340"/>
                </a:lnTo>
                <a:lnTo>
                  <a:pt x="2061972" y="44958"/>
                </a:lnTo>
                <a:close/>
              </a:path>
              <a:path w="2062479" h="1385570">
                <a:moveTo>
                  <a:pt x="2029968" y="45720"/>
                </a:moveTo>
                <a:lnTo>
                  <a:pt x="2019300" y="28956"/>
                </a:lnTo>
                <a:lnTo>
                  <a:pt x="1989373" y="48831"/>
                </a:lnTo>
                <a:lnTo>
                  <a:pt x="1993392" y="57912"/>
                </a:lnTo>
                <a:lnTo>
                  <a:pt x="2000301" y="65400"/>
                </a:lnTo>
                <a:lnTo>
                  <a:pt x="2029968" y="45720"/>
                </a:lnTo>
                <a:close/>
              </a:path>
              <a:path w="2062479" h="1385570">
                <a:moveTo>
                  <a:pt x="2029968" y="74633"/>
                </a:moveTo>
                <a:lnTo>
                  <a:pt x="2029968" y="45720"/>
                </a:lnTo>
                <a:lnTo>
                  <a:pt x="2000301" y="65400"/>
                </a:lnTo>
                <a:lnTo>
                  <a:pt x="2003631" y="69008"/>
                </a:lnTo>
                <a:lnTo>
                  <a:pt x="2017014" y="74676"/>
                </a:lnTo>
                <a:lnTo>
                  <a:pt x="2029968" y="74633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8701" y="924559"/>
            <a:ext cx="322643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Lung</a:t>
            </a:r>
            <a:r>
              <a:rPr spc="-85" dirty="0"/>
              <a:t> </a:t>
            </a:r>
            <a:r>
              <a:rPr dirty="0"/>
              <a:t>Cancer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38384" y="2570478"/>
            <a:ext cx="296291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Lung </a:t>
            </a:r>
            <a:r>
              <a:rPr sz="2800" spc="-15" dirty="0">
                <a:latin typeface="Constantia"/>
                <a:cs typeface="Constantia"/>
              </a:rPr>
              <a:t>cancer </a:t>
            </a:r>
            <a:r>
              <a:rPr sz="2800" spc="-5" dirty="0">
                <a:latin typeface="Constantia"/>
                <a:cs typeface="Constantia"/>
              </a:rPr>
              <a:t>is the  </a:t>
            </a:r>
            <a:r>
              <a:rPr sz="2800" spc="-20" dirty="0">
                <a:latin typeface="Constantia"/>
                <a:cs typeface="Constantia"/>
              </a:rPr>
              <a:t>top </a:t>
            </a:r>
            <a:r>
              <a:rPr sz="2800" spc="-15" dirty="0">
                <a:latin typeface="Constantia"/>
                <a:cs typeface="Constantia"/>
              </a:rPr>
              <a:t>cancer </a:t>
            </a:r>
            <a:r>
              <a:rPr sz="2800" spc="-5" dirty="0">
                <a:latin typeface="Constantia"/>
                <a:cs typeface="Constantia"/>
              </a:rPr>
              <a:t>killer of  men and </a:t>
            </a:r>
            <a:r>
              <a:rPr sz="2800" spc="-20" dirty="0">
                <a:latin typeface="Constantia"/>
                <a:cs typeface="Constantia"/>
              </a:rPr>
              <a:t>women</a:t>
            </a:r>
            <a:r>
              <a:rPr sz="2800" spc="-3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  the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45" dirty="0">
                <a:latin typeface="Constantia"/>
                <a:cs typeface="Constantia"/>
              </a:rPr>
              <a:t>U.S.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96846" y="1796795"/>
            <a:ext cx="4998720" cy="3314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24587" y="5466077"/>
            <a:ext cx="439420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Nine out of </a:t>
            </a:r>
            <a:r>
              <a:rPr sz="2800" spc="-20" dirty="0">
                <a:latin typeface="Constantia"/>
                <a:cs typeface="Constantia"/>
              </a:rPr>
              <a:t>ten </a:t>
            </a:r>
            <a:r>
              <a:rPr sz="2800" spc="-5" dirty="0">
                <a:latin typeface="Constantia"/>
                <a:cs typeface="Constantia"/>
              </a:rPr>
              <a:t>people </a:t>
            </a:r>
            <a:r>
              <a:rPr sz="2800" spc="-10" dirty="0">
                <a:latin typeface="Constantia"/>
                <a:cs typeface="Constantia"/>
              </a:rPr>
              <a:t>who  die </a:t>
            </a:r>
            <a:r>
              <a:rPr sz="2800" spc="-15" dirty="0">
                <a:latin typeface="Constantia"/>
                <a:cs typeface="Constantia"/>
              </a:rPr>
              <a:t>from cancer</a:t>
            </a:r>
            <a:r>
              <a:rPr sz="2800" spc="-5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will </a:t>
            </a:r>
            <a:r>
              <a:rPr sz="2800" spc="-10" dirty="0">
                <a:latin typeface="Constantia"/>
                <a:cs typeface="Constantia"/>
              </a:rPr>
              <a:t>die </a:t>
            </a:r>
            <a:r>
              <a:rPr sz="2800" spc="-15" dirty="0">
                <a:latin typeface="Constantia"/>
                <a:cs typeface="Constantia"/>
              </a:rPr>
              <a:t>from  </a:t>
            </a:r>
            <a:r>
              <a:rPr sz="2800" spc="-5" dirty="0">
                <a:latin typeface="Constantia"/>
                <a:cs typeface="Constantia"/>
              </a:rPr>
              <a:t>lung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50" dirty="0">
                <a:latin typeface="Constantia"/>
                <a:cs typeface="Constantia"/>
              </a:rPr>
              <a:t>cancer.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0096" y="906271"/>
            <a:ext cx="61925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Smoking </a:t>
            </a:r>
            <a:r>
              <a:rPr dirty="0"/>
              <a:t>and </a:t>
            </a:r>
            <a:r>
              <a:rPr spc="-5" dirty="0"/>
              <a:t>The</a:t>
            </a:r>
            <a:r>
              <a:rPr spc="-90" dirty="0"/>
              <a:t> </a:t>
            </a:r>
            <a:r>
              <a:rPr dirty="0"/>
              <a:t>Lungs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11541" y="2037079"/>
            <a:ext cx="7908290" cy="3268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30353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35" dirty="0">
                <a:latin typeface="Constantia"/>
                <a:cs typeface="Constantia"/>
              </a:rPr>
              <a:t>Even </a:t>
            </a:r>
            <a:r>
              <a:rPr sz="2800" spc="-25" dirty="0">
                <a:latin typeface="Constantia"/>
                <a:cs typeface="Constantia"/>
              </a:rPr>
              <a:t>low </a:t>
            </a:r>
            <a:r>
              <a:rPr sz="2800" spc="-15" dirty="0">
                <a:latin typeface="Constantia"/>
                <a:cs typeface="Constantia"/>
              </a:rPr>
              <a:t>exposure </a:t>
            </a:r>
            <a:r>
              <a:rPr sz="2800" spc="-25" dirty="0">
                <a:latin typeface="Constantia"/>
                <a:cs typeface="Constantia"/>
              </a:rPr>
              <a:t>to tobacco </a:t>
            </a:r>
            <a:r>
              <a:rPr sz="2800" spc="-5" dirty="0">
                <a:latin typeface="Constantia"/>
                <a:cs typeface="Constantia"/>
              </a:rPr>
              <a:t>causes</a:t>
            </a:r>
            <a:r>
              <a:rPr sz="2800" spc="-48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permanent  </a:t>
            </a:r>
            <a:r>
              <a:rPr sz="2800" spc="-20" dirty="0">
                <a:latin typeface="Constantia"/>
                <a:cs typeface="Constantia"/>
              </a:rPr>
              <a:t>damage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5" dirty="0">
                <a:latin typeface="Constantia"/>
                <a:cs typeface="Constantia"/>
              </a:rPr>
              <a:t>lung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tissue.</a:t>
            </a:r>
            <a:endParaRPr sz="2800">
              <a:latin typeface="Constantia"/>
              <a:cs typeface="Constantia"/>
            </a:endParaRPr>
          </a:p>
          <a:p>
            <a:pPr marL="286385" marR="675640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ANY </a:t>
            </a:r>
            <a:r>
              <a:rPr sz="2800" spc="-20" dirty="0">
                <a:latin typeface="Constantia"/>
                <a:cs typeface="Constantia"/>
              </a:rPr>
              <a:t>level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20" dirty="0">
                <a:latin typeface="Constantia"/>
                <a:cs typeface="Constantia"/>
              </a:rPr>
              <a:t>cigarette </a:t>
            </a:r>
            <a:r>
              <a:rPr sz="2800" spc="-5" dirty="0">
                <a:latin typeface="Constantia"/>
                <a:cs typeface="Constantia"/>
              </a:rPr>
              <a:t>smoking or</a:t>
            </a:r>
            <a:r>
              <a:rPr sz="2800" spc="-53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exposure </a:t>
            </a:r>
            <a:r>
              <a:rPr sz="2800" spc="-25" dirty="0">
                <a:latin typeface="Constantia"/>
                <a:cs typeface="Constantia"/>
              </a:rPr>
              <a:t>to  </a:t>
            </a:r>
            <a:r>
              <a:rPr sz="2800" spc="-15" dirty="0">
                <a:latin typeface="Constantia"/>
                <a:cs typeface="Constantia"/>
              </a:rPr>
              <a:t>smoke makes </a:t>
            </a: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spc="-20" dirty="0">
                <a:latin typeface="Constantia"/>
                <a:cs typeface="Constantia"/>
              </a:rPr>
              <a:t>cells </a:t>
            </a:r>
            <a:r>
              <a:rPr sz="2800" spc="-5" dirty="0">
                <a:latin typeface="Constantia"/>
                <a:cs typeface="Constantia"/>
              </a:rPr>
              <a:t>in the lungs</a:t>
            </a:r>
            <a:r>
              <a:rPr sz="2800" spc="-5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sick.</a:t>
            </a:r>
            <a:endParaRPr sz="2800">
              <a:latin typeface="Constantia"/>
              <a:cs typeface="Constantia"/>
            </a:endParaRPr>
          </a:p>
          <a:p>
            <a:pPr marL="286385" marR="81915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growth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6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lung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lung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capacity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stops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year  </a:t>
            </a:r>
            <a:r>
              <a:rPr sz="2800" spc="-10" dirty="0">
                <a:latin typeface="Constantia"/>
                <a:cs typeface="Constantia"/>
              </a:rPr>
              <a:t>earlier </a:t>
            </a:r>
            <a:r>
              <a:rPr sz="2800" spc="-5" dirty="0">
                <a:latin typeface="Constantia"/>
                <a:cs typeface="Constantia"/>
              </a:rPr>
              <a:t>in </a:t>
            </a:r>
            <a:r>
              <a:rPr sz="2800" spc="-10" dirty="0">
                <a:latin typeface="Constantia"/>
                <a:cs typeface="Constantia"/>
              </a:rPr>
              <a:t>teens who</a:t>
            </a:r>
            <a:r>
              <a:rPr sz="2800" spc="-434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smoke.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Lung</a:t>
            </a:r>
            <a:r>
              <a:rPr sz="2800" spc="-1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function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declines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15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years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earlier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smokers.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78212" y="729487"/>
            <a:ext cx="547306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5" dirty="0"/>
              <a:t>Brittle</a:t>
            </a:r>
            <a:r>
              <a:rPr sz="8000" spc="-60" dirty="0"/>
              <a:t> </a:t>
            </a:r>
            <a:r>
              <a:rPr sz="8000" dirty="0"/>
              <a:t>Bones</a:t>
            </a:r>
            <a:endParaRPr sz="8000"/>
          </a:p>
        </p:txBody>
      </p:sp>
      <p:sp>
        <p:nvSpPr>
          <p:cNvPr id="6" name="object 6"/>
          <p:cNvSpPr txBox="1"/>
          <p:nvPr/>
        </p:nvSpPr>
        <p:spPr>
          <a:xfrm>
            <a:off x="1337449" y="2341879"/>
            <a:ext cx="3125470" cy="3695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746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Smoking </a:t>
            </a:r>
            <a:r>
              <a:rPr sz="2800" spc="-15" dirty="0">
                <a:latin typeface="Constantia"/>
                <a:cs typeface="Constantia"/>
              </a:rPr>
              <a:t>raises</a:t>
            </a:r>
            <a:r>
              <a:rPr sz="2800" spc="-225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your  </a:t>
            </a:r>
            <a:r>
              <a:rPr sz="2800" spc="-10" dirty="0">
                <a:latin typeface="Constantia"/>
                <a:cs typeface="Constantia"/>
              </a:rPr>
              <a:t>risk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10" dirty="0">
                <a:latin typeface="Constantia"/>
                <a:cs typeface="Constantia"/>
              </a:rPr>
              <a:t>of:</a:t>
            </a:r>
            <a:endParaRPr sz="2800">
              <a:latin typeface="Constantia"/>
              <a:cs typeface="Constantia"/>
            </a:endParaRPr>
          </a:p>
          <a:p>
            <a:pPr marL="354965" marR="579755" indent="-34290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0" dirty="0">
                <a:latin typeface="Constantia"/>
                <a:cs typeface="Constantia"/>
              </a:rPr>
              <a:t>Weak </a:t>
            </a:r>
            <a:r>
              <a:rPr sz="2800" spc="-5" dirty="0">
                <a:latin typeface="Constantia"/>
                <a:cs typeface="Constantia"/>
              </a:rPr>
              <a:t>bones  (o</a:t>
            </a:r>
            <a:r>
              <a:rPr sz="2800" spc="-10" dirty="0">
                <a:latin typeface="Constantia"/>
                <a:cs typeface="Constantia"/>
              </a:rPr>
              <a:t>s</a:t>
            </a:r>
            <a:r>
              <a:rPr sz="2800" spc="-45" dirty="0">
                <a:latin typeface="Constantia"/>
                <a:cs typeface="Constantia"/>
              </a:rPr>
              <a:t>t</a:t>
            </a:r>
            <a:r>
              <a:rPr sz="2800" spc="-5" dirty="0">
                <a:latin typeface="Constantia"/>
                <a:cs typeface="Constantia"/>
              </a:rPr>
              <a:t>eo</a:t>
            </a:r>
            <a:r>
              <a:rPr sz="2800" spc="-10" dirty="0">
                <a:latin typeface="Constantia"/>
                <a:cs typeface="Constantia"/>
              </a:rPr>
              <a:t>p</a:t>
            </a:r>
            <a:r>
              <a:rPr sz="2800" spc="-5" dirty="0">
                <a:latin typeface="Constantia"/>
                <a:cs typeface="Constantia"/>
              </a:rPr>
              <a:t>o</a:t>
            </a:r>
            <a:r>
              <a:rPr sz="2800" spc="-50" dirty="0">
                <a:latin typeface="Constantia"/>
                <a:cs typeface="Constantia"/>
              </a:rPr>
              <a:t>r</a:t>
            </a:r>
            <a:r>
              <a:rPr sz="2800" spc="-5" dirty="0">
                <a:latin typeface="Constantia"/>
                <a:cs typeface="Constantia"/>
              </a:rPr>
              <a:t>o</a:t>
            </a:r>
            <a:r>
              <a:rPr sz="2800" spc="-10" dirty="0">
                <a:latin typeface="Constantia"/>
                <a:cs typeface="Constantia"/>
              </a:rPr>
              <a:t>sis</a:t>
            </a:r>
            <a:r>
              <a:rPr sz="2800" spc="-5" dirty="0">
                <a:latin typeface="Constantia"/>
                <a:cs typeface="Constantia"/>
              </a:rPr>
              <a:t>)</a:t>
            </a:r>
            <a:endParaRPr sz="28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nstantia"/>
                <a:cs typeface="Constantia"/>
              </a:rPr>
              <a:t>Bone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fractures</a:t>
            </a:r>
            <a:endParaRPr sz="2800">
              <a:latin typeface="Constantia"/>
              <a:cs typeface="Constantia"/>
            </a:endParaRPr>
          </a:p>
          <a:p>
            <a:pPr marL="354965" marR="5080" indent="-34290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onstantia"/>
                <a:cs typeface="Constantia"/>
              </a:rPr>
              <a:t>Curvature </a:t>
            </a:r>
            <a:r>
              <a:rPr sz="2800" spc="-5" dirty="0">
                <a:latin typeface="Constantia"/>
                <a:cs typeface="Constantia"/>
              </a:rPr>
              <a:t>of the  spine </a:t>
            </a:r>
            <a:r>
              <a:rPr sz="2800" spc="-15" dirty="0">
                <a:latin typeface="Constantia"/>
                <a:cs typeface="Constantia"/>
              </a:rPr>
              <a:t>(leaving</a:t>
            </a:r>
            <a:r>
              <a:rPr sz="2800" spc="-225" dirty="0">
                <a:latin typeface="Constantia"/>
                <a:cs typeface="Constantia"/>
              </a:rPr>
              <a:t> </a:t>
            </a:r>
            <a:r>
              <a:rPr sz="2800" spc="-30" dirty="0">
                <a:latin typeface="Constantia"/>
                <a:cs typeface="Constantia"/>
              </a:rPr>
              <a:t>you  </a:t>
            </a:r>
            <a:r>
              <a:rPr sz="2800" spc="-5" dirty="0">
                <a:latin typeface="Constantia"/>
                <a:cs typeface="Constantia"/>
              </a:rPr>
              <a:t>hunched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over)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88870" y="2330195"/>
            <a:ext cx="4639055" cy="3581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6400" y="834643"/>
            <a:ext cx="650113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" dirty="0"/>
              <a:t>Which </a:t>
            </a:r>
            <a:r>
              <a:rPr sz="4500" spc="-35" dirty="0"/>
              <a:t>Twin </a:t>
            </a:r>
            <a:r>
              <a:rPr sz="4500" dirty="0"/>
              <a:t>Is </a:t>
            </a:r>
            <a:r>
              <a:rPr sz="4500" spc="-5" dirty="0"/>
              <a:t>The</a:t>
            </a:r>
            <a:r>
              <a:rPr sz="4500" spc="-85" dirty="0"/>
              <a:t> </a:t>
            </a:r>
            <a:r>
              <a:rPr sz="4500" spc="-20" dirty="0"/>
              <a:t>Smoker?</a:t>
            </a:r>
            <a:endParaRPr sz="4500"/>
          </a:p>
        </p:txBody>
      </p:sp>
      <p:sp>
        <p:nvSpPr>
          <p:cNvPr id="3" name="object 3"/>
          <p:cNvSpPr/>
          <p:nvPr/>
        </p:nvSpPr>
        <p:spPr>
          <a:xfrm>
            <a:off x="1688469" y="1644395"/>
            <a:ext cx="7776971" cy="5285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0096" y="906271"/>
            <a:ext cx="569468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Smoking </a:t>
            </a:r>
            <a:r>
              <a:rPr dirty="0"/>
              <a:t>and the</a:t>
            </a:r>
            <a:r>
              <a:rPr spc="-80" dirty="0"/>
              <a:t> </a:t>
            </a:r>
            <a:r>
              <a:rPr spc="-5" dirty="0"/>
              <a:t>Skin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2936" y="1626847"/>
            <a:ext cx="4396740" cy="529653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1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5" dirty="0">
                <a:latin typeface="Constantia"/>
                <a:cs typeface="Constantia"/>
              </a:rPr>
              <a:t>Smoking</a:t>
            </a:r>
            <a:endParaRPr sz="3200">
              <a:latin typeface="Constantia"/>
              <a:cs typeface="Constantia"/>
            </a:endParaRPr>
          </a:p>
          <a:p>
            <a:pPr marL="652780" marR="175260" lvl="1" indent="-247015" algn="just">
              <a:lnSpc>
                <a:spcPct val="100000"/>
              </a:lnSpc>
              <a:spcBef>
                <a:spcPts val="660"/>
              </a:spcBef>
              <a:buClr>
                <a:srgbClr val="0F6EC6"/>
              </a:buClr>
              <a:buSzPct val="84615"/>
              <a:buFont typeface="Wingdings 2"/>
              <a:buChar char=""/>
              <a:tabLst>
                <a:tab pos="652780" algn="l"/>
              </a:tabLst>
            </a:pPr>
            <a:r>
              <a:rPr sz="2600" spc="-10" dirty="0">
                <a:latin typeface="Constantia"/>
                <a:cs typeface="Constantia"/>
              </a:rPr>
              <a:t>Changes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15" dirty="0">
                <a:latin typeface="Constantia"/>
                <a:cs typeface="Constantia"/>
              </a:rPr>
              <a:t>color </a:t>
            </a:r>
            <a:r>
              <a:rPr sz="2600" spc="-5" dirty="0">
                <a:latin typeface="Constantia"/>
                <a:cs typeface="Constantia"/>
              </a:rPr>
              <a:t>of</a:t>
            </a:r>
            <a:r>
              <a:rPr sz="2600" spc="-4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skin 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254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sallow-gray.</a:t>
            </a:r>
            <a:endParaRPr sz="2600">
              <a:latin typeface="Constantia"/>
              <a:cs typeface="Constantia"/>
            </a:endParaRPr>
          </a:p>
          <a:p>
            <a:pPr marL="652780" marR="48895" lvl="1" indent="-247015" algn="just">
              <a:lnSpc>
                <a:spcPct val="100000"/>
              </a:lnSpc>
              <a:spcBef>
                <a:spcPts val="625"/>
              </a:spcBef>
              <a:buClr>
                <a:srgbClr val="0F6EC6"/>
              </a:buClr>
              <a:buSzPct val="84615"/>
              <a:buFont typeface="Wingdings 2"/>
              <a:buChar char=""/>
              <a:tabLst>
                <a:tab pos="652780" algn="l"/>
              </a:tabLst>
            </a:pPr>
            <a:r>
              <a:rPr sz="2600" spc="-5" dirty="0">
                <a:latin typeface="Constantia"/>
                <a:cs typeface="Constantia"/>
              </a:rPr>
              <a:t>Can cause wrinkles on</a:t>
            </a:r>
            <a:r>
              <a:rPr sz="2600" spc="-4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  </a:t>
            </a:r>
            <a:r>
              <a:rPr sz="2600" spc="-15" dirty="0">
                <a:latin typeface="Constantia"/>
                <a:cs typeface="Constantia"/>
              </a:rPr>
              <a:t>faces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smokers </a:t>
            </a:r>
            <a:r>
              <a:rPr sz="2600" spc="-5" dirty="0">
                <a:latin typeface="Constantia"/>
                <a:cs typeface="Constantia"/>
              </a:rPr>
              <a:t>as </a:t>
            </a:r>
            <a:r>
              <a:rPr sz="2600" spc="-15" dirty="0">
                <a:latin typeface="Constantia"/>
                <a:cs typeface="Constantia"/>
              </a:rPr>
              <a:t>young  </a:t>
            </a:r>
            <a:r>
              <a:rPr sz="2600" spc="-5" dirty="0">
                <a:latin typeface="Constantia"/>
                <a:cs typeface="Constantia"/>
              </a:rPr>
              <a:t>as 20 </a:t>
            </a:r>
            <a:r>
              <a:rPr sz="2600" spc="-15" dirty="0">
                <a:latin typeface="Constantia"/>
                <a:cs typeface="Constantia"/>
              </a:rPr>
              <a:t>years</a:t>
            </a:r>
            <a:r>
              <a:rPr sz="2600" spc="-25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old!</a:t>
            </a:r>
            <a:endParaRPr sz="2600">
              <a:latin typeface="Constantia"/>
              <a:cs typeface="Constantia"/>
            </a:endParaRPr>
          </a:p>
          <a:p>
            <a:pPr marL="652780" marR="641350" lvl="1" indent="-247015">
              <a:lnSpc>
                <a:spcPct val="100000"/>
              </a:lnSpc>
              <a:spcBef>
                <a:spcPts val="620"/>
              </a:spcBef>
              <a:buClr>
                <a:srgbClr val="0F6EC6"/>
              </a:buClr>
              <a:buSzPct val="84615"/>
              <a:buFont typeface="Wingdings 2"/>
              <a:buChar char=""/>
              <a:tabLst>
                <a:tab pos="652780" algn="l"/>
              </a:tabLst>
            </a:pPr>
            <a:r>
              <a:rPr sz="2600" spc="-15" dirty="0">
                <a:latin typeface="Constantia"/>
                <a:cs typeface="Constantia"/>
              </a:rPr>
              <a:t>Destroys collagen</a:t>
            </a:r>
            <a:r>
              <a:rPr sz="2600" spc="-3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and  </a:t>
            </a:r>
            <a:r>
              <a:rPr sz="2600" spc="-25" dirty="0">
                <a:latin typeface="Constantia"/>
                <a:cs typeface="Constantia"/>
              </a:rPr>
              <a:t>elasticity.</a:t>
            </a:r>
            <a:endParaRPr sz="2600">
              <a:latin typeface="Constantia"/>
              <a:cs typeface="Constantia"/>
            </a:endParaRPr>
          </a:p>
          <a:p>
            <a:pPr marL="652145" marR="5080" lvl="1" indent="-247015">
              <a:lnSpc>
                <a:spcPct val="100000"/>
              </a:lnSpc>
              <a:spcBef>
                <a:spcPts val="625"/>
              </a:spcBef>
              <a:buClr>
                <a:srgbClr val="0F6EC6"/>
              </a:buClr>
              <a:buSzPct val="84615"/>
              <a:buFont typeface="Wingdings 2"/>
              <a:buChar char=""/>
              <a:tabLst>
                <a:tab pos="652780" algn="l"/>
              </a:tabLst>
            </a:pPr>
            <a:r>
              <a:rPr sz="2600" spc="-20" dirty="0">
                <a:latin typeface="Constantia"/>
                <a:cs typeface="Constantia"/>
              </a:rPr>
              <a:t>Post operative </a:t>
            </a:r>
            <a:r>
              <a:rPr sz="2600" spc="-5" dirty="0">
                <a:latin typeface="Constantia"/>
                <a:cs typeface="Constantia"/>
              </a:rPr>
              <a:t>scars of  </a:t>
            </a:r>
            <a:r>
              <a:rPr sz="2600" spc="-10" dirty="0">
                <a:latin typeface="Constantia"/>
                <a:cs typeface="Constantia"/>
              </a:rPr>
              <a:t>smokers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10" dirty="0">
                <a:latin typeface="Constantia"/>
                <a:cs typeface="Constantia"/>
              </a:rPr>
              <a:t>three </a:t>
            </a:r>
            <a:r>
              <a:rPr sz="2600" spc="-5" dirty="0">
                <a:latin typeface="Constantia"/>
                <a:cs typeface="Constantia"/>
              </a:rPr>
              <a:t>times</a:t>
            </a:r>
            <a:r>
              <a:rPr sz="2600" spc="-4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as  wide as </a:t>
            </a:r>
            <a:r>
              <a:rPr sz="2600" dirty="0">
                <a:latin typeface="Constantia"/>
                <a:cs typeface="Constantia"/>
              </a:rPr>
              <a:t>those </a:t>
            </a:r>
            <a:r>
              <a:rPr sz="2600" spc="-5" dirty="0">
                <a:latin typeface="Constantia"/>
                <a:cs typeface="Constantia"/>
              </a:rPr>
              <a:t>of non-  </a:t>
            </a:r>
            <a:r>
              <a:rPr sz="2600" spc="-15" dirty="0">
                <a:latin typeface="Constantia"/>
                <a:cs typeface="Constantia"/>
              </a:rPr>
              <a:t>smokers.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46297" y="1720595"/>
            <a:ext cx="3927347" cy="3581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0096" y="987043"/>
            <a:ext cx="842962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" dirty="0"/>
              <a:t>Smoking Can Cause </a:t>
            </a:r>
            <a:r>
              <a:rPr sz="4500" dirty="0"/>
              <a:t>Sagging</a:t>
            </a:r>
            <a:r>
              <a:rPr sz="4500" spc="5" dirty="0"/>
              <a:t> </a:t>
            </a:r>
            <a:r>
              <a:rPr sz="4500" spc="-15" dirty="0"/>
              <a:t>Breasts</a:t>
            </a:r>
            <a:endParaRPr sz="4500"/>
          </a:p>
        </p:txBody>
      </p:sp>
      <p:sp>
        <p:nvSpPr>
          <p:cNvPr id="3" name="object 3"/>
          <p:cNvSpPr/>
          <p:nvPr/>
        </p:nvSpPr>
        <p:spPr>
          <a:xfrm>
            <a:off x="1688469" y="2101596"/>
            <a:ext cx="7467600" cy="4805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0096" y="906271"/>
            <a:ext cx="634238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Skin </a:t>
            </a:r>
            <a:r>
              <a:rPr spc="-10" dirty="0"/>
              <a:t>Damage: </a:t>
            </a:r>
            <a:r>
              <a:rPr spc="-15" dirty="0"/>
              <a:t>Age</a:t>
            </a:r>
            <a:r>
              <a:rPr spc="-135" dirty="0"/>
              <a:t> </a:t>
            </a:r>
            <a:r>
              <a:rPr dirty="0"/>
              <a:t>Spots</a:t>
            </a:r>
          </a:p>
        </p:txBody>
      </p:sp>
      <p:sp>
        <p:nvSpPr>
          <p:cNvPr id="3" name="object 3"/>
          <p:cNvSpPr/>
          <p:nvPr/>
        </p:nvSpPr>
        <p:spPr>
          <a:xfrm>
            <a:off x="1764669" y="2125980"/>
            <a:ext cx="7031735" cy="4776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133" y="862075"/>
            <a:ext cx="77412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Skin </a:t>
            </a:r>
            <a:r>
              <a:rPr sz="4800" spc="-15" dirty="0"/>
              <a:t>Damage: </a:t>
            </a:r>
            <a:r>
              <a:rPr sz="4800" spc="-35" dirty="0"/>
              <a:t>Smoker’s</a:t>
            </a:r>
            <a:r>
              <a:rPr sz="4800" spc="20" dirty="0"/>
              <a:t> </a:t>
            </a:r>
            <a:r>
              <a:rPr sz="4800" spc="-25" dirty="0"/>
              <a:t>Pucker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764669" y="1949196"/>
            <a:ext cx="7208519" cy="4898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8701" y="840739"/>
            <a:ext cx="78955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40" dirty="0"/>
              <a:t>Crow’s </a:t>
            </a:r>
            <a:r>
              <a:rPr sz="6000" spc="-30" dirty="0"/>
              <a:t>Feet </a:t>
            </a:r>
            <a:r>
              <a:rPr sz="6000" spc="-75" dirty="0"/>
              <a:t>Eye</a:t>
            </a:r>
            <a:r>
              <a:rPr sz="6000" spc="-30" dirty="0"/>
              <a:t> </a:t>
            </a:r>
            <a:r>
              <a:rPr sz="6000" spc="-25" dirty="0"/>
              <a:t>Wrinkles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1840869" y="2101595"/>
            <a:ext cx="7211568" cy="4901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696" y="1067815"/>
            <a:ext cx="3736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Buerger’s</a:t>
            </a:r>
            <a:r>
              <a:rPr sz="4000" spc="-30" dirty="0"/>
              <a:t> </a:t>
            </a:r>
            <a:r>
              <a:rPr sz="4000" spc="-5" dirty="0"/>
              <a:t>Disease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781184" y="2038603"/>
            <a:ext cx="3761740" cy="4939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18159" indent="-45720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4230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b="1" spc="-5" dirty="0">
                <a:latin typeface="Constantia"/>
                <a:cs typeface="Constantia"/>
              </a:rPr>
              <a:t>Self </a:t>
            </a:r>
            <a:r>
              <a:rPr sz="2600" b="1" dirty="0">
                <a:latin typeface="Constantia"/>
                <a:cs typeface="Constantia"/>
              </a:rPr>
              <a:t>mutilation</a:t>
            </a:r>
            <a:r>
              <a:rPr sz="2600" b="1" spc="-8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by  </a:t>
            </a:r>
            <a:r>
              <a:rPr sz="2600" spc="-10" dirty="0">
                <a:latin typeface="Constantia"/>
                <a:cs typeface="Constantia"/>
              </a:rPr>
              <a:t>smoking.</a:t>
            </a:r>
            <a:endParaRPr sz="2600">
              <a:latin typeface="Constantia"/>
              <a:cs typeface="Constantia"/>
            </a:endParaRPr>
          </a:p>
          <a:p>
            <a:pPr marL="469265" marR="5080" indent="-45720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•"/>
              <a:tabLst>
                <a:tab pos="469265" algn="l"/>
                <a:tab pos="469900" algn="l"/>
                <a:tab pos="1175385" algn="l"/>
              </a:tabLst>
            </a:pPr>
            <a:r>
              <a:rPr sz="2600" dirty="0">
                <a:latin typeface="Constantia"/>
                <a:cs typeface="Constantia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onstantia"/>
                <a:cs typeface="Constantia"/>
              </a:rPr>
              <a:t>patient </a:t>
            </a:r>
            <a:r>
              <a:rPr sz="2600" dirty="0">
                <a:latin typeface="Constantia"/>
                <a:cs typeface="Constantia"/>
              </a:rPr>
              <a:t>lost </a:t>
            </a:r>
            <a:r>
              <a:rPr sz="2600" spc="-5" dirty="0">
                <a:latin typeface="Constantia"/>
                <a:cs typeface="Constantia"/>
              </a:rPr>
              <a:t>all  </a:t>
            </a:r>
            <a:r>
              <a:rPr sz="2600" spc="-10" dirty="0">
                <a:latin typeface="Constantia"/>
                <a:cs typeface="Constantia"/>
              </a:rPr>
              <a:t>four </a:t>
            </a:r>
            <a:r>
              <a:rPr sz="2600" spc="-5" dirty="0">
                <a:latin typeface="Constantia"/>
                <a:cs typeface="Constantia"/>
              </a:rPr>
              <a:t>of his limbs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3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this  </a:t>
            </a:r>
            <a:r>
              <a:rPr sz="2600" spc="-10" dirty="0">
                <a:latin typeface="Constantia"/>
                <a:cs typeface="Constantia"/>
              </a:rPr>
              <a:t>smoking-related  </a:t>
            </a:r>
            <a:r>
              <a:rPr sz="2600" spc="-5" dirty="0">
                <a:latin typeface="Constantia"/>
                <a:cs typeface="Constantia"/>
              </a:rPr>
              <a:t>disease </a:t>
            </a:r>
            <a:r>
              <a:rPr sz="2600" dirty="0">
                <a:latin typeface="Constantia"/>
                <a:cs typeface="Constantia"/>
              </a:rPr>
              <a:t>but </a:t>
            </a:r>
            <a:r>
              <a:rPr sz="2600" spc="-5" dirty="0">
                <a:latin typeface="Constantia"/>
                <a:cs typeface="Constantia"/>
              </a:rPr>
              <a:t>still  </a:t>
            </a:r>
            <a:r>
              <a:rPr sz="2600" spc="-10" dirty="0">
                <a:latin typeface="Constantia"/>
                <a:cs typeface="Constantia"/>
              </a:rPr>
              <a:t>manages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feed his  </a:t>
            </a:r>
            <a:r>
              <a:rPr sz="2600" spc="-10" dirty="0">
                <a:latin typeface="Constantia"/>
                <a:cs typeface="Constantia"/>
              </a:rPr>
              <a:t>nicotine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addiction</a:t>
            </a:r>
            <a:r>
              <a:rPr sz="1400" spc="-5" dirty="0">
                <a:latin typeface="Constantia"/>
                <a:cs typeface="Constantia"/>
              </a:rPr>
              <a:t>.</a:t>
            </a:r>
            <a:endParaRPr sz="1400">
              <a:latin typeface="Constantia"/>
              <a:cs typeface="Constantia"/>
            </a:endParaRPr>
          </a:p>
          <a:p>
            <a:pPr marL="469265" marR="85090" indent="-45720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spc="-5" dirty="0">
                <a:latin typeface="Constantia"/>
                <a:cs typeface="Constantia"/>
              </a:rPr>
              <a:t>His </a:t>
            </a:r>
            <a:r>
              <a:rPr sz="2600" spc="-15" dirty="0">
                <a:latin typeface="Constantia"/>
                <a:cs typeface="Constantia"/>
              </a:rPr>
              <a:t>cigarette </a:t>
            </a:r>
            <a:r>
              <a:rPr sz="2600" dirty="0">
                <a:latin typeface="Constantia"/>
                <a:cs typeface="Constantia"/>
              </a:rPr>
              <a:t>holder  </a:t>
            </a:r>
            <a:r>
              <a:rPr sz="2600" spc="-10" dirty="0">
                <a:latin typeface="Constantia"/>
                <a:cs typeface="Constantia"/>
              </a:rPr>
              <a:t>was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made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out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of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coat  hanger by </a:t>
            </a:r>
            <a:r>
              <a:rPr sz="2600" spc="-5" dirty="0">
                <a:latin typeface="Constantia"/>
                <a:cs typeface="Constantia"/>
              </a:rPr>
              <a:t>one of his  friends on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ward.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88870" y="958596"/>
            <a:ext cx="4572000" cy="6126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2174" y="2398776"/>
            <a:ext cx="2194560" cy="3840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0096" y="906271"/>
            <a:ext cx="537908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Second </a:t>
            </a:r>
            <a:r>
              <a:rPr dirty="0"/>
              <a:t>Hand</a:t>
            </a:r>
            <a:r>
              <a:rPr spc="-114" dirty="0"/>
              <a:t> </a:t>
            </a:r>
            <a:r>
              <a:rPr spc="-30" dirty="0"/>
              <a:t>Smoke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Adults</a:t>
            </a:r>
          </a:p>
          <a:p>
            <a:pPr marL="12700">
              <a:lnSpc>
                <a:spcPct val="100000"/>
              </a:lnSpc>
              <a:spcBef>
                <a:spcPts val="2215"/>
              </a:spcBef>
            </a:pPr>
            <a:r>
              <a:rPr sz="2000" spc="-20" dirty="0">
                <a:solidFill>
                  <a:srgbClr val="000000"/>
                </a:solidFill>
              </a:rPr>
              <a:t>Stroke</a:t>
            </a:r>
            <a:endParaRPr sz="2000"/>
          </a:p>
          <a:p>
            <a:pPr marL="12700" marR="5080">
              <a:lnSpc>
                <a:spcPct val="150000"/>
              </a:lnSpc>
            </a:pPr>
            <a:r>
              <a:rPr sz="2000" spc="-5" dirty="0">
                <a:solidFill>
                  <a:srgbClr val="000000"/>
                </a:solidFill>
              </a:rPr>
              <a:t>Irritation </a:t>
            </a:r>
            <a:r>
              <a:rPr sz="2000" dirty="0">
                <a:solidFill>
                  <a:srgbClr val="000000"/>
                </a:solidFill>
              </a:rPr>
              <a:t>of </a:t>
            </a:r>
            <a:r>
              <a:rPr sz="2000" spc="-5" dirty="0">
                <a:solidFill>
                  <a:srgbClr val="000000"/>
                </a:solidFill>
              </a:rPr>
              <a:t>the </a:t>
            </a:r>
            <a:r>
              <a:rPr sz="2000" dirty="0">
                <a:solidFill>
                  <a:srgbClr val="000000"/>
                </a:solidFill>
              </a:rPr>
              <a:t>nose  </a:t>
            </a:r>
            <a:r>
              <a:rPr sz="2000" spc="-10" dirty="0">
                <a:solidFill>
                  <a:srgbClr val="000000"/>
                </a:solidFill>
              </a:rPr>
              <a:t>Heart </a:t>
            </a:r>
            <a:r>
              <a:rPr sz="2000" dirty="0">
                <a:solidFill>
                  <a:srgbClr val="000000"/>
                </a:solidFill>
              </a:rPr>
              <a:t>disease/</a:t>
            </a:r>
            <a:r>
              <a:rPr sz="2000" spc="-24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Asthma  </a:t>
            </a:r>
            <a:r>
              <a:rPr sz="2000" spc="-10" dirty="0">
                <a:solidFill>
                  <a:srgbClr val="000000"/>
                </a:solidFill>
              </a:rPr>
              <a:t>Breast</a:t>
            </a:r>
            <a:r>
              <a:rPr sz="2000" spc="-10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cancer</a:t>
            </a:r>
            <a:endParaRPr sz="2000"/>
          </a:p>
          <a:p>
            <a:pPr marL="12700" marR="128905">
              <a:lnSpc>
                <a:spcPct val="150000"/>
              </a:lnSpc>
            </a:pPr>
            <a:r>
              <a:rPr sz="2000" dirty="0">
                <a:solidFill>
                  <a:srgbClr val="000000"/>
                </a:solidFill>
              </a:rPr>
              <a:t>Lung </a:t>
            </a:r>
            <a:r>
              <a:rPr sz="2000" spc="-10" dirty="0">
                <a:solidFill>
                  <a:srgbClr val="000000"/>
                </a:solidFill>
              </a:rPr>
              <a:t>cancer  </a:t>
            </a:r>
            <a:r>
              <a:rPr sz="2000" spc="-5" dirty="0">
                <a:solidFill>
                  <a:srgbClr val="000000"/>
                </a:solidFill>
              </a:rPr>
              <a:t>Hardening </a:t>
            </a:r>
            <a:r>
              <a:rPr sz="2000" dirty="0">
                <a:solidFill>
                  <a:srgbClr val="000000"/>
                </a:solidFill>
              </a:rPr>
              <a:t>of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arteries  </a:t>
            </a:r>
            <a:r>
              <a:rPr sz="2000" dirty="0">
                <a:solidFill>
                  <a:srgbClr val="000000"/>
                </a:solidFill>
              </a:rPr>
              <a:t>Lung </a:t>
            </a:r>
            <a:r>
              <a:rPr sz="2000" spc="-15" dirty="0">
                <a:solidFill>
                  <a:srgbClr val="000000"/>
                </a:solidFill>
              </a:rPr>
              <a:t>airway</a:t>
            </a:r>
            <a:r>
              <a:rPr sz="2000" spc="-204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blockage  </a:t>
            </a:r>
            <a:r>
              <a:rPr sz="2000" spc="-10" dirty="0">
                <a:solidFill>
                  <a:srgbClr val="000000"/>
                </a:solidFill>
              </a:rPr>
              <a:t>Breathing </a:t>
            </a:r>
            <a:r>
              <a:rPr sz="2000" spc="-5" dirty="0">
                <a:solidFill>
                  <a:srgbClr val="000000"/>
                </a:solidFill>
              </a:rPr>
              <a:t>problems  </a:t>
            </a:r>
            <a:r>
              <a:rPr sz="2000" spc="-10" dirty="0">
                <a:solidFill>
                  <a:srgbClr val="000000"/>
                </a:solidFill>
              </a:rPr>
              <a:t>Premature</a:t>
            </a:r>
            <a:r>
              <a:rPr sz="2000" spc="-7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birth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1079893" y="1729231"/>
            <a:ext cx="1978660" cy="384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B04F"/>
                </a:solidFill>
                <a:latin typeface="Constantia"/>
                <a:cs typeface="Constantia"/>
              </a:rPr>
              <a:t>Ch</a:t>
            </a:r>
            <a:r>
              <a:rPr sz="3200" b="1" spc="5" dirty="0">
                <a:solidFill>
                  <a:srgbClr val="00B04F"/>
                </a:solidFill>
                <a:latin typeface="Constantia"/>
                <a:cs typeface="Constantia"/>
              </a:rPr>
              <a:t>i</a:t>
            </a:r>
            <a:r>
              <a:rPr sz="3200" b="1" dirty="0">
                <a:solidFill>
                  <a:srgbClr val="00B04F"/>
                </a:solidFill>
                <a:latin typeface="Constantia"/>
                <a:cs typeface="Constantia"/>
              </a:rPr>
              <a:t>ld</a:t>
            </a:r>
            <a:r>
              <a:rPr sz="3200" b="1" spc="-50" dirty="0">
                <a:solidFill>
                  <a:srgbClr val="00B04F"/>
                </a:solidFill>
                <a:latin typeface="Constantia"/>
                <a:cs typeface="Constantia"/>
              </a:rPr>
              <a:t>r</a:t>
            </a:r>
            <a:r>
              <a:rPr sz="3200" b="1" spc="5" dirty="0">
                <a:solidFill>
                  <a:srgbClr val="00B04F"/>
                </a:solidFill>
                <a:latin typeface="Constantia"/>
                <a:cs typeface="Constantia"/>
              </a:rPr>
              <a:t>e</a:t>
            </a:r>
            <a:r>
              <a:rPr sz="3200" b="1" dirty="0">
                <a:solidFill>
                  <a:srgbClr val="00B04F"/>
                </a:solidFill>
                <a:latin typeface="Constantia"/>
                <a:cs typeface="Constantia"/>
              </a:rPr>
              <a:t>n</a:t>
            </a:r>
            <a:endParaRPr sz="3200">
              <a:latin typeface="Constantia"/>
              <a:cs typeface="Constantia"/>
            </a:endParaRPr>
          </a:p>
          <a:p>
            <a:pPr marL="12700" marR="5080" indent="1296670" algn="r">
              <a:lnSpc>
                <a:spcPct val="150000"/>
              </a:lnSpc>
              <a:spcBef>
                <a:spcPts val="1035"/>
              </a:spcBef>
            </a:pPr>
            <a:r>
              <a:rPr sz="2000" b="1" spc="-10" dirty="0">
                <a:latin typeface="Constantia"/>
                <a:cs typeface="Constantia"/>
              </a:rPr>
              <a:t>B</a:t>
            </a:r>
            <a:r>
              <a:rPr sz="2000" b="1" spc="-45" dirty="0">
                <a:latin typeface="Constantia"/>
                <a:cs typeface="Constantia"/>
              </a:rPr>
              <a:t>r</a:t>
            </a:r>
            <a:r>
              <a:rPr sz="2000" b="1" spc="-5" dirty="0">
                <a:latin typeface="Constantia"/>
                <a:cs typeface="Constantia"/>
              </a:rPr>
              <a:t>ai</a:t>
            </a:r>
            <a:r>
              <a:rPr sz="2000" b="1" dirty="0">
                <a:latin typeface="Constantia"/>
                <a:cs typeface="Constantia"/>
              </a:rPr>
              <a:t>n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onstantia"/>
                <a:cs typeface="Constantia"/>
              </a:rPr>
              <a:t>Ear</a:t>
            </a:r>
            <a:r>
              <a:rPr sz="2000" b="1" spc="-200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disease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Cancer</a:t>
            </a:r>
            <a:r>
              <a:rPr sz="2000" b="1" spc="-16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of</a:t>
            </a:r>
            <a:r>
              <a:rPr sz="2000" b="1" spc="5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lymph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spc="-35" dirty="0">
                <a:latin typeface="Constantia"/>
                <a:cs typeface="Constantia"/>
              </a:rPr>
              <a:t>R</a:t>
            </a:r>
            <a:r>
              <a:rPr sz="2000" b="1" dirty="0">
                <a:latin typeface="Constantia"/>
                <a:cs typeface="Constantia"/>
              </a:rPr>
              <a:t>e</a:t>
            </a:r>
            <a:r>
              <a:rPr sz="2000" b="1" spc="-5" dirty="0">
                <a:latin typeface="Constantia"/>
                <a:cs typeface="Constantia"/>
              </a:rPr>
              <a:t>spi</a:t>
            </a:r>
            <a:r>
              <a:rPr sz="2000" b="1" spc="-45" dirty="0">
                <a:latin typeface="Constantia"/>
                <a:cs typeface="Constantia"/>
              </a:rPr>
              <a:t>r</a:t>
            </a:r>
            <a:r>
              <a:rPr sz="2000" b="1" spc="-5" dirty="0">
                <a:latin typeface="Constantia"/>
                <a:cs typeface="Constantia"/>
              </a:rPr>
              <a:t>a</a:t>
            </a:r>
            <a:r>
              <a:rPr sz="2000" b="1" spc="-40" dirty="0">
                <a:latin typeface="Constantia"/>
                <a:cs typeface="Constantia"/>
              </a:rPr>
              <a:t>t</a:t>
            </a:r>
            <a:r>
              <a:rPr sz="2000" b="1" dirty="0">
                <a:latin typeface="Constantia"/>
                <a:cs typeface="Constantia"/>
              </a:rPr>
              <a:t>o</a:t>
            </a:r>
            <a:r>
              <a:rPr sz="2000" b="1" spc="25" dirty="0">
                <a:latin typeface="Constantia"/>
                <a:cs typeface="Constantia"/>
              </a:rPr>
              <a:t>r</a:t>
            </a:r>
            <a:r>
              <a:rPr sz="2000" b="1" dirty="0">
                <a:latin typeface="Constantia"/>
                <a:cs typeface="Constantia"/>
              </a:rPr>
              <a:t>y</a:t>
            </a:r>
            <a:endParaRPr sz="2000">
              <a:latin typeface="Constantia"/>
              <a:cs typeface="Constantia"/>
            </a:endParaRPr>
          </a:p>
          <a:p>
            <a:pPr marR="5715" algn="r">
              <a:lnSpc>
                <a:spcPct val="100000"/>
              </a:lnSpc>
              <a:spcBef>
                <a:spcPts val="1200"/>
              </a:spcBef>
            </a:pPr>
            <a:r>
              <a:rPr sz="2000" b="1" spc="-5" dirty="0">
                <a:latin typeface="Constantia"/>
                <a:cs typeface="Constantia"/>
              </a:rPr>
              <a:t>SI</a:t>
            </a:r>
            <a:r>
              <a:rPr sz="2000" b="1" dirty="0">
                <a:latin typeface="Constantia"/>
                <a:cs typeface="Constantia"/>
              </a:rPr>
              <a:t>DS</a:t>
            </a:r>
            <a:endParaRPr sz="2000">
              <a:latin typeface="Constantia"/>
              <a:cs typeface="Constantia"/>
            </a:endParaRPr>
          </a:p>
          <a:p>
            <a:pPr marL="240665" marR="5080" indent="533400" algn="r">
              <a:lnSpc>
                <a:spcPct val="150000"/>
              </a:lnSpc>
            </a:pPr>
            <a:r>
              <a:rPr sz="2000" b="1" spc="20" dirty="0">
                <a:latin typeface="Constantia"/>
                <a:cs typeface="Constantia"/>
              </a:rPr>
              <a:t>L</a:t>
            </a:r>
            <a:r>
              <a:rPr sz="2000" b="1" dirty="0">
                <a:latin typeface="Constantia"/>
                <a:cs typeface="Constantia"/>
              </a:rPr>
              <a:t>eu</a:t>
            </a:r>
            <a:r>
              <a:rPr sz="2000" b="1" spc="-50" dirty="0">
                <a:latin typeface="Constantia"/>
                <a:cs typeface="Constantia"/>
              </a:rPr>
              <a:t>k</a:t>
            </a:r>
            <a:r>
              <a:rPr sz="2000" b="1" dirty="0">
                <a:latin typeface="Constantia"/>
                <a:cs typeface="Constantia"/>
              </a:rPr>
              <a:t>e</a:t>
            </a:r>
            <a:r>
              <a:rPr sz="2000" b="1" spc="-5" dirty="0">
                <a:latin typeface="Constantia"/>
                <a:cs typeface="Constantia"/>
              </a:rPr>
              <a:t>mi</a:t>
            </a:r>
            <a:r>
              <a:rPr sz="2000" b="1" dirty="0">
                <a:latin typeface="Constantia"/>
                <a:cs typeface="Constantia"/>
              </a:rPr>
              <a:t>a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Constantia"/>
                <a:cs typeface="Constantia"/>
              </a:rPr>
              <a:t>Airway </a:t>
            </a:r>
            <a:r>
              <a:rPr sz="2000" b="1" dirty="0">
                <a:latin typeface="Constantia"/>
                <a:cs typeface="Constantia"/>
              </a:rPr>
              <a:t>&amp;</a:t>
            </a:r>
            <a:r>
              <a:rPr sz="2000" b="1" spc="-12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Lung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36270" y="2778252"/>
            <a:ext cx="1790700" cy="181610"/>
          </a:xfrm>
          <a:custGeom>
            <a:avLst/>
            <a:gdLst/>
            <a:ahLst/>
            <a:cxnLst/>
            <a:rect l="l" t="t" r="r" b="b"/>
            <a:pathLst>
              <a:path w="1790700" h="181610">
                <a:moveTo>
                  <a:pt x="1718455" y="131382"/>
                </a:moveTo>
                <a:lnTo>
                  <a:pt x="1524" y="0"/>
                </a:lnTo>
                <a:lnTo>
                  <a:pt x="0" y="19812"/>
                </a:lnTo>
                <a:lnTo>
                  <a:pt x="1716024" y="149632"/>
                </a:lnTo>
                <a:lnTo>
                  <a:pt x="1716024" y="140208"/>
                </a:lnTo>
                <a:lnTo>
                  <a:pt x="1718455" y="131382"/>
                </a:lnTo>
                <a:close/>
              </a:path>
              <a:path w="1790700" h="181610">
                <a:moveTo>
                  <a:pt x="1754124" y="134112"/>
                </a:moveTo>
                <a:lnTo>
                  <a:pt x="1718455" y="131382"/>
                </a:lnTo>
                <a:lnTo>
                  <a:pt x="1716024" y="140208"/>
                </a:lnTo>
                <a:lnTo>
                  <a:pt x="1716765" y="149689"/>
                </a:lnTo>
                <a:lnTo>
                  <a:pt x="1752600" y="152400"/>
                </a:lnTo>
                <a:lnTo>
                  <a:pt x="1754124" y="134112"/>
                </a:lnTo>
                <a:close/>
              </a:path>
              <a:path w="1790700" h="181610">
                <a:moveTo>
                  <a:pt x="1716765" y="149689"/>
                </a:moveTo>
                <a:lnTo>
                  <a:pt x="1716024" y="140208"/>
                </a:lnTo>
                <a:lnTo>
                  <a:pt x="1716024" y="149632"/>
                </a:lnTo>
                <a:lnTo>
                  <a:pt x="1716765" y="149689"/>
                </a:lnTo>
                <a:close/>
              </a:path>
              <a:path w="1790700" h="181610">
                <a:moveTo>
                  <a:pt x="1754124" y="180966"/>
                </a:moveTo>
                <a:lnTo>
                  <a:pt x="1754124" y="134112"/>
                </a:lnTo>
                <a:lnTo>
                  <a:pt x="1752600" y="152400"/>
                </a:lnTo>
                <a:lnTo>
                  <a:pt x="1716765" y="149689"/>
                </a:lnTo>
                <a:lnTo>
                  <a:pt x="1717214" y="155424"/>
                </a:lnTo>
                <a:lnTo>
                  <a:pt x="1724406" y="168211"/>
                </a:lnTo>
                <a:lnTo>
                  <a:pt x="1736169" y="177284"/>
                </a:lnTo>
                <a:lnTo>
                  <a:pt x="1751076" y="181356"/>
                </a:lnTo>
                <a:lnTo>
                  <a:pt x="1754124" y="180966"/>
                </a:lnTo>
                <a:close/>
              </a:path>
              <a:path w="1790700" h="181610">
                <a:moveTo>
                  <a:pt x="1790700" y="146304"/>
                </a:moveTo>
                <a:lnTo>
                  <a:pt x="1788866" y="131087"/>
                </a:lnTo>
                <a:lnTo>
                  <a:pt x="1781746" y="118300"/>
                </a:lnTo>
                <a:lnTo>
                  <a:pt x="1770340" y="109227"/>
                </a:lnTo>
                <a:lnTo>
                  <a:pt x="1755648" y="105156"/>
                </a:lnTo>
                <a:lnTo>
                  <a:pt x="1741312" y="106989"/>
                </a:lnTo>
                <a:lnTo>
                  <a:pt x="1728978" y="114109"/>
                </a:lnTo>
                <a:lnTo>
                  <a:pt x="1720072" y="125515"/>
                </a:lnTo>
                <a:lnTo>
                  <a:pt x="1718455" y="131382"/>
                </a:lnTo>
                <a:lnTo>
                  <a:pt x="1754124" y="134112"/>
                </a:lnTo>
                <a:lnTo>
                  <a:pt x="1754124" y="180966"/>
                </a:lnTo>
                <a:lnTo>
                  <a:pt x="1765411" y="179522"/>
                </a:lnTo>
                <a:lnTo>
                  <a:pt x="1777746" y="172402"/>
                </a:lnTo>
                <a:lnTo>
                  <a:pt x="1786651" y="160996"/>
                </a:lnTo>
                <a:lnTo>
                  <a:pt x="1790700" y="146304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12470" y="3130296"/>
            <a:ext cx="1485900" cy="76200"/>
          </a:xfrm>
          <a:custGeom>
            <a:avLst/>
            <a:gdLst/>
            <a:ahLst/>
            <a:cxnLst/>
            <a:rect l="l" t="t" r="r" b="b"/>
            <a:pathLst>
              <a:path w="1485900" h="76200">
                <a:moveTo>
                  <a:pt x="1411723" y="28956"/>
                </a:moveTo>
                <a:lnTo>
                  <a:pt x="0" y="28956"/>
                </a:lnTo>
                <a:lnTo>
                  <a:pt x="0" y="48768"/>
                </a:lnTo>
                <a:lnTo>
                  <a:pt x="1409700" y="48768"/>
                </a:lnTo>
                <a:lnTo>
                  <a:pt x="1409700" y="38100"/>
                </a:lnTo>
                <a:lnTo>
                  <a:pt x="1411723" y="28956"/>
                </a:lnTo>
                <a:close/>
              </a:path>
              <a:path w="1485900" h="76200">
                <a:moveTo>
                  <a:pt x="1447800" y="48768"/>
                </a:moveTo>
                <a:lnTo>
                  <a:pt x="1447800" y="28956"/>
                </a:lnTo>
                <a:lnTo>
                  <a:pt x="1411723" y="28956"/>
                </a:lnTo>
                <a:lnTo>
                  <a:pt x="1409700" y="38100"/>
                </a:lnTo>
                <a:lnTo>
                  <a:pt x="1411959" y="48768"/>
                </a:lnTo>
                <a:lnTo>
                  <a:pt x="1447800" y="48768"/>
                </a:lnTo>
                <a:close/>
              </a:path>
              <a:path w="1485900" h="76200">
                <a:moveTo>
                  <a:pt x="1411959" y="48768"/>
                </a:moveTo>
                <a:lnTo>
                  <a:pt x="1409700" y="38100"/>
                </a:lnTo>
                <a:lnTo>
                  <a:pt x="1409700" y="48768"/>
                </a:lnTo>
                <a:lnTo>
                  <a:pt x="1411959" y="48768"/>
                </a:lnTo>
                <a:close/>
              </a:path>
              <a:path w="1485900" h="76200">
                <a:moveTo>
                  <a:pt x="1485900" y="38100"/>
                </a:moveTo>
                <a:lnTo>
                  <a:pt x="1482947" y="23788"/>
                </a:lnTo>
                <a:lnTo>
                  <a:pt x="1474851" y="11620"/>
                </a:lnTo>
                <a:lnTo>
                  <a:pt x="1462754" y="3167"/>
                </a:lnTo>
                <a:lnTo>
                  <a:pt x="1447800" y="0"/>
                </a:lnTo>
                <a:lnTo>
                  <a:pt x="1433488" y="3167"/>
                </a:lnTo>
                <a:lnTo>
                  <a:pt x="1421320" y="11620"/>
                </a:lnTo>
                <a:lnTo>
                  <a:pt x="1412867" y="23788"/>
                </a:lnTo>
                <a:lnTo>
                  <a:pt x="1411723" y="28956"/>
                </a:lnTo>
                <a:lnTo>
                  <a:pt x="1447800" y="28956"/>
                </a:lnTo>
                <a:lnTo>
                  <a:pt x="1447800" y="76200"/>
                </a:lnTo>
                <a:lnTo>
                  <a:pt x="1462754" y="73247"/>
                </a:lnTo>
                <a:lnTo>
                  <a:pt x="1474851" y="65151"/>
                </a:lnTo>
                <a:lnTo>
                  <a:pt x="1482947" y="53054"/>
                </a:lnTo>
                <a:lnTo>
                  <a:pt x="1485900" y="38100"/>
                </a:lnTo>
                <a:close/>
              </a:path>
              <a:path w="1485900" h="76200">
                <a:moveTo>
                  <a:pt x="1447800" y="76200"/>
                </a:moveTo>
                <a:lnTo>
                  <a:pt x="1447800" y="48768"/>
                </a:lnTo>
                <a:lnTo>
                  <a:pt x="1411959" y="48768"/>
                </a:lnTo>
                <a:lnTo>
                  <a:pt x="1412867" y="53054"/>
                </a:lnTo>
                <a:lnTo>
                  <a:pt x="1421320" y="65151"/>
                </a:lnTo>
                <a:lnTo>
                  <a:pt x="1433488" y="73247"/>
                </a:lnTo>
                <a:lnTo>
                  <a:pt x="1447800" y="76200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4746" y="3616452"/>
            <a:ext cx="1487805" cy="370840"/>
          </a:xfrm>
          <a:custGeom>
            <a:avLst/>
            <a:gdLst/>
            <a:ahLst/>
            <a:cxnLst/>
            <a:rect l="l" t="t" r="r" b="b"/>
            <a:pathLst>
              <a:path w="1487804" h="370839">
                <a:moveTo>
                  <a:pt x="1416817" y="316640"/>
                </a:moveTo>
                <a:lnTo>
                  <a:pt x="4572" y="0"/>
                </a:lnTo>
                <a:lnTo>
                  <a:pt x="0" y="19812"/>
                </a:lnTo>
                <a:lnTo>
                  <a:pt x="1412631" y="335051"/>
                </a:lnTo>
                <a:lnTo>
                  <a:pt x="1412748" y="326136"/>
                </a:lnTo>
                <a:lnTo>
                  <a:pt x="1416817" y="316640"/>
                </a:lnTo>
                <a:close/>
              </a:path>
              <a:path w="1487804" h="370839">
                <a:moveTo>
                  <a:pt x="1452372" y="370622"/>
                </a:moveTo>
                <a:lnTo>
                  <a:pt x="1452372" y="324612"/>
                </a:lnTo>
                <a:lnTo>
                  <a:pt x="1447800" y="342900"/>
                </a:lnTo>
                <a:lnTo>
                  <a:pt x="1412631" y="335051"/>
                </a:lnTo>
                <a:lnTo>
                  <a:pt x="1412557" y="340756"/>
                </a:lnTo>
                <a:lnTo>
                  <a:pt x="1418082" y="353949"/>
                </a:lnTo>
                <a:lnTo>
                  <a:pt x="1428178" y="364283"/>
                </a:lnTo>
                <a:lnTo>
                  <a:pt x="1441704" y="370332"/>
                </a:lnTo>
                <a:lnTo>
                  <a:pt x="1452372" y="370622"/>
                </a:lnTo>
                <a:close/>
              </a:path>
              <a:path w="1487804" h="370839">
                <a:moveTo>
                  <a:pt x="1452372" y="324612"/>
                </a:moveTo>
                <a:lnTo>
                  <a:pt x="1416817" y="316640"/>
                </a:lnTo>
                <a:lnTo>
                  <a:pt x="1412748" y="326136"/>
                </a:lnTo>
                <a:lnTo>
                  <a:pt x="1412631" y="335051"/>
                </a:lnTo>
                <a:lnTo>
                  <a:pt x="1447800" y="342900"/>
                </a:lnTo>
                <a:lnTo>
                  <a:pt x="1452372" y="324612"/>
                </a:lnTo>
                <a:close/>
              </a:path>
              <a:path w="1487804" h="370839">
                <a:moveTo>
                  <a:pt x="1487614" y="326755"/>
                </a:moveTo>
                <a:lnTo>
                  <a:pt x="1482090" y="313563"/>
                </a:lnTo>
                <a:lnTo>
                  <a:pt x="1471993" y="303228"/>
                </a:lnTo>
                <a:lnTo>
                  <a:pt x="1458468" y="297180"/>
                </a:lnTo>
                <a:lnTo>
                  <a:pt x="1442966" y="296775"/>
                </a:lnTo>
                <a:lnTo>
                  <a:pt x="1429321" y="301942"/>
                </a:lnTo>
                <a:lnTo>
                  <a:pt x="1418820" y="311967"/>
                </a:lnTo>
                <a:lnTo>
                  <a:pt x="1416817" y="316640"/>
                </a:lnTo>
                <a:lnTo>
                  <a:pt x="1452372" y="324612"/>
                </a:lnTo>
                <a:lnTo>
                  <a:pt x="1452372" y="370622"/>
                </a:lnTo>
                <a:lnTo>
                  <a:pt x="1456563" y="370736"/>
                </a:lnTo>
                <a:lnTo>
                  <a:pt x="1470279" y="365569"/>
                </a:lnTo>
                <a:lnTo>
                  <a:pt x="1481137" y="355544"/>
                </a:lnTo>
                <a:lnTo>
                  <a:pt x="1487424" y="341376"/>
                </a:lnTo>
                <a:lnTo>
                  <a:pt x="1487614" y="326755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12470" y="3931920"/>
            <a:ext cx="1638300" cy="161925"/>
          </a:xfrm>
          <a:custGeom>
            <a:avLst/>
            <a:gdLst/>
            <a:ahLst/>
            <a:cxnLst/>
            <a:rect l="l" t="t" r="r" b="b"/>
            <a:pathLst>
              <a:path w="1638300" h="161925">
                <a:moveTo>
                  <a:pt x="1566273" y="49776"/>
                </a:moveTo>
                <a:lnTo>
                  <a:pt x="1563624" y="39624"/>
                </a:lnTo>
                <a:lnTo>
                  <a:pt x="1563624" y="30044"/>
                </a:lnTo>
                <a:lnTo>
                  <a:pt x="0" y="141732"/>
                </a:lnTo>
                <a:lnTo>
                  <a:pt x="1524" y="161544"/>
                </a:lnTo>
                <a:lnTo>
                  <a:pt x="1563624" y="49965"/>
                </a:lnTo>
                <a:lnTo>
                  <a:pt x="1563624" y="39624"/>
                </a:lnTo>
                <a:lnTo>
                  <a:pt x="1564807" y="29960"/>
                </a:lnTo>
                <a:lnTo>
                  <a:pt x="1564807" y="49880"/>
                </a:lnTo>
                <a:lnTo>
                  <a:pt x="1566273" y="49776"/>
                </a:lnTo>
                <a:close/>
              </a:path>
              <a:path w="1638300" h="161925">
                <a:moveTo>
                  <a:pt x="1601724" y="47244"/>
                </a:moveTo>
                <a:lnTo>
                  <a:pt x="1600200" y="27432"/>
                </a:lnTo>
                <a:lnTo>
                  <a:pt x="1564807" y="29960"/>
                </a:lnTo>
                <a:lnTo>
                  <a:pt x="1563624" y="39624"/>
                </a:lnTo>
                <a:lnTo>
                  <a:pt x="1566273" y="49776"/>
                </a:lnTo>
                <a:lnTo>
                  <a:pt x="1601724" y="47244"/>
                </a:lnTo>
                <a:close/>
              </a:path>
              <a:path w="1638300" h="161925">
                <a:moveTo>
                  <a:pt x="1638300" y="35052"/>
                </a:moveTo>
                <a:lnTo>
                  <a:pt x="1634251" y="20359"/>
                </a:lnTo>
                <a:lnTo>
                  <a:pt x="1625346" y="8953"/>
                </a:lnTo>
                <a:lnTo>
                  <a:pt x="1613011" y="1833"/>
                </a:lnTo>
                <a:lnTo>
                  <a:pt x="1598676" y="0"/>
                </a:lnTo>
                <a:lnTo>
                  <a:pt x="1583983" y="3833"/>
                </a:lnTo>
                <a:lnTo>
                  <a:pt x="1572577" y="12382"/>
                </a:lnTo>
                <a:lnTo>
                  <a:pt x="1565457" y="24645"/>
                </a:lnTo>
                <a:lnTo>
                  <a:pt x="1564807" y="29960"/>
                </a:lnTo>
                <a:lnTo>
                  <a:pt x="1600200" y="27432"/>
                </a:lnTo>
                <a:lnTo>
                  <a:pt x="1601724" y="47244"/>
                </a:lnTo>
                <a:lnTo>
                  <a:pt x="1601724" y="74489"/>
                </a:lnTo>
                <a:lnTo>
                  <a:pt x="1603248" y="74676"/>
                </a:lnTo>
                <a:lnTo>
                  <a:pt x="1617940" y="70627"/>
                </a:lnTo>
                <a:lnTo>
                  <a:pt x="1629346" y="61722"/>
                </a:lnTo>
                <a:lnTo>
                  <a:pt x="1636466" y="49387"/>
                </a:lnTo>
                <a:lnTo>
                  <a:pt x="1638300" y="35052"/>
                </a:lnTo>
                <a:close/>
              </a:path>
              <a:path w="1638300" h="161925">
                <a:moveTo>
                  <a:pt x="1601724" y="74489"/>
                </a:moveTo>
                <a:lnTo>
                  <a:pt x="1601724" y="47244"/>
                </a:lnTo>
                <a:lnTo>
                  <a:pt x="1566273" y="49776"/>
                </a:lnTo>
                <a:lnTo>
                  <a:pt x="1567457" y="54316"/>
                </a:lnTo>
                <a:lnTo>
                  <a:pt x="1576006" y="65722"/>
                </a:lnTo>
                <a:lnTo>
                  <a:pt x="1588269" y="72842"/>
                </a:lnTo>
                <a:lnTo>
                  <a:pt x="1601724" y="74489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34746" y="4065841"/>
            <a:ext cx="1716405" cy="408940"/>
          </a:xfrm>
          <a:custGeom>
            <a:avLst/>
            <a:gdLst/>
            <a:ahLst/>
            <a:cxnLst/>
            <a:rect l="l" t="t" r="r" b="b"/>
            <a:pathLst>
              <a:path w="1716404" h="408939">
                <a:moveTo>
                  <a:pt x="1645466" y="55084"/>
                </a:moveTo>
                <a:lnTo>
                  <a:pt x="1641348" y="45910"/>
                </a:lnTo>
                <a:lnTo>
                  <a:pt x="1641234" y="36691"/>
                </a:lnTo>
                <a:lnTo>
                  <a:pt x="0" y="388810"/>
                </a:lnTo>
                <a:lnTo>
                  <a:pt x="4572" y="408622"/>
                </a:lnTo>
                <a:lnTo>
                  <a:pt x="1645466" y="55084"/>
                </a:lnTo>
                <a:close/>
              </a:path>
              <a:path w="1716404" h="408939">
                <a:moveTo>
                  <a:pt x="1716214" y="44648"/>
                </a:moveTo>
                <a:lnTo>
                  <a:pt x="1716024" y="29146"/>
                </a:lnTo>
                <a:lnTo>
                  <a:pt x="1709951" y="15621"/>
                </a:lnTo>
                <a:lnTo>
                  <a:pt x="1699450" y="5524"/>
                </a:lnTo>
                <a:lnTo>
                  <a:pt x="1685805" y="0"/>
                </a:lnTo>
                <a:lnTo>
                  <a:pt x="1670304" y="190"/>
                </a:lnTo>
                <a:lnTo>
                  <a:pt x="1656778" y="6262"/>
                </a:lnTo>
                <a:lnTo>
                  <a:pt x="1646682" y="16764"/>
                </a:lnTo>
                <a:lnTo>
                  <a:pt x="1641157" y="30408"/>
                </a:lnTo>
                <a:lnTo>
                  <a:pt x="1641234" y="36691"/>
                </a:lnTo>
                <a:lnTo>
                  <a:pt x="1676400" y="29146"/>
                </a:lnTo>
                <a:lnTo>
                  <a:pt x="1680972" y="47434"/>
                </a:lnTo>
                <a:lnTo>
                  <a:pt x="1680972" y="74941"/>
                </a:lnTo>
                <a:lnTo>
                  <a:pt x="1687068" y="74866"/>
                </a:lnTo>
                <a:lnTo>
                  <a:pt x="1700593" y="68794"/>
                </a:lnTo>
                <a:lnTo>
                  <a:pt x="1710690" y="58293"/>
                </a:lnTo>
                <a:lnTo>
                  <a:pt x="1716214" y="44648"/>
                </a:lnTo>
                <a:close/>
              </a:path>
              <a:path w="1716404" h="408939">
                <a:moveTo>
                  <a:pt x="1680972" y="47434"/>
                </a:moveTo>
                <a:lnTo>
                  <a:pt x="1676400" y="29146"/>
                </a:lnTo>
                <a:lnTo>
                  <a:pt x="1641234" y="36691"/>
                </a:lnTo>
                <a:lnTo>
                  <a:pt x="1641348" y="45910"/>
                </a:lnTo>
                <a:lnTo>
                  <a:pt x="1645466" y="55084"/>
                </a:lnTo>
                <a:lnTo>
                  <a:pt x="1680972" y="47434"/>
                </a:lnTo>
                <a:close/>
              </a:path>
              <a:path w="1716404" h="408939">
                <a:moveTo>
                  <a:pt x="1680972" y="74941"/>
                </a:moveTo>
                <a:lnTo>
                  <a:pt x="1680972" y="47434"/>
                </a:lnTo>
                <a:lnTo>
                  <a:pt x="1645466" y="55084"/>
                </a:lnTo>
                <a:lnTo>
                  <a:pt x="1647420" y="59436"/>
                </a:lnTo>
                <a:lnTo>
                  <a:pt x="1657921" y="69532"/>
                </a:lnTo>
                <a:lnTo>
                  <a:pt x="1671566" y="75057"/>
                </a:lnTo>
                <a:lnTo>
                  <a:pt x="1680972" y="74941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33222" y="4280154"/>
            <a:ext cx="1337310" cy="726440"/>
          </a:xfrm>
          <a:custGeom>
            <a:avLst/>
            <a:gdLst/>
            <a:ahLst/>
            <a:cxnLst/>
            <a:rect l="l" t="t" r="r" b="b"/>
            <a:pathLst>
              <a:path w="1337310" h="726439">
                <a:moveTo>
                  <a:pt x="1271361" y="63093"/>
                </a:moveTo>
                <a:lnTo>
                  <a:pt x="1264920" y="55626"/>
                </a:lnTo>
                <a:lnTo>
                  <a:pt x="1262603" y="46926"/>
                </a:lnTo>
                <a:lnTo>
                  <a:pt x="0" y="709422"/>
                </a:lnTo>
                <a:lnTo>
                  <a:pt x="7620" y="726186"/>
                </a:lnTo>
                <a:lnTo>
                  <a:pt x="1271361" y="63093"/>
                </a:lnTo>
                <a:close/>
              </a:path>
              <a:path w="1337310" h="726439">
                <a:moveTo>
                  <a:pt x="1337310" y="34885"/>
                </a:moveTo>
                <a:lnTo>
                  <a:pt x="1333500" y="20574"/>
                </a:lnTo>
                <a:lnTo>
                  <a:pt x="1323474" y="8953"/>
                </a:lnTo>
                <a:lnTo>
                  <a:pt x="1310449" y="1905"/>
                </a:lnTo>
                <a:lnTo>
                  <a:pt x="1295995" y="0"/>
                </a:lnTo>
                <a:lnTo>
                  <a:pt x="1281684" y="3810"/>
                </a:lnTo>
                <a:lnTo>
                  <a:pt x="1270063" y="13835"/>
                </a:lnTo>
                <a:lnTo>
                  <a:pt x="1263015" y="26860"/>
                </a:lnTo>
                <a:lnTo>
                  <a:pt x="1261110" y="41314"/>
                </a:lnTo>
                <a:lnTo>
                  <a:pt x="1262603" y="46926"/>
                </a:lnTo>
                <a:lnTo>
                  <a:pt x="1295400" y="29718"/>
                </a:lnTo>
                <a:lnTo>
                  <a:pt x="1303020" y="46482"/>
                </a:lnTo>
                <a:lnTo>
                  <a:pt x="1303020" y="76041"/>
                </a:lnTo>
                <a:lnTo>
                  <a:pt x="1316736" y="72390"/>
                </a:lnTo>
                <a:lnTo>
                  <a:pt x="1328356" y="62364"/>
                </a:lnTo>
                <a:lnTo>
                  <a:pt x="1335405" y="49339"/>
                </a:lnTo>
                <a:lnTo>
                  <a:pt x="1337310" y="34885"/>
                </a:lnTo>
                <a:close/>
              </a:path>
              <a:path w="1337310" h="726439">
                <a:moveTo>
                  <a:pt x="1303020" y="46482"/>
                </a:moveTo>
                <a:lnTo>
                  <a:pt x="1295400" y="29718"/>
                </a:lnTo>
                <a:lnTo>
                  <a:pt x="1262603" y="46926"/>
                </a:lnTo>
                <a:lnTo>
                  <a:pt x="1264920" y="55626"/>
                </a:lnTo>
                <a:lnTo>
                  <a:pt x="1271361" y="63093"/>
                </a:lnTo>
                <a:lnTo>
                  <a:pt x="1303020" y="46482"/>
                </a:lnTo>
                <a:close/>
              </a:path>
              <a:path w="1337310" h="726439">
                <a:moveTo>
                  <a:pt x="1303020" y="76041"/>
                </a:moveTo>
                <a:lnTo>
                  <a:pt x="1303020" y="46482"/>
                </a:lnTo>
                <a:lnTo>
                  <a:pt x="1271361" y="63093"/>
                </a:lnTo>
                <a:lnTo>
                  <a:pt x="1274945" y="67246"/>
                </a:lnTo>
                <a:lnTo>
                  <a:pt x="1287970" y="74295"/>
                </a:lnTo>
                <a:lnTo>
                  <a:pt x="1302424" y="76200"/>
                </a:lnTo>
                <a:lnTo>
                  <a:pt x="1303020" y="76041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31698" y="4280320"/>
            <a:ext cx="1720214" cy="1113155"/>
          </a:xfrm>
          <a:custGeom>
            <a:avLst/>
            <a:gdLst/>
            <a:ahLst/>
            <a:cxnLst/>
            <a:rect l="l" t="t" r="r" b="b"/>
            <a:pathLst>
              <a:path w="1720214" h="1113154">
                <a:moveTo>
                  <a:pt x="1656246" y="65928"/>
                </a:moveTo>
                <a:lnTo>
                  <a:pt x="1648968" y="58507"/>
                </a:lnTo>
                <a:lnTo>
                  <a:pt x="1645604" y="49176"/>
                </a:lnTo>
                <a:lnTo>
                  <a:pt x="0" y="1097875"/>
                </a:lnTo>
                <a:lnTo>
                  <a:pt x="10668" y="1113115"/>
                </a:lnTo>
                <a:lnTo>
                  <a:pt x="1656246" y="65928"/>
                </a:lnTo>
                <a:close/>
              </a:path>
              <a:path w="1720214" h="1113154">
                <a:moveTo>
                  <a:pt x="1719667" y="31694"/>
                </a:moveTo>
                <a:lnTo>
                  <a:pt x="1714500" y="17359"/>
                </a:lnTo>
                <a:lnTo>
                  <a:pt x="1703593" y="6238"/>
                </a:lnTo>
                <a:lnTo>
                  <a:pt x="1690116" y="404"/>
                </a:lnTo>
                <a:lnTo>
                  <a:pt x="1675495" y="0"/>
                </a:lnTo>
                <a:lnTo>
                  <a:pt x="1661160" y="5167"/>
                </a:lnTo>
                <a:lnTo>
                  <a:pt x="1650039" y="16073"/>
                </a:lnTo>
                <a:lnTo>
                  <a:pt x="1644205" y="29551"/>
                </a:lnTo>
                <a:lnTo>
                  <a:pt x="1643800" y="44172"/>
                </a:lnTo>
                <a:lnTo>
                  <a:pt x="1645604" y="49176"/>
                </a:lnTo>
                <a:lnTo>
                  <a:pt x="1676400" y="29551"/>
                </a:lnTo>
                <a:lnTo>
                  <a:pt x="1687068" y="46315"/>
                </a:lnTo>
                <a:lnTo>
                  <a:pt x="1687068" y="75841"/>
                </a:lnTo>
                <a:lnTo>
                  <a:pt x="1687972" y="75866"/>
                </a:lnTo>
                <a:lnTo>
                  <a:pt x="1702308" y="70699"/>
                </a:lnTo>
                <a:lnTo>
                  <a:pt x="1713428" y="59793"/>
                </a:lnTo>
                <a:lnTo>
                  <a:pt x="1719262" y="46315"/>
                </a:lnTo>
                <a:lnTo>
                  <a:pt x="1719667" y="31694"/>
                </a:lnTo>
                <a:close/>
              </a:path>
              <a:path w="1720214" h="1113154">
                <a:moveTo>
                  <a:pt x="1687068" y="46315"/>
                </a:moveTo>
                <a:lnTo>
                  <a:pt x="1676400" y="29551"/>
                </a:lnTo>
                <a:lnTo>
                  <a:pt x="1645604" y="49176"/>
                </a:lnTo>
                <a:lnTo>
                  <a:pt x="1648968" y="58507"/>
                </a:lnTo>
                <a:lnTo>
                  <a:pt x="1656246" y="65928"/>
                </a:lnTo>
                <a:lnTo>
                  <a:pt x="1687068" y="46315"/>
                </a:lnTo>
                <a:close/>
              </a:path>
              <a:path w="1720214" h="1113154">
                <a:moveTo>
                  <a:pt x="1687068" y="75841"/>
                </a:moveTo>
                <a:lnTo>
                  <a:pt x="1687068" y="46315"/>
                </a:lnTo>
                <a:lnTo>
                  <a:pt x="1656246" y="65928"/>
                </a:lnTo>
                <a:lnTo>
                  <a:pt x="1659874" y="69627"/>
                </a:lnTo>
                <a:lnTo>
                  <a:pt x="1673352" y="75461"/>
                </a:lnTo>
                <a:lnTo>
                  <a:pt x="1687068" y="75841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04694" y="2625852"/>
            <a:ext cx="1489075" cy="200025"/>
          </a:xfrm>
          <a:custGeom>
            <a:avLst/>
            <a:gdLst/>
            <a:ahLst/>
            <a:cxnLst/>
            <a:rect l="l" t="t" r="r" b="b"/>
            <a:pathLst>
              <a:path w="1489075" h="200025">
                <a:moveTo>
                  <a:pt x="71952" y="148684"/>
                </a:moveTo>
                <a:lnTo>
                  <a:pt x="70604" y="143827"/>
                </a:lnTo>
                <a:lnTo>
                  <a:pt x="61531" y="132588"/>
                </a:lnTo>
                <a:lnTo>
                  <a:pt x="48744" y="125920"/>
                </a:lnTo>
                <a:lnTo>
                  <a:pt x="33528" y="124968"/>
                </a:lnTo>
                <a:lnTo>
                  <a:pt x="18859" y="129039"/>
                </a:lnTo>
                <a:lnTo>
                  <a:pt x="7620" y="138112"/>
                </a:lnTo>
                <a:lnTo>
                  <a:pt x="952" y="150899"/>
                </a:lnTo>
                <a:lnTo>
                  <a:pt x="0" y="166116"/>
                </a:lnTo>
                <a:lnTo>
                  <a:pt x="4071" y="180784"/>
                </a:lnTo>
                <a:lnTo>
                  <a:pt x="13144" y="192024"/>
                </a:lnTo>
                <a:lnTo>
                  <a:pt x="25931" y="198691"/>
                </a:lnTo>
                <a:lnTo>
                  <a:pt x="36576" y="199357"/>
                </a:lnTo>
                <a:lnTo>
                  <a:pt x="36576" y="152400"/>
                </a:lnTo>
                <a:lnTo>
                  <a:pt x="71952" y="148684"/>
                </a:lnTo>
                <a:close/>
              </a:path>
              <a:path w="1489075" h="200025">
                <a:moveTo>
                  <a:pt x="74676" y="158496"/>
                </a:moveTo>
                <a:lnTo>
                  <a:pt x="71952" y="148684"/>
                </a:lnTo>
                <a:lnTo>
                  <a:pt x="36576" y="152400"/>
                </a:lnTo>
                <a:lnTo>
                  <a:pt x="38100" y="172212"/>
                </a:lnTo>
                <a:lnTo>
                  <a:pt x="74053" y="168435"/>
                </a:lnTo>
                <a:lnTo>
                  <a:pt x="74676" y="158496"/>
                </a:lnTo>
                <a:close/>
              </a:path>
              <a:path w="1489075" h="200025">
                <a:moveTo>
                  <a:pt x="74053" y="168435"/>
                </a:moveTo>
                <a:lnTo>
                  <a:pt x="38100" y="172212"/>
                </a:lnTo>
                <a:lnTo>
                  <a:pt x="36576" y="152400"/>
                </a:lnTo>
                <a:lnTo>
                  <a:pt x="36576" y="199357"/>
                </a:lnTo>
                <a:lnTo>
                  <a:pt x="41148" y="199644"/>
                </a:lnTo>
                <a:lnTo>
                  <a:pt x="55816" y="195572"/>
                </a:lnTo>
                <a:lnTo>
                  <a:pt x="67056" y="186499"/>
                </a:lnTo>
                <a:lnTo>
                  <a:pt x="73723" y="173712"/>
                </a:lnTo>
                <a:lnTo>
                  <a:pt x="74053" y="168435"/>
                </a:lnTo>
                <a:close/>
              </a:path>
              <a:path w="1489075" h="200025">
                <a:moveTo>
                  <a:pt x="1488948" y="19812"/>
                </a:moveTo>
                <a:lnTo>
                  <a:pt x="1487424" y="0"/>
                </a:lnTo>
                <a:lnTo>
                  <a:pt x="71952" y="148684"/>
                </a:lnTo>
                <a:lnTo>
                  <a:pt x="74676" y="158496"/>
                </a:lnTo>
                <a:lnTo>
                  <a:pt x="74676" y="168369"/>
                </a:lnTo>
                <a:lnTo>
                  <a:pt x="1488948" y="19812"/>
                </a:lnTo>
                <a:close/>
              </a:path>
              <a:path w="1489075" h="200025">
                <a:moveTo>
                  <a:pt x="74676" y="168369"/>
                </a:moveTo>
                <a:lnTo>
                  <a:pt x="74676" y="158496"/>
                </a:lnTo>
                <a:lnTo>
                  <a:pt x="74053" y="168435"/>
                </a:lnTo>
                <a:lnTo>
                  <a:pt x="74676" y="168369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37638" y="2999232"/>
            <a:ext cx="1489075" cy="76200"/>
          </a:xfrm>
          <a:custGeom>
            <a:avLst/>
            <a:gdLst/>
            <a:ahLst/>
            <a:cxnLst/>
            <a:rect l="l" t="t" r="r" b="b"/>
            <a:pathLst>
              <a:path w="1489075" h="76200">
                <a:moveTo>
                  <a:pt x="74399" y="29375"/>
                </a:moveTo>
                <a:lnTo>
                  <a:pt x="73247" y="23788"/>
                </a:lnTo>
                <a:lnTo>
                  <a:pt x="65151" y="11620"/>
                </a:lnTo>
                <a:lnTo>
                  <a:pt x="53054" y="3167"/>
                </a:lnTo>
                <a:lnTo>
                  <a:pt x="38100" y="0"/>
                </a:lnTo>
                <a:lnTo>
                  <a:pt x="23145" y="2952"/>
                </a:lnTo>
                <a:lnTo>
                  <a:pt x="11049" y="11049"/>
                </a:lnTo>
                <a:lnTo>
                  <a:pt x="2952" y="23145"/>
                </a:lnTo>
                <a:lnTo>
                  <a:pt x="0" y="38100"/>
                </a:lnTo>
                <a:lnTo>
                  <a:pt x="2952" y="53054"/>
                </a:lnTo>
                <a:lnTo>
                  <a:pt x="11049" y="65151"/>
                </a:lnTo>
                <a:lnTo>
                  <a:pt x="23145" y="73247"/>
                </a:lnTo>
                <a:lnTo>
                  <a:pt x="38100" y="76200"/>
                </a:lnTo>
                <a:lnTo>
                  <a:pt x="38100" y="28956"/>
                </a:lnTo>
                <a:lnTo>
                  <a:pt x="74399" y="29375"/>
                </a:lnTo>
                <a:close/>
              </a:path>
              <a:path w="1489075" h="76200">
                <a:moveTo>
                  <a:pt x="76200" y="38100"/>
                </a:moveTo>
                <a:lnTo>
                  <a:pt x="74399" y="29375"/>
                </a:lnTo>
                <a:lnTo>
                  <a:pt x="38100" y="28956"/>
                </a:lnTo>
                <a:lnTo>
                  <a:pt x="38100" y="47244"/>
                </a:lnTo>
                <a:lnTo>
                  <a:pt x="74167" y="47698"/>
                </a:lnTo>
                <a:lnTo>
                  <a:pt x="76200" y="38100"/>
                </a:lnTo>
                <a:close/>
              </a:path>
              <a:path w="1489075" h="76200">
                <a:moveTo>
                  <a:pt x="74167" y="47698"/>
                </a:moveTo>
                <a:lnTo>
                  <a:pt x="38100" y="47244"/>
                </a:lnTo>
                <a:lnTo>
                  <a:pt x="38100" y="76200"/>
                </a:lnTo>
                <a:lnTo>
                  <a:pt x="52411" y="73247"/>
                </a:lnTo>
                <a:lnTo>
                  <a:pt x="64579" y="65151"/>
                </a:lnTo>
                <a:lnTo>
                  <a:pt x="73032" y="53054"/>
                </a:lnTo>
                <a:lnTo>
                  <a:pt x="74167" y="47698"/>
                </a:lnTo>
                <a:close/>
              </a:path>
              <a:path w="1489075" h="76200">
                <a:moveTo>
                  <a:pt x="76200" y="47724"/>
                </a:moveTo>
                <a:lnTo>
                  <a:pt x="76200" y="38100"/>
                </a:lnTo>
                <a:lnTo>
                  <a:pt x="74167" y="47698"/>
                </a:lnTo>
                <a:lnTo>
                  <a:pt x="76200" y="47724"/>
                </a:lnTo>
                <a:close/>
              </a:path>
              <a:path w="1489075" h="76200">
                <a:moveTo>
                  <a:pt x="1488948" y="65532"/>
                </a:moveTo>
                <a:lnTo>
                  <a:pt x="1488948" y="45720"/>
                </a:lnTo>
                <a:lnTo>
                  <a:pt x="74399" y="29375"/>
                </a:lnTo>
                <a:lnTo>
                  <a:pt x="76200" y="38100"/>
                </a:lnTo>
                <a:lnTo>
                  <a:pt x="76200" y="47724"/>
                </a:lnTo>
                <a:lnTo>
                  <a:pt x="1488948" y="65532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11374" y="3599688"/>
            <a:ext cx="1338580" cy="160020"/>
          </a:xfrm>
          <a:custGeom>
            <a:avLst/>
            <a:gdLst/>
            <a:ahLst/>
            <a:cxnLst/>
            <a:rect l="l" t="t" r="r" b="b"/>
            <a:pathLst>
              <a:path w="1338579" h="160020">
                <a:moveTo>
                  <a:pt x="73654" y="109687"/>
                </a:moveTo>
                <a:lnTo>
                  <a:pt x="72128" y="104179"/>
                </a:lnTo>
                <a:lnTo>
                  <a:pt x="63055" y="92773"/>
                </a:lnTo>
                <a:lnTo>
                  <a:pt x="50268" y="85653"/>
                </a:lnTo>
                <a:lnTo>
                  <a:pt x="35052" y="83820"/>
                </a:lnTo>
                <a:lnTo>
                  <a:pt x="20359" y="87891"/>
                </a:lnTo>
                <a:lnTo>
                  <a:pt x="8953" y="96964"/>
                </a:lnTo>
                <a:lnTo>
                  <a:pt x="1833" y="109751"/>
                </a:lnTo>
                <a:lnTo>
                  <a:pt x="0" y="124968"/>
                </a:lnTo>
                <a:lnTo>
                  <a:pt x="4071" y="139660"/>
                </a:lnTo>
                <a:lnTo>
                  <a:pt x="13144" y="151066"/>
                </a:lnTo>
                <a:lnTo>
                  <a:pt x="25931" y="158186"/>
                </a:lnTo>
                <a:lnTo>
                  <a:pt x="38100" y="159652"/>
                </a:lnTo>
                <a:lnTo>
                  <a:pt x="38100" y="112776"/>
                </a:lnTo>
                <a:lnTo>
                  <a:pt x="73654" y="109687"/>
                </a:lnTo>
                <a:close/>
              </a:path>
              <a:path w="1338579" h="160020">
                <a:moveTo>
                  <a:pt x="76200" y="118872"/>
                </a:moveTo>
                <a:lnTo>
                  <a:pt x="73654" y="109687"/>
                </a:lnTo>
                <a:lnTo>
                  <a:pt x="38100" y="112776"/>
                </a:lnTo>
                <a:lnTo>
                  <a:pt x="39624" y="131064"/>
                </a:lnTo>
                <a:lnTo>
                  <a:pt x="75097" y="128024"/>
                </a:lnTo>
                <a:lnTo>
                  <a:pt x="76200" y="118872"/>
                </a:lnTo>
                <a:close/>
              </a:path>
              <a:path w="1338579" h="160020">
                <a:moveTo>
                  <a:pt x="75097" y="128024"/>
                </a:moveTo>
                <a:lnTo>
                  <a:pt x="39624" y="131064"/>
                </a:lnTo>
                <a:lnTo>
                  <a:pt x="38100" y="112776"/>
                </a:lnTo>
                <a:lnTo>
                  <a:pt x="38100" y="159652"/>
                </a:lnTo>
                <a:lnTo>
                  <a:pt x="41148" y="160020"/>
                </a:lnTo>
                <a:lnTo>
                  <a:pt x="55840" y="155948"/>
                </a:lnTo>
                <a:lnTo>
                  <a:pt x="67246" y="146875"/>
                </a:lnTo>
                <a:lnTo>
                  <a:pt x="74366" y="134088"/>
                </a:lnTo>
                <a:lnTo>
                  <a:pt x="75097" y="128024"/>
                </a:lnTo>
                <a:close/>
              </a:path>
              <a:path w="1338579" h="160020">
                <a:moveTo>
                  <a:pt x="1338072" y="19812"/>
                </a:moveTo>
                <a:lnTo>
                  <a:pt x="1336548" y="0"/>
                </a:lnTo>
                <a:lnTo>
                  <a:pt x="73654" y="109687"/>
                </a:lnTo>
                <a:lnTo>
                  <a:pt x="76200" y="118872"/>
                </a:lnTo>
                <a:lnTo>
                  <a:pt x="76200" y="127930"/>
                </a:lnTo>
                <a:lnTo>
                  <a:pt x="1338072" y="19812"/>
                </a:lnTo>
                <a:close/>
              </a:path>
              <a:path w="1338579" h="160020">
                <a:moveTo>
                  <a:pt x="76200" y="127930"/>
                </a:moveTo>
                <a:lnTo>
                  <a:pt x="76200" y="118872"/>
                </a:lnTo>
                <a:lnTo>
                  <a:pt x="75097" y="128024"/>
                </a:lnTo>
                <a:lnTo>
                  <a:pt x="76200" y="127930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11374" y="3806952"/>
            <a:ext cx="1382395" cy="172720"/>
          </a:xfrm>
          <a:custGeom>
            <a:avLst/>
            <a:gdLst/>
            <a:ahLst/>
            <a:cxnLst/>
            <a:rect l="l" t="t" r="r" b="b"/>
            <a:pathLst>
              <a:path w="1382395" h="172720">
                <a:moveTo>
                  <a:pt x="74940" y="32203"/>
                </a:moveTo>
                <a:lnTo>
                  <a:pt x="74366" y="27432"/>
                </a:lnTo>
                <a:lnTo>
                  <a:pt x="67246" y="14478"/>
                </a:lnTo>
                <a:lnTo>
                  <a:pt x="55840" y="4953"/>
                </a:lnTo>
                <a:lnTo>
                  <a:pt x="41148" y="0"/>
                </a:lnTo>
                <a:lnTo>
                  <a:pt x="26574" y="1833"/>
                </a:lnTo>
                <a:lnTo>
                  <a:pt x="13716" y="8953"/>
                </a:lnTo>
                <a:lnTo>
                  <a:pt x="4286" y="20359"/>
                </a:lnTo>
                <a:lnTo>
                  <a:pt x="0" y="35052"/>
                </a:lnTo>
                <a:lnTo>
                  <a:pt x="1833" y="50268"/>
                </a:lnTo>
                <a:lnTo>
                  <a:pt x="8953" y="63055"/>
                </a:lnTo>
                <a:lnTo>
                  <a:pt x="20359" y="72128"/>
                </a:lnTo>
                <a:lnTo>
                  <a:pt x="35052" y="76200"/>
                </a:lnTo>
                <a:lnTo>
                  <a:pt x="36576" y="76018"/>
                </a:lnTo>
                <a:lnTo>
                  <a:pt x="36576" y="47244"/>
                </a:lnTo>
                <a:lnTo>
                  <a:pt x="39624" y="28956"/>
                </a:lnTo>
                <a:lnTo>
                  <a:pt x="74940" y="32203"/>
                </a:lnTo>
                <a:close/>
              </a:path>
              <a:path w="1382395" h="172720">
                <a:moveTo>
                  <a:pt x="76200" y="42672"/>
                </a:moveTo>
                <a:lnTo>
                  <a:pt x="74940" y="32203"/>
                </a:lnTo>
                <a:lnTo>
                  <a:pt x="39624" y="28956"/>
                </a:lnTo>
                <a:lnTo>
                  <a:pt x="36576" y="47244"/>
                </a:lnTo>
                <a:lnTo>
                  <a:pt x="73830" y="50707"/>
                </a:lnTo>
                <a:lnTo>
                  <a:pt x="76200" y="42672"/>
                </a:lnTo>
                <a:close/>
              </a:path>
              <a:path w="1382395" h="172720">
                <a:moveTo>
                  <a:pt x="73830" y="50707"/>
                </a:moveTo>
                <a:lnTo>
                  <a:pt x="36576" y="47244"/>
                </a:lnTo>
                <a:lnTo>
                  <a:pt x="36576" y="76018"/>
                </a:lnTo>
                <a:lnTo>
                  <a:pt x="50268" y="74390"/>
                </a:lnTo>
                <a:lnTo>
                  <a:pt x="63055" y="67437"/>
                </a:lnTo>
                <a:lnTo>
                  <a:pt x="72128" y="56483"/>
                </a:lnTo>
                <a:lnTo>
                  <a:pt x="73830" y="50707"/>
                </a:lnTo>
                <a:close/>
              </a:path>
              <a:path w="1382395" h="172720">
                <a:moveTo>
                  <a:pt x="76200" y="50927"/>
                </a:moveTo>
                <a:lnTo>
                  <a:pt x="76200" y="42672"/>
                </a:lnTo>
                <a:lnTo>
                  <a:pt x="73830" y="50707"/>
                </a:lnTo>
                <a:lnTo>
                  <a:pt x="76200" y="50927"/>
                </a:lnTo>
                <a:close/>
              </a:path>
              <a:path w="1382395" h="172720">
                <a:moveTo>
                  <a:pt x="1382268" y="152400"/>
                </a:moveTo>
                <a:lnTo>
                  <a:pt x="74940" y="32203"/>
                </a:lnTo>
                <a:lnTo>
                  <a:pt x="76200" y="42672"/>
                </a:lnTo>
                <a:lnTo>
                  <a:pt x="76200" y="50927"/>
                </a:lnTo>
                <a:lnTo>
                  <a:pt x="1380744" y="172212"/>
                </a:lnTo>
                <a:lnTo>
                  <a:pt x="1382268" y="152400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11755" y="3912489"/>
            <a:ext cx="1384935" cy="560705"/>
          </a:xfrm>
          <a:custGeom>
            <a:avLst/>
            <a:gdLst/>
            <a:ahLst/>
            <a:cxnLst/>
            <a:rect l="l" t="t" r="r" b="b"/>
            <a:pathLst>
              <a:path w="1384935" h="560704">
                <a:moveTo>
                  <a:pt x="75438" y="36528"/>
                </a:moveTo>
                <a:lnTo>
                  <a:pt x="72390" y="22479"/>
                </a:lnTo>
                <a:lnTo>
                  <a:pt x="64198" y="10715"/>
                </a:lnTo>
                <a:lnTo>
                  <a:pt x="51435" y="2667"/>
                </a:lnTo>
                <a:lnTo>
                  <a:pt x="36528" y="0"/>
                </a:lnTo>
                <a:lnTo>
                  <a:pt x="22479" y="3048"/>
                </a:lnTo>
                <a:lnTo>
                  <a:pt x="10715" y="11239"/>
                </a:lnTo>
                <a:lnTo>
                  <a:pt x="2667" y="24003"/>
                </a:lnTo>
                <a:lnTo>
                  <a:pt x="0" y="38909"/>
                </a:lnTo>
                <a:lnTo>
                  <a:pt x="3048" y="52959"/>
                </a:lnTo>
                <a:lnTo>
                  <a:pt x="11239" y="64722"/>
                </a:lnTo>
                <a:lnTo>
                  <a:pt x="24003" y="72771"/>
                </a:lnTo>
                <a:lnTo>
                  <a:pt x="34671" y="74679"/>
                </a:lnTo>
                <a:lnTo>
                  <a:pt x="34671" y="46863"/>
                </a:lnTo>
                <a:lnTo>
                  <a:pt x="40767" y="28575"/>
                </a:lnTo>
                <a:lnTo>
                  <a:pt x="74545" y="41519"/>
                </a:lnTo>
                <a:lnTo>
                  <a:pt x="75438" y="36528"/>
                </a:lnTo>
                <a:close/>
              </a:path>
              <a:path w="1384935" h="560704">
                <a:moveTo>
                  <a:pt x="74545" y="41519"/>
                </a:moveTo>
                <a:lnTo>
                  <a:pt x="40767" y="28575"/>
                </a:lnTo>
                <a:lnTo>
                  <a:pt x="34671" y="46863"/>
                </a:lnTo>
                <a:lnTo>
                  <a:pt x="67689" y="59493"/>
                </a:lnTo>
                <a:lnTo>
                  <a:pt x="72771" y="51435"/>
                </a:lnTo>
                <a:lnTo>
                  <a:pt x="74545" y="41519"/>
                </a:lnTo>
                <a:close/>
              </a:path>
              <a:path w="1384935" h="560704">
                <a:moveTo>
                  <a:pt x="67689" y="59493"/>
                </a:moveTo>
                <a:lnTo>
                  <a:pt x="34671" y="46863"/>
                </a:lnTo>
                <a:lnTo>
                  <a:pt x="34671" y="74679"/>
                </a:lnTo>
                <a:lnTo>
                  <a:pt x="38909" y="75438"/>
                </a:lnTo>
                <a:lnTo>
                  <a:pt x="52959" y="72390"/>
                </a:lnTo>
                <a:lnTo>
                  <a:pt x="64722" y="64198"/>
                </a:lnTo>
                <a:lnTo>
                  <a:pt x="67689" y="59493"/>
                </a:lnTo>
                <a:close/>
              </a:path>
              <a:path w="1384935" h="560704">
                <a:moveTo>
                  <a:pt x="1384935" y="543687"/>
                </a:moveTo>
                <a:lnTo>
                  <a:pt x="74545" y="41519"/>
                </a:lnTo>
                <a:lnTo>
                  <a:pt x="72771" y="51435"/>
                </a:lnTo>
                <a:lnTo>
                  <a:pt x="67689" y="59493"/>
                </a:lnTo>
                <a:lnTo>
                  <a:pt x="1377315" y="560451"/>
                </a:lnTo>
                <a:lnTo>
                  <a:pt x="1384935" y="543687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43797" y="4426458"/>
            <a:ext cx="853440" cy="466090"/>
          </a:xfrm>
          <a:custGeom>
            <a:avLst/>
            <a:gdLst/>
            <a:ahLst/>
            <a:cxnLst/>
            <a:rect l="l" t="t" r="r" b="b"/>
            <a:pathLst>
              <a:path w="853439" h="466089">
                <a:moveTo>
                  <a:pt x="75771" y="41314"/>
                </a:moveTo>
                <a:lnTo>
                  <a:pt x="74318" y="26860"/>
                </a:lnTo>
                <a:lnTo>
                  <a:pt x="67437" y="13835"/>
                </a:lnTo>
                <a:lnTo>
                  <a:pt x="55840" y="3810"/>
                </a:lnTo>
                <a:lnTo>
                  <a:pt x="40671" y="0"/>
                </a:lnTo>
                <a:lnTo>
                  <a:pt x="25931" y="1905"/>
                </a:lnTo>
                <a:lnTo>
                  <a:pt x="13192" y="8953"/>
                </a:lnTo>
                <a:lnTo>
                  <a:pt x="4024" y="20574"/>
                </a:lnTo>
                <a:lnTo>
                  <a:pt x="0" y="34885"/>
                </a:lnTo>
                <a:lnTo>
                  <a:pt x="1547" y="49339"/>
                </a:lnTo>
                <a:lnTo>
                  <a:pt x="8524" y="62364"/>
                </a:lnTo>
                <a:lnTo>
                  <a:pt x="20788" y="72390"/>
                </a:lnTo>
                <a:lnTo>
                  <a:pt x="32980" y="75641"/>
                </a:lnTo>
                <a:lnTo>
                  <a:pt x="32980" y="46482"/>
                </a:lnTo>
                <a:lnTo>
                  <a:pt x="42124" y="29718"/>
                </a:lnTo>
                <a:lnTo>
                  <a:pt x="74146" y="46270"/>
                </a:lnTo>
                <a:lnTo>
                  <a:pt x="75771" y="41314"/>
                </a:lnTo>
                <a:close/>
              </a:path>
              <a:path w="853439" h="466089">
                <a:moveTo>
                  <a:pt x="74146" y="46270"/>
                </a:moveTo>
                <a:lnTo>
                  <a:pt x="42124" y="29718"/>
                </a:lnTo>
                <a:lnTo>
                  <a:pt x="32980" y="46482"/>
                </a:lnTo>
                <a:lnTo>
                  <a:pt x="65196" y="63103"/>
                </a:lnTo>
                <a:lnTo>
                  <a:pt x="71080" y="55626"/>
                </a:lnTo>
                <a:lnTo>
                  <a:pt x="74146" y="46270"/>
                </a:lnTo>
                <a:close/>
              </a:path>
              <a:path w="853439" h="466089">
                <a:moveTo>
                  <a:pt x="65196" y="63103"/>
                </a:moveTo>
                <a:lnTo>
                  <a:pt x="32980" y="46482"/>
                </a:lnTo>
                <a:lnTo>
                  <a:pt x="32980" y="75641"/>
                </a:lnTo>
                <a:lnTo>
                  <a:pt x="35075" y="76200"/>
                </a:lnTo>
                <a:lnTo>
                  <a:pt x="49363" y="74295"/>
                </a:lnTo>
                <a:lnTo>
                  <a:pt x="61936" y="67246"/>
                </a:lnTo>
                <a:lnTo>
                  <a:pt x="65196" y="63103"/>
                </a:lnTo>
                <a:close/>
              </a:path>
              <a:path w="853439" h="466089">
                <a:moveTo>
                  <a:pt x="852892" y="448818"/>
                </a:moveTo>
                <a:lnTo>
                  <a:pt x="74146" y="46270"/>
                </a:lnTo>
                <a:lnTo>
                  <a:pt x="71080" y="55626"/>
                </a:lnTo>
                <a:lnTo>
                  <a:pt x="65196" y="63103"/>
                </a:lnTo>
                <a:lnTo>
                  <a:pt x="845272" y="465582"/>
                </a:lnTo>
                <a:lnTo>
                  <a:pt x="852892" y="448818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03932" y="4045458"/>
            <a:ext cx="1496060" cy="1348105"/>
          </a:xfrm>
          <a:custGeom>
            <a:avLst/>
            <a:gdLst/>
            <a:ahLst/>
            <a:cxnLst/>
            <a:rect l="l" t="t" r="r" b="b"/>
            <a:pathLst>
              <a:path w="1496060" h="1348104">
                <a:moveTo>
                  <a:pt x="75628" y="36004"/>
                </a:moveTo>
                <a:lnTo>
                  <a:pt x="72080" y="21883"/>
                </a:lnTo>
                <a:lnTo>
                  <a:pt x="63246" y="9906"/>
                </a:lnTo>
                <a:lnTo>
                  <a:pt x="50411" y="2238"/>
                </a:lnTo>
                <a:lnTo>
                  <a:pt x="36004" y="0"/>
                </a:lnTo>
                <a:lnTo>
                  <a:pt x="21883" y="3476"/>
                </a:lnTo>
                <a:lnTo>
                  <a:pt x="9906" y="12954"/>
                </a:lnTo>
                <a:lnTo>
                  <a:pt x="2238" y="25788"/>
                </a:lnTo>
                <a:lnTo>
                  <a:pt x="0" y="40195"/>
                </a:lnTo>
                <a:lnTo>
                  <a:pt x="3476" y="54316"/>
                </a:lnTo>
                <a:lnTo>
                  <a:pt x="12954" y="66294"/>
                </a:lnTo>
                <a:lnTo>
                  <a:pt x="25788" y="73747"/>
                </a:lnTo>
                <a:lnTo>
                  <a:pt x="31242" y="74459"/>
                </a:lnTo>
                <a:lnTo>
                  <a:pt x="31242" y="44958"/>
                </a:lnTo>
                <a:lnTo>
                  <a:pt x="44958" y="31242"/>
                </a:lnTo>
                <a:lnTo>
                  <a:pt x="71205" y="54787"/>
                </a:lnTo>
                <a:lnTo>
                  <a:pt x="73747" y="50411"/>
                </a:lnTo>
                <a:lnTo>
                  <a:pt x="75628" y="36004"/>
                </a:lnTo>
                <a:close/>
              </a:path>
              <a:path w="1496060" h="1348104">
                <a:moveTo>
                  <a:pt x="71205" y="54787"/>
                </a:moveTo>
                <a:lnTo>
                  <a:pt x="44958" y="31242"/>
                </a:lnTo>
                <a:lnTo>
                  <a:pt x="31242" y="44958"/>
                </a:lnTo>
                <a:lnTo>
                  <a:pt x="58228" y="69194"/>
                </a:lnTo>
                <a:lnTo>
                  <a:pt x="66294" y="63246"/>
                </a:lnTo>
                <a:lnTo>
                  <a:pt x="71205" y="54787"/>
                </a:lnTo>
                <a:close/>
              </a:path>
              <a:path w="1496060" h="1348104">
                <a:moveTo>
                  <a:pt x="58228" y="69194"/>
                </a:moveTo>
                <a:lnTo>
                  <a:pt x="31242" y="44958"/>
                </a:lnTo>
                <a:lnTo>
                  <a:pt x="31242" y="74459"/>
                </a:lnTo>
                <a:lnTo>
                  <a:pt x="40195" y="75628"/>
                </a:lnTo>
                <a:lnTo>
                  <a:pt x="54316" y="72080"/>
                </a:lnTo>
                <a:lnTo>
                  <a:pt x="58228" y="69194"/>
                </a:lnTo>
                <a:close/>
              </a:path>
              <a:path w="1496060" h="1348104">
                <a:moveTo>
                  <a:pt x="1495806" y="1332738"/>
                </a:moveTo>
                <a:lnTo>
                  <a:pt x="71205" y="54787"/>
                </a:lnTo>
                <a:lnTo>
                  <a:pt x="66294" y="63246"/>
                </a:lnTo>
                <a:lnTo>
                  <a:pt x="58228" y="69194"/>
                </a:lnTo>
                <a:lnTo>
                  <a:pt x="1482090" y="1347978"/>
                </a:lnTo>
                <a:lnTo>
                  <a:pt x="1495806" y="1332738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11374" y="4426267"/>
            <a:ext cx="1388745" cy="1341120"/>
          </a:xfrm>
          <a:custGeom>
            <a:avLst/>
            <a:gdLst/>
            <a:ahLst/>
            <a:cxnLst/>
            <a:rect l="l" t="t" r="r" b="b"/>
            <a:pathLst>
              <a:path w="1388745" h="1341120">
                <a:moveTo>
                  <a:pt x="76200" y="37528"/>
                </a:moveTo>
                <a:lnTo>
                  <a:pt x="72818" y="22955"/>
                </a:lnTo>
                <a:lnTo>
                  <a:pt x="64008" y="10096"/>
                </a:lnTo>
                <a:lnTo>
                  <a:pt x="51387" y="2405"/>
                </a:lnTo>
                <a:lnTo>
                  <a:pt x="37338" y="0"/>
                </a:lnTo>
                <a:lnTo>
                  <a:pt x="23288" y="3024"/>
                </a:lnTo>
                <a:lnTo>
                  <a:pt x="10668" y="11620"/>
                </a:lnTo>
                <a:lnTo>
                  <a:pt x="2333" y="24455"/>
                </a:lnTo>
                <a:lnTo>
                  <a:pt x="0" y="38862"/>
                </a:lnTo>
                <a:lnTo>
                  <a:pt x="3381" y="52982"/>
                </a:lnTo>
                <a:lnTo>
                  <a:pt x="12192" y="64960"/>
                </a:lnTo>
                <a:lnTo>
                  <a:pt x="24812" y="73533"/>
                </a:lnTo>
                <a:lnTo>
                  <a:pt x="32004" y="74995"/>
                </a:lnTo>
                <a:lnTo>
                  <a:pt x="32004" y="45148"/>
                </a:lnTo>
                <a:lnTo>
                  <a:pt x="44196" y="31432"/>
                </a:lnTo>
                <a:lnTo>
                  <a:pt x="70704" y="56979"/>
                </a:lnTo>
                <a:lnTo>
                  <a:pt x="73866" y="52101"/>
                </a:lnTo>
                <a:lnTo>
                  <a:pt x="76200" y="37528"/>
                </a:lnTo>
                <a:close/>
              </a:path>
              <a:path w="1388745" h="1341120">
                <a:moveTo>
                  <a:pt x="70704" y="56979"/>
                </a:moveTo>
                <a:lnTo>
                  <a:pt x="44196" y="31432"/>
                </a:lnTo>
                <a:lnTo>
                  <a:pt x="32004" y="45148"/>
                </a:lnTo>
                <a:lnTo>
                  <a:pt x="57906" y="70139"/>
                </a:lnTo>
                <a:lnTo>
                  <a:pt x="65532" y="64960"/>
                </a:lnTo>
                <a:lnTo>
                  <a:pt x="70704" y="56979"/>
                </a:lnTo>
                <a:close/>
              </a:path>
              <a:path w="1388745" h="1341120">
                <a:moveTo>
                  <a:pt x="57906" y="70139"/>
                </a:moveTo>
                <a:lnTo>
                  <a:pt x="32004" y="45148"/>
                </a:lnTo>
                <a:lnTo>
                  <a:pt x="32004" y="74995"/>
                </a:lnTo>
                <a:lnTo>
                  <a:pt x="38862" y="76390"/>
                </a:lnTo>
                <a:lnTo>
                  <a:pt x="52911" y="73533"/>
                </a:lnTo>
                <a:lnTo>
                  <a:pt x="57906" y="70139"/>
                </a:lnTo>
                <a:close/>
              </a:path>
              <a:path w="1388745" h="1341120">
                <a:moveTo>
                  <a:pt x="1388364" y="1326832"/>
                </a:moveTo>
                <a:lnTo>
                  <a:pt x="70704" y="56979"/>
                </a:lnTo>
                <a:lnTo>
                  <a:pt x="65532" y="64960"/>
                </a:lnTo>
                <a:lnTo>
                  <a:pt x="57906" y="70139"/>
                </a:lnTo>
                <a:lnTo>
                  <a:pt x="1374648" y="1340548"/>
                </a:lnTo>
                <a:lnTo>
                  <a:pt x="1388364" y="1326832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51925" y="4959667"/>
            <a:ext cx="1502410" cy="1264920"/>
          </a:xfrm>
          <a:custGeom>
            <a:avLst/>
            <a:gdLst/>
            <a:ahLst/>
            <a:cxnLst/>
            <a:rect l="l" t="t" r="r" b="b"/>
            <a:pathLst>
              <a:path w="1502410" h="1264920">
                <a:moveTo>
                  <a:pt x="75819" y="34861"/>
                </a:moveTo>
                <a:lnTo>
                  <a:pt x="71651" y="20574"/>
                </a:lnTo>
                <a:lnTo>
                  <a:pt x="61912" y="8572"/>
                </a:lnTo>
                <a:lnTo>
                  <a:pt x="49077" y="1357"/>
                </a:lnTo>
                <a:lnTo>
                  <a:pt x="34671" y="0"/>
                </a:lnTo>
                <a:lnTo>
                  <a:pt x="20550" y="4071"/>
                </a:lnTo>
                <a:lnTo>
                  <a:pt x="8572" y="13144"/>
                </a:lnTo>
                <a:lnTo>
                  <a:pt x="1357" y="26860"/>
                </a:lnTo>
                <a:lnTo>
                  <a:pt x="0" y="41719"/>
                </a:lnTo>
                <a:lnTo>
                  <a:pt x="4071" y="56007"/>
                </a:lnTo>
                <a:lnTo>
                  <a:pt x="13144" y="68008"/>
                </a:lnTo>
                <a:lnTo>
                  <a:pt x="26860" y="75223"/>
                </a:lnTo>
                <a:lnTo>
                  <a:pt x="31432" y="75641"/>
                </a:lnTo>
                <a:lnTo>
                  <a:pt x="31432" y="45148"/>
                </a:lnTo>
                <a:lnTo>
                  <a:pt x="43624" y="31432"/>
                </a:lnTo>
                <a:lnTo>
                  <a:pt x="71973" y="55130"/>
                </a:lnTo>
                <a:lnTo>
                  <a:pt x="74556" y="49720"/>
                </a:lnTo>
                <a:lnTo>
                  <a:pt x="75819" y="34861"/>
                </a:lnTo>
                <a:close/>
              </a:path>
              <a:path w="1502410" h="1264920">
                <a:moveTo>
                  <a:pt x="71973" y="55130"/>
                </a:moveTo>
                <a:lnTo>
                  <a:pt x="43624" y="31432"/>
                </a:lnTo>
                <a:lnTo>
                  <a:pt x="31432" y="45148"/>
                </a:lnTo>
                <a:lnTo>
                  <a:pt x="60289" y="69271"/>
                </a:lnTo>
                <a:lnTo>
                  <a:pt x="68008" y="63436"/>
                </a:lnTo>
                <a:lnTo>
                  <a:pt x="71973" y="55130"/>
                </a:lnTo>
                <a:close/>
              </a:path>
              <a:path w="1502410" h="1264920">
                <a:moveTo>
                  <a:pt x="60289" y="69271"/>
                </a:moveTo>
                <a:lnTo>
                  <a:pt x="31432" y="45148"/>
                </a:lnTo>
                <a:lnTo>
                  <a:pt x="31432" y="75641"/>
                </a:lnTo>
                <a:lnTo>
                  <a:pt x="41719" y="76581"/>
                </a:lnTo>
                <a:lnTo>
                  <a:pt x="56007" y="72509"/>
                </a:lnTo>
                <a:lnTo>
                  <a:pt x="60289" y="69271"/>
                </a:lnTo>
                <a:close/>
              </a:path>
              <a:path w="1502410" h="1264920">
                <a:moveTo>
                  <a:pt x="1502092" y="1250632"/>
                </a:moveTo>
                <a:lnTo>
                  <a:pt x="71973" y="55130"/>
                </a:lnTo>
                <a:lnTo>
                  <a:pt x="68008" y="63436"/>
                </a:lnTo>
                <a:lnTo>
                  <a:pt x="60289" y="69271"/>
                </a:lnTo>
                <a:lnTo>
                  <a:pt x="1489900" y="1264348"/>
                </a:lnTo>
                <a:lnTo>
                  <a:pt x="1502092" y="1250632"/>
                </a:lnTo>
                <a:close/>
              </a:path>
            </a:pathLst>
          </a:custGeom>
          <a:solidFill>
            <a:srgbClr val="20B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06624" y="6692897"/>
            <a:ext cx="3340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Constantia"/>
                <a:cs typeface="Constantia"/>
              </a:rPr>
              <a:t>World </a:t>
            </a:r>
            <a:r>
              <a:rPr sz="1800" spc="-10" dirty="0">
                <a:latin typeface="Constantia"/>
                <a:cs typeface="Constantia"/>
              </a:rPr>
              <a:t>Health </a:t>
            </a:r>
            <a:r>
              <a:rPr sz="1800" spc="-5" dirty="0">
                <a:latin typeface="Constantia"/>
                <a:cs typeface="Constantia"/>
              </a:rPr>
              <a:t>Organization,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2008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8701" y="924559"/>
            <a:ext cx="657415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Smoking </a:t>
            </a:r>
            <a:r>
              <a:rPr dirty="0"/>
              <a:t>and </a:t>
            </a:r>
            <a:r>
              <a:rPr spc="-30" dirty="0"/>
              <a:t>Oral</a:t>
            </a:r>
            <a:r>
              <a:rPr spc="-95" dirty="0"/>
              <a:t> </a:t>
            </a:r>
            <a:r>
              <a:rPr dirty="0"/>
              <a:t>Health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5984" y="2179725"/>
            <a:ext cx="3623945" cy="29273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5" dirty="0">
                <a:latin typeface="Constantia"/>
                <a:cs typeface="Constantia"/>
              </a:rPr>
              <a:t>Yellow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teeth</a:t>
            </a:r>
            <a:endParaRPr sz="28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nstantia"/>
                <a:cs typeface="Constantia"/>
              </a:rPr>
              <a:t>Gum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disease</a:t>
            </a:r>
            <a:endParaRPr sz="28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onstantia"/>
                <a:cs typeface="Constantia"/>
              </a:rPr>
              <a:t>Persistent </a:t>
            </a:r>
            <a:r>
              <a:rPr sz="2800" spc="-5" dirty="0">
                <a:latin typeface="Constantia"/>
                <a:cs typeface="Constantia"/>
              </a:rPr>
              <a:t>bad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breath</a:t>
            </a:r>
            <a:endParaRPr sz="2800">
              <a:latin typeface="Constantia"/>
              <a:cs typeface="Constantia"/>
            </a:endParaRPr>
          </a:p>
          <a:p>
            <a:pPr marL="355600" marR="280670" indent="-34290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5" dirty="0">
                <a:latin typeface="Constantia"/>
                <a:cs typeface="Constantia"/>
              </a:rPr>
              <a:t>Tooth </a:t>
            </a:r>
            <a:r>
              <a:rPr sz="2800" spc="-5" dirty="0">
                <a:latin typeface="Constantia"/>
                <a:cs typeface="Constantia"/>
              </a:rPr>
              <a:t>loss </a:t>
            </a:r>
            <a:r>
              <a:rPr sz="2800" spc="-15" dirty="0">
                <a:latin typeface="Constantia"/>
                <a:cs typeface="Constantia"/>
              </a:rPr>
              <a:t>(twice</a:t>
            </a:r>
            <a:r>
              <a:rPr sz="2800" spc="-2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as  </a:t>
            </a:r>
            <a:r>
              <a:rPr sz="2800" spc="-20" dirty="0">
                <a:latin typeface="Constantia"/>
                <a:cs typeface="Constantia"/>
              </a:rPr>
              <a:t>likely </a:t>
            </a:r>
            <a:r>
              <a:rPr sz="2800" spc="-5" dirty="0">
                <a:latin typeface="Constantia"/>
                <a:cs typeface="Constantia"/>
              </a:rPr>
              <a:t>as non-  </a:t>
            </a:r>
            <a:r>
              <a:rPr sz="2800" spc="-15" dirty="0">
                <a:latin typeface="Constantia"/>
                <a:cs typeface="Constantia"/>
              </a:rPr>
              <a:t>smokers)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65070" y="2634995"/>
            <a:ext cx="4671059" cy="3771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8701" y="906271"/>
            <a:ext cx="308292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Oral</a:t>
            </a:r>
            <a:r>
              <a:rPr spc="-100" dirty="0"/>
              <a:t> </a:t>
            </a:r>
            <a:r>
              <a:rPr dirty="0"/>
              <a:t>Cancer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38384" y="2037079"/>
            <a:ext cx="4374515" cy="4889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325755" indent="-45720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20" dirty="0">
                <a:latin typeface="Constantia"/>
                <a:cs typeface="Constantia"/>
              </a:rPr>
              <a:t>People </a:t>
            </a:r>
            <a:r>
              <a:rPr sz="2800" spc="-10" dirty="0">
                <a:latin typeface="Constantia"/>
                <a:cs typeface="Constantia"/>
              </a:rPr>
              <a:t>who </a:t>
            </a:r>
            <a:r>
              <a:rPr sz="2800" spc="-15" dirty="0">
                <a:latin typeface="Constantia"/>
                <a:cs typeface="Constantia"/>
              </a:rPr>
              <a:t>smoke </a:t>
            </a:r>
            <a:r>
              <a:rPr sz="2800" spc="-5" dirty="0">
                <a:latin typeface="Constantia"/>
                <a:cs typeface="Constantia"/>
              </a:rPr>
              <a:t>or  chew </a:t>
            </a:r>
            <a:r>
              <a:rPr sz="2800" spc="-25" dirty="0">
                <a:latin typeface="Constantia"/>
                <a:cs typeface="Constantia"/>
              </a:rPr>
              <a:t>tobacco </a:t>
            </a:r>
            <a:r>
              <a:rPr sz="2800" spc="-20" dirty="0">
                <a:latin typeface="Constantia"/>
                <a:cs typeface="Constantia"/>
              </a:rPr>
              <a:t>are</a:t>
            </a:r>
            <a:r>
              <a:rPr sz="2800" spc="-3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much  </a:t>
            </a:r>
            <a:r>
              <a:rPr sz="2800" spc="-15" dirty="0">
                <a:latin typeface="Constantia"/>
                <a:cs typeface="Constantia"/>
              </a:rPr>
              <a:t>more </a:t>
            </a:r>
            <a:r>
              <a:rPr sz="2800" spc="-20" dirty="0">
                <a:latin typeface="Constantia"/>
                <a:cs typeface="Constantia"/>
              </a:rPr>
              <a:t>likely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15" dirty="0">
                <a:latin typeface="Constantia"/>
                <a:cs typeface="Constantia"/>
              </a:rPr>
              <a:t>develop  </a:t>
            </a:r>
            <a:r>
              <a:rPr sz="2800" spc="-20" dirty="0">
                <a:latin typeface="Constantia"/>
                <a:cs typeface="Constantia"/>
              </a:rPr>
              <a:t>oral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50" dirty="0">
                <a:latin typeface="Constantia"/>
                <a:cs typeface="Constantia"/>
              </a:rPr>
              <a:t>cancer.</a:t>
            </a:r>
            <a:endParaRPr sz="2800">
              <a:latin typeface="Constantia"/>
              <a:cs typeface="Constantia"/>
            </a:endParaRPr>
          </a:p>
          <a:p>
            <a:pPr marL="469900" marR="410845" indent="-457200" algn="just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469900" algn="l"/>
              </a:tabLst>
            </a:pPr>
            <a:r>
              <a:rPr sz="2800" spc="-5" dirty="0">
                <a:latin typeface="Constantia"/>
                <a:cs typeface="Constantia"/>
              </a:rPr>
              <a:t>Smoking and drinking  can </a:t>
            </a:r>
            <a:r>
              <a:rPr sz="2800" spc="-10" dirty="0">
                <a:latin typeface="Constantia"/>
                <a:cs typeface="Constantia"/>
              </a:rPr>
              <a:t>increase </a:t>
            </a: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spc="-10" dirty="0">
                <a:latin typeface="Constantia"/>
                <a:cs typeface="Constantia"/>
              </a:rPr>
              <a:t>risk</a:t>
            </a:r>
            <a:r>
              <a:rPr sz="2800" spc="-39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  </a:t>
            </a:r>
            <a:r>
              <a:rPr sz="2800" spc="-20" dirty="0">
                <a:latin typeface="Constantia"/>
                <a:cs typeface="Constantia"/>
              </a:rPr>
              <a:t>oral </a:t>
            </a:r>
            <a:r>
              <a:rPr sz="2800" spc="-15" dirty="0">
                <a:latin typeface="Constantia"/>
                <a:cs typeface="Constantia"/>
              </a:rPr>
              <a:t>cancer </a:t>
            </a:r>
            <a:r>
              <a:rPr sz="2800" spc="-25" dirty="0">
                <a:latin typeface="Constantia"/>
                <a:cs typeface="Constantia"/>
              </a:rPr>
              <a:t>15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times.</a:t>
            </a:r>
            <a:endParaRPr sz="2800">
              <a:latin typeface="Constantia"/>
              <a:cs typeface="Constantia"/>
            </a:endParaRPr>
          </a:p>
          <a:p>
            <a:pPr marL="469265" marR="5080" indent="-45720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latin typeface="Constantia"/>
                <a:cs typeface="Constantia"/>
              </a:rPr>
              <a:t>Quitting </a:t>
            </a:r>
            <a:r>
              <a:rPr sz="2800" spc="-5" dirty="0">
                <a:latin typeface="Constantia"/>
                <a:cs typeface="Constantia"/>
              </a:rPr>
              <a:t>smoking </a:t>
            </a:r>
            <a:r>
              <a:rPr sz="2800" spc="-25" dirty="0">
                <a:latin typeface="Constantia"/>
                <a:cs typeface="Constantia"/>
              </a:rPr>
              <a:t>lowers  </a:t>
            </a: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spc="-10" dirty="0">
                <a:latin typeface="Constantia"/>
                <a:cs typeface="Constantia"/>
              </a:rPr>
              <a:t>risk for </a:t>
            </a:r>
            <a:r>
              <a:rPr sz="2800" spc="-20" dirty="0">
                <a:latin typeface="Constantia"/>
                <a:cs typeface="Constantia"/>
              </a:rPr>
              <a:t>oral </a:t>
            </a:r>
            <a:r>
              <a:rPr sz="2800" spc="-15" dirty="0">
                <a:latin typeface="Constantia"/>
                <a:cs typeface="Constantia"/>
              </a:rPr>
              <a:t>cancer  </a:t>
            </a:r>
            <a:r>
              <a:rPr sz="2800" spc="-10" dirty="0">
                <a:latin typeface="Constantia"/>
                <a:cs typeface="Constantia"/>
              </a:rPr>
              <a:t>substantially </a:t>
            </a:r>
            <a:r>
              <a:rPr sz="2800" spc="-5" dirty="0">
                <a:latin typeface="Constantia"/>
                <a:cs typeface="Constantia"/>
              </a:rPr>
              <a:t>within a</a:t>
            </a:r>
            <a:r>
              <a:rPr sz="2800" spc="-30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few  </a:t>
            </a:r>
            <a:r>
              <a:rPr sz="2800" spc="-25" dirty="0">
                <a:latin typeface="Constantia"/>
                <a:cs typeface="Constantia"/>
              </a:rPr>
              <a:t>years.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27070" y="2101595"/>
            <a:ext cx="3962400" cy="441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96301" y="918463"/>
            <a:ext cx="58883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Smoking </a:t>
            </a:r>
            <a:r>
              <a:rPr sz="5400" spc="-5" dirty="0"/>
              <a:t>and</a:t>
            </a:r>
            <a:r>
              <a:rPr sz="5400" spc="-75" dirty="0"/>
              <a:t> </a:t>
            </a:r>
            <a:r>
              <a:rPr sz="5400" spc="-45" dirty="0"/>
              <a:t>Weight</a:t>
            </a:r>
            <a:endParaRPr sz="5400"/>
          </a:p>
        </p:txBody>
      </p:sp>
      <p:sp>
        <p:nvSpPr>
          <p:cNvPr id="6" name="object 6"/>
          <p:cNvSpPr txBox="1"/>
          <p:nvPr/>
        </p:nvSpPr>
        <p:spPr>
          <a:xfrm>
            <a:off x="1311541" y="2038603"/>
            <a:ext cx="7947025" cy="4226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285115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Smoking </a:t>
            </a:r>
            <a:r>
              <a:rPr sz="2600" dirty="0">
                <a:latin typeface="Constantia"/>
                <a:cs typeface="Constantia"/>
              </a:rPr>
              <a:t>speeds up the </a:t>
            </a:r>
            <a:r>
              <a:rPr sz="2600" spc="-5" dirty="0">
                <a:latin typeface="Constantia"/>
                <a:cs typeface="Constantia"/>
              </a:rPr>
              <a:t>metabolism, </a:t>
            </a:r>
            <a:r>
              <a:rPr sz="2600" dirty="0">
                <a:latin typeface="Constantia"/>
                <a:cs typeface="Constantia"/>
              </a:rPr>
              <a:t>thus</a:t>
            </a:r>
            <a:r>
              <a:rPr sz="2600" spc="-4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increasing 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amount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of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energy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calories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- </a:t>
            </a:r>
            <a:r>
              <a:rPr sz="2600" spc="-5" dirty="0">
                <a:latin typeface="Constantia"/>
                <a:cs typeface="Constantia"/>
              </a:rPr>
              <a:t>being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used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up.</a:t>
            </a:r>
            <a:endParaRPr sz="2600">
              <a:latin typeface="Constantia"/>
              <a:cs typeface="Constantia"/>
            </a:endParaRPr>
          </a:p>
          <a:p>
            <a:pPr marL="286385" marR="25654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When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smoker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quits,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their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metabolism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returns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  </a:t>
            </a:r>
            <a:r>
              <a:rPr sz="2600" spc="-5" dirty="0">
                <a:latin typeface="Constantia"/>
                <a:cs typeface="Constantia"/>
              </a:rPr>
              <a:t>its pre-smoking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rate.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Smoking can cause </a:t>
            </a:r>
            <a:r>
              <a:rPr sz="2600" dirty="0">
                <a:latin typeface="Constantia"/>
                <a:cs typeface="Constantia"/>
              </a:rPr>
              <a:t>a loss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b="1" spc="-5" dirty="0">
                <a:latin typeface="Constantia"/>
                <a:cs typeface="Constantia"/>
              </a:rPr>
              <a:t>lean muscle mass </a:t>
            </a:r>
            <a:r>
              <a:rPr sz="2600" dirty="0">
                <a:latin typeface="Constantia"/>
                <a:cs typeface="Constantia"/>
              </a:rPr>
              <a:t>(the  true </a:t>
            </a:r>
            <a:r>
              <a:rPr sz="2600" spc="-20" dirty="0">
                <a:latin typeface="Constantia"/>
                <a:cs typeface="Constantia"/>
              </a:rPr>
              <a:t>key to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10" dirty="0">
                <a:latin typeface="Constantia"/>
                <a:cs typeface="Constantia"/>
              </a:rPr>
              <a:t>faster </a:t>
            </a:r>
            <a:r>
              <a:rPr sz="2600" spc="-5" dirty="0">
                <a:latin typeface="Constantia"/>
                <a:cs typeface="Constantia"/>
              </a:rPr>
              <a:t>metabolism) </a:t>
            </a:r>
            <a:r>
              <a:rPr sz="2600" spc="-10" dirty="0">
                <a:latin typeface="Constantia"/>
                <a:cs typeface="Constantia"/>
              </a:rPr>
              <a:t>primarily </a:t>
            </a:r>
            <a:r>
              <a:rPr sz="2600" dirty="0">
                <a:latin typeface="Constantia"/>
                <a:cs typeface="Constantia"/>
              </a:rPr>
              <a:t>because </a:t>
            </a:r>
            <a:r>
              <a:rPr sz="2600" spc="-5" dirty="0">
                <a:latin typeface="Constantia"/>
                <a:cs typeface="Constantia"/>
              </a:rPr>
              <a:t>of 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20" dirty="0">
                <a:latin typeface="Constantia"/>
                <a:cs typeface="Constantia"/>
              </a:rPr>
              <a:t>accelerated </a:t>
            </a:r>
            <a:r>
              <a:rPr sz="2600" spc="-10" dirty="0">
                <a:latin typeface="Constantia"/>
                <a:cs typeface="Constantia"/>
              </a:rPr>
              <a:t>increase </a:t>
            </a:r>
            <a:r>
              <a:rPr sz="2600" spc="-5" dirty="0">
                <a:latin typeface="Constantia"/>
                <a:cs typeface="Constantia"/>
              </a:rPr>
              <a:t>in metabolism </a:t>
            </a:r>
            <a:r>
              <a:rPr sz="2600" spc="-15" dirty="0">
                <a:latin typeface="Constantia"/>
                <a:cs typeface="Constantia"/>
              </a:rPr>
              <a:t>from</a:t>
            </a:r>
            <a:r>
              <a:rPr sz="2600" spc="-3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smoking.</a:t>
            </a:r>
            <a:endParaRPr sz="2600">
              <a:latin typeface="Constantia"/>
              <a:cs typeface="Constantia"/>
            </a:endParaRPr>
          </a:p>
          <a:p>
            <a:pPr marL="286385" marR="3111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Smokers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actually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more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likely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put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weight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over  </a:t>
            </a:r>
            <a:r>
              <a:rPr sz="2600" spc="-5" dirty="0">
                <a:latin typeface="Constantia"/>
                <a:cs typeface="Constantia"/>
              </a:rPr>
              <a:t>time </a:t>
            </a:r>
            <a:r>
              <a:rPr sz="2600" dirty="0">
                <a:latin typeface="Constantia"/>
                <a:cs typeface="Constantia"/>
              </a:rPr>
              <a:t>due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15" dirty="0">
                <a:latin typeface="Constantia"/>
                <a:cs typeface="Constantia"/>
              </a:rPr>
              <a:t>damage </a:t>
            </a:r>
            <a:r>
              <a:rPr sz="2600" dirty="0">
                <a:latin typeface="Constantia"/>
                <a:cs typeface="Constantia"/>
              </a:rPr>
              <a:t>caused </a:t>
            </a:r>
            <a:r>
              <a:rPr sz="2600" spc="-15" dirty="0">
                <a:latin typeface="Constantia"/>
                <a:cs typeface="Constantia"/>
              </a:rPr>
              <a:t>by </a:t>
            </a:r>
            <a:r>
              <a:rPr sz="2600" spc="-5" dirty="0">
                <a:latin typeface="Constantia"/>
                <a:cs typeface="Constantia"/>
              </a:rPr>
              <a:t>smoking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their  </a:t>
            </a:r>
            <a:r>
              <a:rPr sz="2600" dirty="0">
                <a:latin typeface="Constantia"/>
                <a:cs typeface="Constantia"/>
              </a:rPr>
              <a:t>lean muscle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mass.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0096" y="982471"/>
            <a:ext cx="545465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Smoking </a:t>
            </a:r>
            <a:r>
              <a:rPr dirty="0"/>
              <a:t>and</a:t>
            </a:r>
            <a:r>
              <a:rPr spc="-70" dirty="0"/>
              <a:t> </a:t>
            </a:r>
            <a:r>
              <a:rPr spc="-40" dirty="0"/>
              <a:t>Weight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11541" y="1851151"/>
            <a:ext cx="7938134" cy="46342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146050" indent="-274320">
              <a:lnSpc>
                <a:spcPts val="2590"/>
              </a:lnSpc>
              <a:spcBef>
                <a:spcPts val="42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  <a:tab pos="4766945" algn="l"/>
              </a:tabLst>
            </a:pPr>
            <a:r>
              <a:rPr sz="2400" spc="-5" dirty="0">
                <a:latin typeface="Constantia"/>
                <a:cs typeface="Constantia"/>
              </a:rPr>
              <a:t>Thinness </a:t>
            </a:r>
            <a:r>
              <a:rPr sz="2400" spc="-10" dirty="0">
                <a:latin typeface="Constantia"/>
                <a:cs typeface="Constantia"/>
              </a:rPr>
              <a:t>from </a:t>
            </a:r>
            <a:r>
              <a:rPr sz="2400" spc="-5" dirty="0">
                <a:latin typeface="Constantia"/>
                <a:cs typeface="Constantia"/>
              </a:rPr>
              <a:t>smoking </a:t>
            </a:r>
            <a:r>
              <a:rPr sz="2400" spc="-20" dirty="0">
                <a:latin typeface="Constantia"/>
                <a:cs typeface="Constantia"/>
              </a:rPr>
              <a:t>weakens </a:t>
            </a: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15" dirty="0">
                <a:latin typeface="Constantia"/>
                <a:cs typeface="Constantia"/>
              </a:rPr>
              <a:t>body </a:t>
            </a:r>
            <a:r>
              <a:rPr sz="2400" spc="-10" dirty="0">
                <a:latin typeface="Constantia"/>
                <a:cs typeface="Constantia"/>
              </a:rPr>
              <a:t>from </a:t>
            </a:r>
            <a:r>
              <a:rPr sz="2400" spc="-5" dirty="0">
                <a:latin typeface="Constantia"/>
                <a:cs typeface="Constantia"/>
              </a:rPr>
              <a:t>poor  health. </a:t>
            </a:r>
            <a:r>
              <a:rPr sz="2400" dirty="0">
                <a:latin typeface="Constantia"/>
                <a:cs typeface="Constantia"/>
              </a:rPr>
              <a:t>At the </a:t>
            </a:r>
            <a:r>
              <a:rPr sz="2400" spc="-5" dirty="0">
                <a:latin typeface="Constantia"/>
                <a:cs typeface="Constantia"/>
              </a:rPr>
              <a:t>same time, using </a:t>
            </a:r>
            <a:r>
              <a:rPr sz="2400" spc="-15" dirty="0">
                <a:latin typeface="Constantia"/>
                <a:cs typeface="Constantia"/>
              </a:rPr>
              <a:t>cigarettes </a:t>
            </a:r>
            <a:r>
              <a:rPr sz="2400" spc="-5" dirty="0">
                <a:latin typeface="Constantia"/>
                <a:cs typeface="Constantia"/>
              </a:rPr>
              <a:t>for </a:t>
            </a:r>
            <a:r>
              <a:rPr sz="2400" spc="-10" dirty="0">
                <a:latin typeface="Constantia"/>
                <a:cs typeface="Constantia"/>
              </a:rPr>
              <a:t>stress  management </a:t>
            </a:r>
            <a:r>
              <a:rPr sz="2400" spc="-20" dirty="0">
                <a:latin typeface="Constantia"/>
                <a:cs typeface="Constantia"/>
              </a:rPr>
              <a:t>weakens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mind’s</a:t>
            </a:r>
            <a:r>
              <a:rPr sz="2400" spc="-25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Constantia"/>
                <a:cs typeface="Constantia"/>
              </a:rPr>
              <a:t>psychological response 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30" dirty="0">
                <a:latin typeface="Constantia"/>
                <a:cs typeface="Constantia"/>
              </a:rPr>
              <a:t>life’s </a:t>
            </a:r>
            <a:r>
              <a:rPr sz="2400" spc="-15" dirty="0">
                <a:latin typeface="Constantia"/>
                <a:cs typeface="Constantia"/>
              </a:rPr>
              <a:t>coping </a:t>
            </a:r>
            <a:r>
              <a:rPr sz="2400" spc="-10" dirty="0">
                <a:latin typeface="Constantia"/>
                <a:cs typeface="Constantia"/>
              </a:rPr>
              <a:t>through </a:t>
            </a:r>
            <a:r>
              <a:rPr sz="2400" spc="-20" dirty="0">
                <a:latin typeface="Constantia"/>
                <a:cs typeface="Constantia"/>
              </a:rPr>
              <a:t>rote</a:t>
            </a:r>
            <a:r>
              <a:rPr sz="2400" spc="-2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responses.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AD0D9"/>
              </a:buClr>
              <a:buFont typeface="Wingdings 2"/>
              <a:buChar char=""/>
            </a:pPr>
            <a:endParaRPr sz="3250">
              <a:latin typeface="Times New Roman"/>
              <a:cs typeface="Times New Roman"/>
            </a:endParaRPr>
          </a:p>
          <a:p>
            <a:pPr marL="286385" marR="88900" indent="-274320">
              <a:lnSpc>
                <a:spcPts val="259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Some scientists think </a:t>
            </a:r>
            <a:r>
              <a:rPr sz="2400" dirty="0">
                <a:latin typeface="Constantia"/>
                <a:cs typeface="Constantia"/>
              </a:rPr>
              <a:t>that the </a:t>
            </a:r>
            <a:r>
              <a:rPr sz="2400" spc="-15" dirty="0">
                <a:latin typeface="Constantia"/>
                <a:cs typeface="Constantia"/>
              </a:rPr>
              <a:t>cravings </a:t>
            </a:r>
            <a:r>
              <a:rPr sz="2400" spc="-5" dirty="0">
                <a:latin typeface="Constantia"/>
                <a:cs typeface="Constantia"/>
              </a:rPr>
              <a:t>for </a:t>
            </a:r>
            <a:r>
              <a:rPr sz="2400" spc="-15" dirty="0">
                <a:latin typeface="Constantia"/>
                <a:cs typeface="Constantia"/>
              </a:rPr>
              <a:t>sweets </a:t>
            </a:r>
            <a:r>
              <a:rPr sz="2400" spc="-20" dirty="0">
                <a:latin typeface="Constantia"/>
                <a:cs typeface="Constantia"/>
              </a:rPr>
              <a:t>may </a:t>
            </a:r>
            <a:r>
              <a:rPr sz="2400" spc="-5" dirty="0">
                <a:latin typeface="Constantia"/>
                <a:cs typeface="Constantia"/>
              </a:rPr>
              <a:t>be  because </a:t>
            </a:r>
            <a:r>
              <a:rPr sz="2400" spc="-10" dirty="0">
                <a:latin typeface="Constantia"/>
                <a:cs typeface="Constantia"/>
              </a:rPr>
              <a:t>nicotine </a:t>
            </a:r>
            <a:r>
              <a:rPr sz="2400" spc="-5" dirty="0">
                <a:latin typeface="Constantia"/>
                <a:cs typeface="Constantia"/>
              </a:rPr>
              <a:t>addiction affects </a:t>
            </a: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15" dirty="0">
                <a:latin typeface="Constantia"/>
                <a:cs typeface="Constantia"/>
              </a:rPr>
              <a:t>level </a:t>
            </a:r>
            <a:r>
              <a:rPr sz="2400" spc="-5" dirty="0">
                <a:latin typeface="Constantia"/>
                <a:cs typeface="Constantia"/>
              </a:rPr>
              <a:t>of blood</a:t>
            </a:r>
            <a:r>
              <a:rPr sz="2400" spc="-4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sugar  in the </a:t>
            </a:r>
            <a:r>
              <a:rPr sz="2400" spc="-15" dirty="0">
                <a:latin typeface="Constantia"/>
                <a:cs typeface="Constantia"/>
              </a:rPr>
              <a:t>body </a:t>
            </a:r>
            <a:r>
              <a:rPr sz="2400" dirty="0">
                <a:latin typeface="Constantia"/>
                <a:cs typeface="Constantia"/>
              </a:rPr>
              <a:t>so that </a:t>
            </a:r>
            <a:r>
              <a:rPr sz="2400" spc="-10" dirty="0">
                <a:latin typeface="Constantia"/>
                <a:cs typeface="Constantia"/>
              </a:rPr>
              <a:t>nicotine </a:t>
            </a:r>
            <a:r>
              <a:rPr sz="2400" spc="-15" dirty="0">
                <a:latin typeface="Constantia"/>
                <a:cs typeface="Constantia"/>
              </a:rPr>
              <a:t>withdrawal </a:t>
            </a:r>
            <a:r>
              <a:rPr sz="2400" spc="-10" dirty="0">
                <a:latin typeface="Constantia"/>
                <a:cs typeface="Constantia"/>
              </a:rPr>
              <a:t>triggers </a:t>
            </a:r>
            <a:r>
              <a:rPr sz="2400" dirty="0">
                <a:latin typeface="Constantia"/>
                <a:cs typeface="Constantia"/>
              </a:rPr>
              <a:t>an  </a:t>
            </a:r>
            <a:r>
              <a:rPr sz="2400" spc="-5" dirty="0">
                <a:latin typeface="Constantia"/>
                <a:cs typeface="Constantia"/>
              </a:rPr>
              <a:t>increased </a:t>
            </a:r>
            <a:r>
              <a:rPr sz="2400" spc="-15" dirty="0">
                <a:latin typeface="Constantia"/>
                <a:cs typeface="Constantia"/>
              </a:rPr>
              <a:t>craving </a:t>
            </a:r>
            <a:r>
              <a:rPr sz="2400" spc="-5" dirty="0">
                <a:latin typeface="Constantia"/>
                <a:cs typeface="Constantia"/>
              </a:rPr>
              <a:t>for </a:t>
            </a:r>
            <a:r>
              <a:rPr sz="2400" spc="-15" dirty="0">
                <a:latin typeface="Constantia"/>
                <a:cs typeface="Constantia"/>
              </a:rPr>
              <a:t>sweet</a:t>
            </a:r>
            <a:r>
              <a:rPr sz="2400" spc="-24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foods.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AD0D9"/>
              </a:buClr>
              <a:buFont typeface="Wingdings 2"/>
              <a:buChar char=""/>
            </a:pPr>
            <a:endParaRPr sz="325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ts val="259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extra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hunger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people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feel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after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quitting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is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not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genuine  </a:t>
            </a:r>
            <a:r>
              <a:rPr sz="2400" spc="-5" dirty="0">
                <a:latin typeface="Constantia"/>
                <a:cs typeface="Constantia"/>
              </a:rPr>
              <a:t>need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for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nutrition,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but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addictive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hunger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so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they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end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up  </a:t>
            </a:r>
            <a:r>
              <a:rPr sz="2400" spc="-10" dirty="0">
                <a:latin typeface="Constantia"/>
                <a:cs typeface="Constantia"/>
              </a:rPr>
              <a:t>replacing </a:t>
            </a:r>
            <a:r>
              <a:rPr sz="2400" spc="-5" dirty="0">
                <a:latin typeface="Constantia"/>
                <a:cs typeface="Constantia"/>
              </a:rPr>
              <a:t>one addiction with</a:t>
            </a:r>
            <a:r>
              <a:rPr sz="2400" spc="-350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another.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96301" y="982471"/>
            <a:ext cx="447167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Smoking </a:t>
            </a:r>
            <a:r>
              <a:rPr dirty="0"/>
              <a:t>and</a:t>
            </a:r>
            <a:r>
              <a:rPr spc="-80" dirty="0"/>
              <a:t> </a:t>
            </a:r>
            <a:r>
              <a:rPr spc="-25" dirty="0"/>
              <a:t>Sex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08279" y="5908037"/>
            <a:ext cx="3416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onstantia"/>
                <a:cs typeface="Constantia"/>
              </a:rPr>
              <a:t>Erectile </a:t>
            </a:r>
            <a:r>
              <a:rPr sz="2400" spc="-5" dirty="0">
                <a:latin typeface="Constantia"/>
                <a:cs typeface="Constantia"/>
              </a:rPr>
              <a:t>Dysfunction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(ED)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9136" y="1811527"/>
            <a:ext cx="3811904" cy="418274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7020" marR="20955" indent="-274320" algn="just">
              <a:lnSpc>
                <a:spcPts val="2380"/>
              </a:lnSpc>
              <a:spcBef>
                <a:spcPts val="39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7020" algn="l"/>
              </a:tabLst>
            </a:pP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ED </a:t>
            </a:r>
            <a:r>
              <a:rPr sz="2200" spc="-10" dirty="0">
                <a:latin typeface="Constantia"/>
                <a:cs typeface="Constantia"/>
              </a:rPr>
              <a:t>typically presents </a:t>
            </a:r>
            <a:r>
              <a:rPr sz="2200" spc="-5" dirty="0">
                <a:latin typeface="Constantia"/>
                <a:cs typeface="Constantia"/>
              </a:rPr>
              <a:t>itself</a:t>
            </a:r>
            <a:r>
              <a:rPr sz="2200" spc="-14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in  </a:t>
            </a:r>
            <a:r>
              <a:rPr sz="2200" spc="-10" dirty="0">
                <a:latin typeface="Constantia"/>
                <a:cs typeface="Constantia"/>
              </a:rPr>
              <a:t>long-term smokers </a:t>
            </a:r>
            <a:r>
              <a:rPr sz="2200" spc="-15" dirty="0">
                <a:latin typeface="Constantia"/>
                <a:cs typeface="Constantia"/>
              </a:rPr>
              <a:t>once</a:t>
            </a:r>
            <a:r>
              <a:rPr sz="2200" spc="-34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they  hit their </a:t>
            </a:r>
            <a:r>
              <a:rPr sz="2200" spc="-15" dirty="0">
                <a:latin typeface="Constantia"/>
                <a:cs typeface="Constantia"/>
              </a:rPr>
              <a:t>late </a:t>
            </a:r>
            <a:r>
              <a:rPr sz="2200" spc="-25" dirty="0">
                <a:latin typeface="Constantia"/>
                <a:cs typeface="Constantia"/>
              </a:rPr>
              <a:t>40’s </a:t>
            </a:r>
            <a:r>
              <a:rPr sz="2200" spc="-5" dirty="0">
                <a:latin typeface="Constantia"/>
                <a:cs typeface="Constantia"/>
              </a:rPr>
              <a:t>and</a:t>
            </a:r>
            <a:r>
              <a:rPr sz="2200" spc="-325" dirty="0">
                <a:latin typeface="Constantia"/>
                <a:cs typeface="Constantia"/>
              </a:rPr>
              <a:t> </a:t>
            </a:r>
            <a:r>
              <a:rPr sz="2200" spc="-30" dirty="0">
                <a:latin typeface="Constantia"/>
                <a:cs typeface="Constantia"/>
              </a:rPr>
              <a:t>50’s.</a:t>
            </a:r>
            <a:endParaRPr sz="2200">
              <a:latin typeface="Constantia"/>
              <a:cs typeface="Constantia"/>
            </a:endParaRPr>
          </a:p>
          <a:p>
            <a:pPr marL="287020" marR="472440" indent="-274320" algn="just">
              <a:lnSpc>
                <a:spcPts val="2380"/>
              </a:lnSpc>
              <a:spcBef>
                <a:spcPts val="515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7020" algn="l"/>
              </a:tabLst>
            </a:pPr>
            <a:r>
              <a:rPr sz="2200" spc="-5" dirty="0">
                <a:latin typeface="Constantia"/>
                <a:cs typeface="Constantia"/>
              </a:rPr>
              <a:t>Smoking </a:t>
            </a:r>
            <a:r>
              <a:rPr sz="2200" spc="-10" dirty="0">
                <a:latin typeface="Constantia"/>
                <a:cs typeface="Constantia"/>
              </a:rPr>
              <a:t>can cause </a:t>
            </a:r>
            <a:r>
              <a:rPr sz="2200" spc="-25" dirty="0">
                <a:latin typeface="Constantia"/>
                <a:cs typeface="Constantia"/>
              </a:rPr>
              <a:t>lower </a:t>
            </a:r>
            <a:r>
              <a:rPr sz="2200" spc="-2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Constantia"/>
                <a:cs typeface="Constantia"/>
              </a:rPr>
              <a:t>sperm </a:t>
            </a:r>
            <a:r>
              <a:rPr sz="2200" spc="-15" dirty="0">
                <a:solidFill>
                  <a:srgbClr val="C00000"/>
                </a:solidFill>
                <a:latin typeface="Constantia"/>
                <a:cs typeface="Constantia"/>
              </a:rPr>
              <a:t>count </a:t>
            </a:r>
            <a:r>
              <a:rPr sz="2200" spc="-5" dirty="0">
                <a:latin typeface="Constantia"/>
                <a:cs typeface="Constantia"/>
              </a:rPr>
              <a:t>and</a:t>
            </a:r>
            <a:r>
              <a:rPr sz="2200" spc="-26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reduced  </a:t>
            </a:r>
            <a:r>
              <a:rPr sz="2200" spc="-10" dirty="0">
                <a:latin typeface="Constantia"/>
                <a:cs typeface="Constantia"/>
              </a:rPr>
              <a:t>sperm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30" dirty="0">
                <a:latin typeface="Constantia"/>
                <a:cs typeface="Constantia"/>
              </a:rPr>
              <a:t>motility.</a:t>
            </a:r>
            <a:endParaRPr sz="2200">
              <a:latin typeface="Constantia"/>
              <a:cs typeface="Constantia"/>
            </a:endParaRPr>
          </a:p>
          <a:p>
            <a:pPr marL="287020" marR="5080" indent="-274320">
              <a:lnSpc>
                <a:spcPts val="2380"/>
              </a:lnSpc>
              <a:spcBef>
                <a:spcPts val="515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  <a:tab pos="287020" algn="l"/>
                <a:tab pos="1682750" algn="l"/>
              </a:tabLst>
            </a:pPr>
            <a:r>
              <a:rPr sz="2200" spc="-35" dirty="0">
                <a:latin typeface="Constantia"/>
                <a:cs typeface="Constantia"/>
              </a:rPr>
              <a:t>Women </a:t>
            </a:r>
            <a:r>
              <a:rPr sz="2200" spc="-10" dirty="0">
                <a:latin typeface="Constantia"/>
                <a:cs typeface="Constantia"/>
              </a:rPr>
              <a:t>can </a:t>
            </a:r>
            <a:r>
              <a:rPr sz="2200" spc="-15" dirty="0">
                <a:latin typeface="Constantia"/>
                <a:cs typeface="Constantia"/>
              </a:rPr>
              <a:t>experience </a:t>
            </a:r>
            <a:r>
              <a:rPr sz="2200" spc="-5" dirty="0">
                <a:solidFill>
                  <a:srgbClr val="C00000"/>
                </a:solidFill>
                <a:latin typeface="Constantia"/>
                <a:cs typeface="Constantia"/>
              </a:rPr>
              <a:t>less  sensitivity </a:t>
            </a:r>
            <a:r>
              <a:rPr sz="2200" spc="-5" dirty="0">
                <a:latin typeface="Constantia"/>
                <a:cs typeface="Constantia"/>
              </a:rPr>
              <a:t>during</a:t>
            </a:r>
            <a:r>
              <a:rPr sz="2200" spc="-204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intercourse  </a:t>
            </a:r>
            <a:r>
              <a:rPr sz="2200" spc="-5" dirty="0">
                <a:latin typeface="Constantia"/>
                <a:cs typeface="Constantia"/>
              </a:rPr>
              <a:t>and</a:t>
            </a:r>
            <a:r>
              <a:rPr sz="2200" spc="-20" dirty="0">
                <a:latin typeface="Constantia"/>
                <a:cs typeface="Constantia"/>
              </a:rPr>
              <a:t> </a:t>
            </a:r>
            <a:r>
              <a:rPr sz="2200" spc="10" dirty="0">
                <a:latin typeface="Constantia"/>
                <a:cs typeface="Constantia"/>
              </a:rPr>
              <a:t>find</a:t>
            </a:r>
            <a:r>
              <a:rPr sz="2200" spc="-5" dirty="0">
                <a:latin typeface="Constantia"/>
                <a:cs typeface="Constantia"/>
              </a:rPr>
              <a:t> it</a:t>
            </a:r>
            <a:r>
              <a:rPr sz="2200" spc="-5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Constantia"/>
                <a:cs typeface="Constantia"/>
              </a:rPr>
              <a:t>harder </a:t>
            </a:r>
            <a:r>
              <a:rPr sz="2200" spc="-20" dirty="0">
                <a:latin typeface="Constantia"/>
                <a:cs typeface="Constantia"/>
              </a:rPr>
              <a:t>to </a:t>
            </a:r>
            <a:r>
              <a:rPr sz="2200" spc="-15" dirty="0">
                <a:latin typeface="Constantia"/>
                <a:cs typeface="Constantia"/>
              </a:rPr>
              <a:t>achieve  orgasms.</a:t>
            </a:r>
            <a:endParaRPr sz="2200">
              <a:latin typeface="Constantia"/>
              <a:cs typeface="Constantia"/>
            </a:endParaRPr>
          </a:p>
          <a:p>
            <a:pPr marL="287020" marR="108585" indent="-274320">
              <a:lnSpc>
                <a:spcPts val="2380"/>
              </a:lnSpc>
              <a:spcBef>
                <a:spcPts val="515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onstantia"/>
                <a:cs typeface="Constantia"/>
              </a:rPr>
              <a:t>The </a:t>
            </a:r>
            <a:r>
              <a:rPr sz="2200" spc="-5" dirty="0">
                <a:solidFill>
                  <a:srgbClr val="C00000"/>
                </a:solidFill>
                <a:latin typeface="Constantia"/>
                <a:cs typeface="Constantia"/>
              </a:rPr>
              <a:t>smell </a:t>
            </a:r>
            <a:r>
              <a:rPr sz="2200" spc="-5" dirty="0">
                <a:latin typeface="Constantia"/>
                <a:cs typeface="Constantia"/>
              </a:rPr>
              <a:t>of smoking on</a:t>
            </a:r>
            <a:r>
              <a:rPr sz="2200" spc="-33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the  </a:t>
            </a:r>
            <a:r>
              <a:rPr sz="2200" spc="-10" dirty="0">
                <a:latin typeface="Constantia"/>
                <a:cs typeface="Constantia"/>
              </a:rPr>
              <a:t>breath, </a:t>
            </a:r>
            <a:r>
              <a:rPr sz="2200" spc="-5" dirty="0">
                <a:latin typeface="Constantia"/>
                <a:cs typeface="Constantia"/>
              </a:rPr>
              <a:t>hair and clothes  </a:t>
            </a:r>
            <a:r>
              <a:rPr sz="2200" spc="-20" dirty="0">
                <a:latin typeface="Constantia"/>
                <a:cs typeface="Constantia"/>
              </a:rPr>
              <a:t>reduces </a:t>
            </a:r>
            <a:r>
              <a:rPr sz="2200" spc="-15" dirty="0">
                <a:latin typeface="Constantia"/>
                <a:cs typeface="Constantia"/>
              </a:rPr>
              <a:t>attraction </a:t>
            </a:r>
            <a:r>
              <a:rPr sz="2200" spc="-5" dirty="0">
                <a:latin typeface="Constantia"/>
                <a:cs typeface="Constantia"/>
              </a:rPr>
              <a:t>and</a:t>
            </a:r>
            <a:r>
              <a:rPr sz="2200" spc="-254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can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3461" y="5935469"/>
            <a:ext cx="3011170" cy="9639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5" dirty="0">
                <a:latin typeface="Constantia"/>
                <a:cs typeface="Constantia"/>
              </a:rPr>
              <a:t>lead </a:t>
            </a:r>
            <a:r>
              <a:rPr sz="2200" spc="-20" dirty="0">
                <a:latin typeface="Constantia"/>
                <a:cs typeface="Constantia"/>
              </a:rPr>
              <a:t>to </a:t>
            </a:r>
            <a:r>
              <a:rPr sz="2200" spc="-5" dirty="0">
                <a:latin typeface="Constantia"/>
                <a:cs typeface="Constantia"/>
              </a:rPr>
              <a:t>dating</a:t>
            </a:r>
            <a:r>
              <a:rPr sz="2200" spc="-204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break-ups,  </a:t>
            </a:r>
            <a:r>
              <a:rPr sz="2200" spc="-5" dirty="0">
                <a:latin typeface="Constantia"/>
                <a:cs typeface="Constantia"/>
              </a:rPr>
              <a:t>marital </a:t>
            </a:r>
            <a:r>
              <a:rPr sz="2200" spc="-10" dirty="0">
                <a:latin typeface="Constantia"/>
                <a:cs typeface="Constantia"/>
              </a:rPr>
              <a:t>separation </a:t>
            </a:r>
            <a:r>
              <a:rPr sz="2200" spc="-5" dirty="0">
                <a:latin typeface="Constantia"/>
                <a:cs typeface="Constantia"/>
              </a:rPr>
              <a:t>and  </a:t>
            </a:r>
            <a:r>
              <a:rPr sz="2200" spc="-25" dirty="0">
                <a:latin typeface="Constantia"/>
                <a:cs typeface="Constantia"/>
              </a:rPr>
              <a:t>divorce.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74670" y="1720595"/>
            <a:ext cx="3962399" cy="4130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8701" y="830071"/>
            <a:ext cx="7147559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Smoking </a:t>
            </a:r>
            <a:r>
              <a:rPr dirty="0"/>
              <a:t>and</a:t>
            </a:r>
            <a:r>
              <a:rPr spc="-40" dirty="0"/>
              <a:t> </a:t>
            </a:r>
            <a:r>
              <a:rPr spc="-15" dirty="0"/>
              <a:t>Reproduction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38384" y="1890775"/>
            <a:ext cx="4175760" cy="49352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C00000"/>
                </a:solidFill>
                <a:latin typeface="Constantia"/>
                <a:cs typeface="Constantia"/>
              </a:rPr>
              <a:t>Fertility</a:t>
            </a:r>
            <a:r>
              <a:rPr sz="2400" spc="-12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problems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onstantia"/>
                <a:cs typeface="Constantia"/>
              </a:rPr>
              <a:t>Premature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onstantia"/>
                <a:cs typeface="Constantia"/>
              </a:rPr>
              <a:t>menopause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onstantia"/>
                <a:cs typeface="Constantia"/>
              </a:rPr>
              <a:t>Problems </a:t>
            </a:r>
            <a:r>
              <a:rPr sz="2400" spc="-5" dirty="0">
                <a:latin typeface="Constantia"/>
                <a:cs typeface="Constantia"/>
              </a:rPr>
              <a:t>giving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onstantia"/>
                <a:cs typeface="Constantia"/>
              </a:rPr>
              <a:t>birth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nstantia"/>
                <a:cs typeface="Constantia"/>
              </a:rPr>
              <a:t>Smoking </a:t>
            </a:r>
            <a:r>
              <a:rPr sz="2400" spc="-5" dirty="0">
                <a:solidFill>
                  <a:srgbClr val="C00000"/>
                </a:solidFill>
                <a:latin typeface="Constantia"/>
                <a:cs typeface="Constantia"/>
              </a:rPr>
              <a:t>during</a:t>
            </a:r>
            <a:r>
              <a:rPr sz="2400" spc="-10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onstantia"/>
                <a:cs typeface="Constantia"/>
              </a:rPr>
              <a:t>pregnancy</a:t>
            </a:r>
            <a:r>
              <a:rPr sz="2400" spc="-5" dirty="0">
                <a:latin typeface="Constantia"/>
                <a:cs typeface="Constantia"/>
              </a:rPr>
              <a:t>:</a:t>
            </a:r>
            <a:endParaRPr sz="2400">
              <a:latin typeface="Constantia"/>
              <a:cs typeface="Constantia"/>
            </a:endParaRPr>
          </a:p>
          <a:p>
            <a:pPr marL="995680" lvl="1" indent="-342900">
              <a:lnSpc>
                <a:spcPct val="100000"/>
              </a:lnSpc>
              <a:spcBef>
                <a:spcPts val="550"/>
              </a:spcBef>
              <a:buClr>
                <a:srgbClr val="0F6EC6"/>
              </a:buClr>
              <a:buSzPct val="84090"/>
              <a:buFont typeface="Arial"/>
              <a:buChar char="•"/>
              <a:tabLst>
                <a:tab pos="995044" algn="l"/>
                <a:tab pos="995680" algn="l"/>
              </a:tabLst>
            </a:pPr>
            <a:r>
              <a:rPr sz="2200" spc="-15" dirty="0">
                <a:latin typeface="Constantia"/>
                <a:cs typeface="Constantia"/>
              </a:rPr>
              <a:t>Low </a:t>
            </a:r>
            <a:r>
              <a:rPr sz="2200" spc="-5" dirty="0">
                <a:latin typeface="Constantia"/>
                <a:cs typeface="Constantia"/>
              </a:rPr>
              <a:t>birth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weights</a:t>
            </a:r>
            <a:endParaRPr sz="2200">
              <a:latin typeface="Constantia"/>
              <a:cs typeface="Constantia"/>
            </a:endParaRPr>
          </a:p>
          <a:p>
            <a:pPr marL="995680" lvl="1" indent="-342900">
              <a:lnSpc>
                <a:spcPct val="100000"/>
              </a:lnSpc>
              <a:spcBef>
                <a:spcPts val="530"/>
              </a:spcBef>
              <a:buClr>
                <a:srgbClr val="0F6EC6"/>
              </a:buClr>
              <a:buSzPct val="84090"/>
              <a:buFont typeface="Arial"/>
              <a:buChar char="•"/>
              <a:tabLst>
                <a:tab pos="995044" algn="l"/>
                <a:tab pos="995680" algn="l"/>
              </a:tabLst>
            </a:pPr>
            <a:r>
              <a:rPr sz="2200" spc="-5" dirty="0">
                <a:latin typeface="Constantia"/>
                <a:cs typeface="Constantia"/>
              </a:rPr>
              <a:t>Clef</a:t>
            </a:r>
            <a:r>
              <a:rPr sz="2200" spc="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palates</a:t>
            </a:r>
            <a:endParaRPr sz="2200">
              <a:latin typeface="Constantia"/>
              <a:cs typeface="Constantia"/>
            </a:endParaRPr>
          </a:p>
          <a:p>
            <a:pPr marL="995680" lvl="1" indent="-342900">
              <a:lnSpc>
                <a:spcPct val="100000"/>
              </a:lnSpc>
              <a:spcBef>
                <a:spcPts val="525"/>
              </a:spcBef>
              <a:buClr>
                <a:srgbClr val="0F6EC6"/>
              </a:buClr>
              <a:buSzPct val="84090"/>
              <a:buFont typeface="Arial"/>
              <a:buChar char="•"/>
              <a:tabLst>
                <a:tab pos="995044" algn="l"/>
                <a:tab pos="995680" algn="l"/>
              </a:tabLst>
            </a:pPr>
            <a:r>
              <a:rPr sz="2200" spc="-15" dirty="0">
                <a:latin typeface="Constantia"/>
                <a:cs typeface="Constantia"/>
              </a:rPr>
              <a:t>Pre-term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births</a:t>
            </a:r>
            <a:endParaRPr sz="2200">
              <a:latin typeface="Constantia"/>
              <a:cs typeface="Constantia"/>
            </a:endParaRPr>
          </a:p>
          <a:p>
            <a:pPr marL="995680" marR="42545" lvl="1" indent="-342900">
              <a:lnSpc>
                <a:spcPct val="100000"/>
              </a:lnSpc>
              <a:spcBef>
                <a:spcPts val="530"/>
              </a:spcBef>
              <a:buClr>
                <a:srgbClr val="0F6EC6"/>
              </a:buClr>
              <a:buSzPct val="84090"/>
              <a:buFont typeface="Arial"/>
              <a:buChar char="•"/>
              <a:tabLst>
                <a:tab pos="995044" algn="l"/>
                <a:tab pos="995680" algn="l"/>
              </a:tabLst>
            </a:pPr>
            <a:r>
              <a:rPr sz="2200" spc="-15" dirty="0">
                <a:latin typeface="Constantia"/>
                <a:cs typeface="Constantia"/>
              </a:rPr>
              <a:t>Low </a:t>
            </a:r>
            <a:r>
              <a:rPr sz="2200" spc="-5" dirty="0">
                <a:latin typeface="Constantia"/>
                <a:cs typeface="Constantia"/>
              </a:rPr>
              <a:t>blood </a:t>
            </a:r>
            <a:r>
              <a:rPr sz="2200" spc="-10" dirty="0">
                <a:latin typeface="Constantia"/>
                <a:cs typeface="Constantia"/>
              </a:rPr>
              <a:t>flow/oxygen</a:t>
            </a:r>
            <a:r>
              <a:rPr sz="2200" spc="-12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to  </a:t>
            </a:r>
            <a:r>
              <a:rPr sz="2200" spc="-5" dirty="0">
                <a:latin typeface="Constantia"/>
                <a:cs typeface="Constantia"/>
              </a:rPr>
              <a:t>the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fetus</a:t>
            </a:r>
            <a:endParaRPr sz="2200">
              <a:latin typeface="Constantia"/>
              <a:cs typeface="Constantia"/>
            </a:endParaRPr>
          </a:p>
          <a:p>
            <a:pPr marL="995680" lvl="1" indent="-342900">
              <a:lnSpc>
                <a:spcPct val="100000"/>
              </a:lnSpc>
              <a:spcBef>
                <a:spcPts val="525"/>
              </a:spcBef>
              <a:buClr>
                <a:srgbClr val="0F6EC6"/>
              </a:buClr>
              <a:buSzPct val="84090"/>
              <a:buFont typeface="Arial"/>
              <a:buChar char="•"/>
              <a:tabLst>
                <a:tab pos="995044" algn="l"/>
                <a:tab pos="995680" algn="l"/>
              </a:tabLst>
            </a:pPr>
            <a:r>
              <a:rPr sz="2200" spc="-20" dirty="0">
                <a:latin typeface="Constantia"/>
                <a:cs typeface="Constantia"/>
              </a:rPr>
              <a:t>Cerebral </a:t>
            </a:r>
            <a:r>
              <a:rPr sz="2200" spc="-10" dirty="0">
                <a:latin typeface="Constantia"/>
                <a:cs typeface="Constantia"/>
              </a:rPr>
              <a:t>Palsy</a:t>
            </a:r>
            <a:endParaRPr sz="2200">
              <a:latin typeface="Constantia"/>
              <a:cs typeface="Constantia"/>
            </a:endParaRPr>
          </a:p>
          <a:p>
            <a:pPr marL="995680" lvl="1" indent="-342900">
              <a:lnSpc>
                <a:spcPct val="100000"/>
              </a:lnSpc>
              <a:spcBef>
                <a:spcPts val="530"/>
              </a:spcBef>
              <a:buClr>
                <a:srgbClr val="0F6EC6"/>
              </a:buClr>
              <a:buSzPct val="84090"/>
              <a:buFont typeface="Arial"/>
              <a:buChar char="•"/>
              <a:tabLst>
                <a:tab pos="995044" algn="l"/>
                <a:tab pos="995680" algn="l"/>
              </a:tabLst>
            </a:pPr>
            <a:r>
              <a:rPr sz="2200" spc="-20" dirty="0">
                <a:latin typeface="Constantia"/>
                <a:cs typeface="Constantia"/>
              </a:rPr>
              <a:t>Lower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IQ</a:t>
            </a:r>
            <a:endParaRPr sz="2200">
              <a:latin typeface="Constantia"/>
              <a:cs typeface="Constantia"/>
            </a:endParaRPr>
          </a:p>
          <a:p>
            <a:pPr marL="995044" lvl="1" indent="-342900">
              <a:lnSpc>
                <a:spcPct val="100000"/>
              </a:lnSpc>
              <a:spcBef>
                <a:spcPts val="530"/>
              </a:spcBef>
              <a:buClr>
                <a:srgbClr val="0F6EC6"/>
              </a:buClr>
              <a:buSzPct val="84090"/>
              <a:buFont typeface="Arial"/>
              <a:buChar char="•"/>
              <a:tabLst>
                <a:tab pos="995044" algn="l"/>
                <a:tab pos="995680" algn="l"/>
              </a:tabLst>
            </a:pPr>
            <a:r>
              <a:rPr sz="2200" spc="-10" dirty="0">
                <a:latin typeface="Constantia"/>
                <a:cs typeface="Constantia"/>
              </a:rPr>
              <a:t>Attention </a:t>
            </a:r>
            <a:r>
              <a:rPr sz="2200" dirty="0">
                <a:latin typeface="Constantia"/>
                <a:cs typeface="Constantia"/>
              </a:rPr>
              <a:t>Deficit</a:t>
            </a:r>
            <a:r>
              <a:rPr sz="2200" spc="-15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Disorder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50870" y="2330195"/>
            <a:ext cx="4061459" cy="403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0096" y="834643"/>
            <a:ext cx="785431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" dirty="0"/>
              <a:t>SecondHand </a:t>
            </a:r>
            <a:r>
              <a:rPr sz="4500" spc="-25" dirty="0"/>
              <a:t>Smoke </a:t>
            </a:r>
            <a:r>
              <a:rPr sz="4500" spc="-5" dirty="0"/>
              <a:t>and</a:t>
            </a:r>
            <a:r>
              <a:rPr sz="4500" spc="-65" dirty="0"/>
              <a:t> </a:t>
            </a:r>
            <a:r>
              <a:rPr sz="4500" spc="-10" dirty="0"/>
              <a:t>Children</a:t>
            </a:r>
            <a:endParaRPr sz="4500"/>
          </a:p>
        </p:txBody>
      </p:sp>
      <p:sp>
        <p:nvSpPr>
          <p:cNvPr id="6" name="object 6"/>
          <p:cNvSpPr txBox="1"/>
          <p:nvPr/>
        </p:nvSpPr>
        <p:spPr>
          <a:xfrm>
            <a:off x="1311541" y="1732279"/>
            <a:ext cx="3303270" cy="4466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421005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Children </a:t>
            </a:r>
            <a:r>
              <a:rPr sz="2800" spc="-40" dirty="0">
                <a:latin typeface="Constantia"/>
                <a:cs typeface="Constantia"/>
              </a:rPr>
              <a:t>have  </a:t>
            </a:r>
            <a:r>
              <a:rPr sz="2800" spc="-10" dirty="0">
                <a:latin typeface="Constantia"/>
                <a:cs typeface="Constantia"/>
              </a:rPr>
              <a:t>increased risk</a:t>
            </a:r>
            <a:r>
              <a:rPr sz="2800" spc="-200" dirty="0">
                <a:latin typeface="Constantia"/>
                <a:cs typeface="Constantia"/>
              </a:rPr>
              <a:t> </a:t>
            </a:r>
            <a:r>
              <a:rPr sz="2800" spc="10" dirty="0">
                <a:latin typeface="Constantia"/>
                <a:cs typeface="Constantia"/>
              </a:rPr>
              <a:t>of:</a:t>
            </a:r>
            <a:endParaRPr sz="2800">
              <a:latin typeface="Constantia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605"/>
              </a:spcBef>
              <a:buClr>
                <a:srgbClr val="0F6EC6"/>
              </a:buClr>
              <a:buSzPct val="83333"/>
              <a:buFont typeface="Wingdings 2"/>
              <a:buChar char=""/>
              <a:tabLst>
                <a:tab pos="652780" algn="l"/>
              </a:tabLst>
            </a:pPr>
            <a:r>
              <a:rPr sz="2400" spc="-5" dirty="0">
                <a:latin typeface="Constantia"/>
                <a:cs typeface="Constantia"/>
              </a:rPr>
              <a:t>asthma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15" dirty="0">
                <a:latin typeface="Constantia"/>
                <a:cs typeface="Constantia"/>
              </a:rPr>
              <a:t>flare-ups</a:t>
            </a:r>
            <a:endParaRPr sz="2400">
              <a:latin typeface="Constantia"/>
              <a:cs typeface="Constantia"/>
            </a:endParaRPr>
          </a:p>
          <a:p>
            <a:pPr marL="652145" marR="1039494" lvl="1" indent="-247015">
              <a:lnSpc>
                <a:spcPct val="100000"/>
              </a:lnSpc>
              <a:spcBef>
                <a:spcPts val="575"/>
              </a:spcBef>
              <a:buClr>
                <a:srgbClr val="0F6EC6"/>
              </a:buClr>
              <a:buSzPct val="83333"/>
              <a:buFont typeface="Wingdings 2"/>
              <a:buChar char=""/>
              <a:tabLst>
                <a:tab pos="652780" algn="l"/>
              </a:tabLst>
            </a:pPr>
            <a:r>
              <a:rPr sz="2400" spc="-20" dirty="0">
                <a:latin typeface="Constantia"/>
                <a:cs typeface="Constantia"/>
              </a:rPr>
              <a:t>cold </a:t>
            </a:r>
            <a:r>
              <a:rPr sz="2400" spc="-5" dirty="0">
                <a:latin typeface="Constantia"/>
                <a:cs typeface="Constantia"/>
              </a:rPr>
              <a:t>and</a:t>
            </a:r>
            <a:r>
              <a:rPr sz="2400" spc="-1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ear  </a:t>
            </a:r>
            <a:r>
              <a:rPr sz="2400" spc="-5" dirty="0">
                <a:latin typeface="Constantia"/>
                <a:cs typeface="Constantia"/>
              </a:rPr>
              <a:t>infections</a:t>
            </a:r>
            <a:endParaRPr sz="2400">
              <a:latin typeface="Constantia"/>
              <a:cs typeface="Constantia"/>
            </a:endParaRPr>
          </a:p>
          <a:p>
            <a:pPr marL="652145" marR="5080" lvl="1" indent="-247015">
              <a:lnSpc>
                <a:spcPct val="100000"/>
              </a:lnSpc>
              <a:spcBef>
                <a:spcPts val="575"/>
              </a:spcBef>
              <a:buClr>
                <a:srgbClr val="0F6EC6"/>
              </a:buClr>
              <a:buSzPct val="83333"/>
              <a:buFont typeface="Wingdings 2"/>
              <a:buChar char=""/>
              <a:tabLst>
                <a:tab pos="652780" algn="l"/>
              </a:tabLst>
            </a:pPr>
            <a:r>
              <a:rPr sz="2400" spc="-5" dirty="0">
                <a:latin typeface="Constantia"/>
                <a:cs typeface="Constantia"/>
              </a:rPr>
              <a:t>sudden infant</a:t>
            </a:r>
            <a:r>
              <a:rPr sz="2400" spc="-20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death  </a:t>
            </a:r>
            <a:r>
              <a:rPr sz="2400" spc="-10" dirty="0">
                <a:latin typeface="Constantia"/>
                <a:cs typeface="Constantia"/>
              </a:rPr>
              <a:t>syndrome</a:t>
            </a:r>
            <a:endParaRPr sz="2400">
              <a:latin typeface="Constantia"/>
              <a:cs typeface="Constantia"/>
            </a:endParaRPr>
          </a:p>
          <a:p>
            <a:pPr marL="652145" marR="180975" lvl="1" indent="-247015">
              <a:lnSpc>
                <a:spcPct val="100000"/>
              </a:lnSpc>
              <a:spcBef>
                <a:spcPts val="575"/>
              </a:spcBef>
              <a:buClr>
                <a:srgbClr val="0F6EC6"/>
              </a:buClr>
              <a:buSzPct val="83333"/>
              <a:buFont typeface="Wingdings 2"/>
              <a:buChar char=""/>
              <a:tabLst>
                <a:tab pos="652780" algn="l"/>
              </a:tabLst>
            </a:pPr>
            <a:r>
              <a:rPr sz="2400" spc="-10" dirty="0">
                <a:latin typeface="Constantia"/>
                <a:cs typeface="Constantia"/>
              </a:rPr>
              <a:t>Developmental  problems </a:t>
            </a:r>
            <a:r>
              <a:rPr sz="2400" spc="-20" dirty="0">
                <a:latin typeface="Constantia"/>
                <a:cs typeface="Constantia"/>
              </a:rPr>
              <a:t>may </a:t>
            </a:r>
            <a:r>
              <a:rPr sz="2400" spc="-5" dirty="0">
                <a:latin typeface="Constantia"/>
                <a:cs typeface="Constantia"/>
              </a:rPr>
              <a:t>not  </a:t>
            </a:r>
            <a:r>
              <a:rPr sz="2400" spc="-15" dirty="0">
                <a:latin typeface="Constantia"/>
                <a:cs typeface="Constantia"/>
              </a:rPr>
              <a:t>show </a:t>
            </a:r>
            <a:r>
              <a:rPr sz="2400" dirty="0">
                <a:latin typeface="Constantia"/>
                <a:cs typeface="Constantia"/>
              </a:rPr>
              <a:t>up </a:t>
            </a:r>
            <a:r>
              <a:rPr sz="2400" spc="-5" dirty="0">
                <a:latin typeface="Constantia"/>
                <a:cs typeface="Constantia"/>
              </a:rPr>
              <a:t>until</a:t>
            </a:r>
            <a:r>
              <a:rPr sz="2400" spc="-24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later  </a:t>
            </a:r>
            <a:r>
              <a:rPr sz="2400" dirty="0">
                <a:latin typeface="Constantia"/>
                <a:cs typeface="Constantia"/>
              </a:rPr>
              <a:t>in their</a:t>
            </a:r>
            <a:r>
              <a:rPr sz="2400" spc="-2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childhood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50058" y="1495044"/>
            <a:ext cx="4215384" cy="54879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0096" y="753871"/>
            <a:ext cx="459105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Smoking In</a:t>
            </a:r>
            <a:r>
              <a:rPr spc="-50" dirty="0"/>
              <a:t> </a:t>
            </a:r>
            <a:r>
              <a:rPr spc="-30" dirty="0"/>
              <a:t>Utero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11541" y="1732279"/>
            <a:ext cx="4718685" cy="4975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  <a:tab pos="1591310" algn="l"/>
              </a:tabLst>
            </a:pPr>
            <a:r>
              <a:rPr sz="2800" spc="-5" dirty="0">
                <a:latin typeface="Constantia"/>
                <a:cs typeface="Constantia"/>
              </a:rPr>
              <a:t>During </a:t>
            </a:r>
            <a:r>
              <a:rPr sz="2800" spc="-10" dirty="0">
                <a:latin typeface="Constantia"/>
                <a:cs typeface="Constantia"/>
              </a:rPr>
              <a:t>pregnancy </a:t>
            </a: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spc="-3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smoking  mother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onstantia"/>
                <a:cs typeface="Constantia"/>
              </a:rPr>
              <a:t>is:</a:t>
            </a:r>
            <a:endParaRPr sz="2800">
              <a:latin typeface="Constantia"/>
              <a:cs typeface="Constantia"/>
            </a:endParaRPr>
          </a:p>
          <a:p>
            <a:pPr marL="652145" marR="842010" lvl="1" indent="-247015">
              <a:lnSpc>
                <a:spcPct val="100000"/>
              </a:lnSpc>
              <a:spcBef>
                <a:spcPts val="670"/>
              </a:spcBef>
              <a:buClr>
                <a:srgbClr val="0F6EC6"/>
              </a:buClr>
              <a:buSzPct val="83928"/>
              <a:buFont typeface="Wingdings 2"/>
              <a:buChar char=""/>
              <a:tabLst>
                <a:tab pos="652780" algn="l"/>
              </a:tabLst>
            </a:pPr>
            <a:r>
              <a:rPr sz="2800" spc="-15" dirty="0">
                <a:latin typeface="Constantia"/>
                <a:cs typeface="Constantia"/>
              </a:rPr>
              <a:t>more </a:t>
            </a:r>
            <a:r>
              <a:rPr sz="2800" spc="-20" dirty="0">
                <a:latin typeface="Constantia"/>
                <a:cs typeface="Constantia"/>
              </a:rPr>
              <a:t>likely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5" dirty="0">
                <a:latin typeface="Constantia"/>
                <a:cs typeface="Constantia"/>
              </a:rPr>
              <a:t>bleed  (sometimes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severely)</a:t>
            </a:r>
            <a:endParaRPr sz="2800">
              <a:latin typeface="Constantia"/>
              <a:cs typeface="Constantia"/>
            </a:endParaRPr>
          </a:p>
          <a:p>
            <a:pPr marL="652145" marR="85725" lvl="1" indent="-247015">
              <a:lnSpc>
                <a:spcPct val="100000"/>
              </a:lnSpc>
              <a:spcBef>
                <a:spcPts val="675"/>
              </a:spcBef>
              <a:buClr>
                <a:srgbClr val="0F6EC6"/>
              </a:buClr>
              <a:buSzPct val="83928"/>
              <a:buFont typeface="Wingdings 2"/>
              <a:buChar char=""/>
              <a:tabLst>
                <a:tab pos="652780" algn="l"/>
              </a:tabLst>
            </a:pPr>
            <a:r>
              <a:rPr sz="2800" spc="-15" dirty="0">
                <a:latin typeface="Constantia"/>
                <a:cs typeface="Constantia"/>
              </a:rPr>
              <a:t>more </a:t>
            </a:r>
            <a:r>
              <a:rPr sz="2800" spc="-20" dirty="0">
                <a:latin typeface="Constantia"/>
                <a:cs typeface="Constantia"/>
              </a:rPr>
              <a:t>likely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40" dirty="0">
                <a:latin typeface="Constantia"/>
                <a:cs typeface="Constantia"/>
              </a:rPr>
              <a:t>have  </a:t>
            </a:r>
            <a:r>
              <a:rPr sz="2800" spc="-5" dirty="0">
                <a:latin typeface="Constantia"/>
                <a:cs typeface="Constantia"/>
              </a:rPr>
              <a:t>abnormal  </a:t>
            </a:r>
            <a:r>
              <a:rPr sz="2800" spc="-10" dirty="0">
                <a:latin typeface="Constantia"/>
                <a:cs typeface="Constantia"/>
              </a:rPr>
              <a:t>placement/location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  </a:t>
            </a:r>
            <a:r>
              <a:rPr sz="2800" spc="-15" dirty="0">
                <a:latin typeface="Constantia"/>
                <a:cs typeface="Constantia"/>
              </a:rPr>
              <a:t>placenta</a:t>
            </a:r>
            <a:endParaRPr sz="2800">
              <a:latin typeface="Constantia"/>
              <a:cs typeface="Constantia"/>
            </a:endParaRPr>
          </a:p>
          <a:p>
            <a:pPr marL="286385" marR="708025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Infants </a:t>
            </a:r>
            <a:r>
              <a:rPr sz="2800" spc="-10" dirty="0">
                <a:latin typeface="Constantia"/>
                <a:cs typeface="Constantia"/>
              </a:rPr>
              <a:t>suffer </a:t>
            </a:r>
            <a:r>
              <a:rPr sz="2800" spc="-15" dirty="0">
                <a:latin typeface="Constantia"/>
                <a:cs typeface="Constantia"/>
              </a:rPr>
              <a:t>nicotine  </a:t>
            </a:r>
            <a:r>
              <a:rPr sz="2800" spc="-20" dirty="0">
                <a:latin typeface="Constantia"/>
                <a:cs typeface="Constantia"/>
              </a:rPr>
              <a:t>withdrawal </a:t>
            </a:r>
            <a:r>
              <a:rPr sz="2800" spc="-10" dirty="0">
                <a:latin typeface="Constantia"/>
                <a:cs typeface="Constantia"/>
              </a:rPr>
              <a:t>when </a:t>
            </a:r>
            <a:r>
              <a:rPr sz="2800" spc="-5" dirty="0">
                <a:latin typeface="Constantia"/>
                <a:cs typeface="Constantia"/>
              </a:rPr>
              <a:t>their  mothers </a:t>
            </a:r>
            <a:r>
              <a:rPr sz="2800" spc="-15" dirty="0">
                <a:latin typeface="Constantia"/>
                <a:cs typeface="Constantia"/>
              </a:rPr>
              <a:t>smoke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310" dirty="0">
                <a:latin typeface="Constantia"/>
                <a:cs typeface="Constantia"/>
              </a:rPr>
              <a:t> </a:t>
            </a:r>
            <a:r>
              <a:rPr sz="2800" spc="-35" dirty="0">
                <a:latin typeface="Constantia"/>
                <a:cs typeface="Constantia"/>
              </a:rPr>
              <a:t>utero.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12870" y="1493519"/>
            <a:ext cx="3381755" cy="5561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32288" y="830071"/>
            <a:ext cx="426466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 </a:t>
            </a:r>
            <a:r>
              <a:rPr spc="-5" dirty="0"/>
              <a:t>Final</a:t>
            </a:r>
            <a:r>
              <a:rPr spc="-90" dirty="0"/>
              <a:t> </a:t>
            </a:r>
            <a:r>
              <a:rPr spc="-10" dirty="0"/>
              <a:t>Message</a:t>
            </a:r>
          </a:p>
        </p:txBody>
      </p:sp>
      <p:sp>
        <p:nvSpPr>
          <p:cNvPr id="6" name="object 6"/>
          <p:cNvSpPr/>
          <p:nvPr/>
        </p:nvSpPr>
        <p:spPr>
          <a:xfrm>
            <a:off x="1078871" y="1720595"/>
            <a:ext cx="4792979" cy="533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88165" y="1656079"/>
            <a:ext cx="3223895" cy="4548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onstantia"/>
                <a:cs typeface="Constantia"/>
              </a:rPr>
              <a:t>Patients who</a:t>
            </a:r>
            <a:r>
              <a:rPr sz="2800" spc="-31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express  </a:t>
            </a:r>
            <a:r>
              <a:rPr sz="2800" spc="-5" dirty="0">
                <a:latin typeface="Constantia"/>
                <a:cs typeface="Constantia"/>
              </a:rPr>
              <a:t>a </a:t>
            </a:r>
            <a:r>
              <a:rPr sz="2800" spc="-10" dirty="0">
                <a:latin typeface="Constantia"/>
                <a:cs typeface="Constantia"/>
              </a:rPr>
              <a:t>readiness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5" dirty="0">
                <a:latin typeface="Constantia"/>
                <a:cs typeface="Constantia"/>
              </a:rPr>
              <a:t>quit  smoking or chewing  should be </a:t>
            </a:r>
            <a:r>
              <a:rPr sz="2800" spc="-20" dirty="0">
                <a:latin typeface="Constantia"/>
                <a:cs typeface="Constantia"/>
              </a:rPr>
              <a:t>referred</a:t>
            </a:r>
            <a:r>
              <a:rPr sz="2800" spc="-17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to  </a:t>
            </a:r>
            <a:r>
              <a:rPr sz="2800" spc="-25" dirty="0">
                <a:solidFill>
                  <a:srgbClr val="FF0000"/>
                </a:solidFill>
                <a:latin typeface="Constantia"/>
                <a:cs typeface="Constantia"/>
              </a:rPr>
              <a:t>BMC’s </a:t>
            </a:r>
            <a:r>
              <a:rPr sz="2800" spc="-55" dirty="0">
                <a:solidFill>
                  <a:srgbClr val="FF0000"/>
                </a:solidFill>
                <a:latin typeface="Constantia"/>
                <a:cs typeface="Constantia"/>
              </a:rPr>
              <a:t>Tobacco  </a:t>
            </a:r>
            <a:r>
              <a:rPr sz="2800" spc="-10" dirty="0">
                <a:solidFill>
                  <a:srgbClr val="FF0000"/>
                </a:solidFill>
                <a:latin typeface="Constantia"/>
                <a:cs typeface="Constantia"/>
              </a:rPr>
              <a:t>Cessation</a:t>
            </a:r>
            <a:r>
              <a:rPr sz="2800" spc="-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onstantia"/>
                <a:cs typeface="Constantia"/>
              </a:rPr>
              <a:t>Program</a:t>
            </a:r>
            <a:r>
              <a:rPr sz="2800" spc="-20" dirty="0">
                <a:latin typeface="Constantia"/>
                <a:cs typeface="Constantia"/>
              </a:rPr>
              <a:t>.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b="1" spc="-55" dirty="0">
                <a:latin typeface="Constantia"/>
                <a:cs typeface="Constantia"/>
              </a:rPr>
              <a:t>CONTACT:</a:t>
            </a:r>
            <a:endParaRPr sz="2800">
              <a:latin typeface="Constantia"/>
              <a:cs typeface="Constantia"/>
            </a:endParaRPr>
          </a:p>
          <a:p>
            <a:pPr marL="12700" marR="5080">
              <a:lnSpc>
                <a:spcPct val="110000"/>
              </a:lnSpc>
              <a:spcBef>
                <a:spcPts val="335"/>
              </a:spcBef>
            </a:pPr>
            <a:r>
              <a:rPr sz="2800" b="1" spc="-5" dirty="0">
                <a:latin typeface="Constantia"/>
                <a:cs typeface="Constantia"/>
              </a:rPr>
              <a:t>Anne </a:t>
            </a:r>
            <a:r>
              <a:rPr sz="2800" b="1" spc="-10" dirty="0">
                <a:latin typeface="Constantia"/>
                <a:cs typeface="Constantia"/>
              </a:rPr>
              <a:t>Palmer </a:t>
            </a:r>
            <a:r>
              <a:rPr sz="2800" b="1" spc="-5" dirty="0">
                <a:latin typeface="Constantia"/>
                <a:cs typeface="Constantia"/>
              </a:rPr>
              <a:t>via  </a:t>
            </a:r>
            <a:r>
              <a:rPr sz="2800" b="1" spc="-10" dirty="0">
                <a:latin typeface="Constantia"/>
                <a:cs typeface="Constantia"/>
              </a:rPr>
              <a:t>Allscripts, Email </a:t>
            </a:r>
            <a:r>
              <a:rPr sz="2800" b="1" spc="-5" dirty="0">
                <a:latin typeface="Constantia"/>
                <a:cs typeface="Constantia"/>
              </a:rPr>
              <a:t>or  Ext. #</a:t>
            </a:r>
            <a:r>
              <a:rPr sz="2800" b="1" spc="25" dirty="0">
                <a:latin typeface="Constantia"/>
                <a:cs typeface="Constantia"/>
              </a:rPr>
              <a:t> </a:t>
            </a:r>
            <a:r>
              <a:rPr sz="2800" b="1" spc="-25" dirty="0">
                <a:latin typeface="Constantia"/>
                <a:cs typeface="Constantia"/>
              </a:rPr>
              <a:t>4506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0096" y="906271"/>
            <a:ext cx="705104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Impact </a:t>
            </a:r>
            <a:r>
              <a:rPr spc="-5" dirty="0"/>
              <a:t>on Immune</a:t>
            </a:r>
            <a:r>
              <a:rPr spc="-85" dirty="0"/>
              <a:t> </a:t>
            </a:r>
            <a:r>
              <a:rPr spc="-40" dirty="0"/>
              <a:t>System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11541" y="2037079"/>
            <a:ext cx="8001000" cy="4889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130556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15" dirty="0">
                <a:latin typeface="Constantia"/>
                <a:cs typeface="Constantia"/>
              </a:rPr>
              <a:t>Nicotine </a:t>
            </a:r>
            <a:r>
              <a:rPr sz="2800" spc="-5" dirty="0">
                <a:latin typeface="Constantia"/>
                <a:cs typeface="Constantia"/>
              </a:rPr>
              <a:t>impacts </a:t>
            </a:r>
            <a:r>
              <a:rPr sz="2800" spc="-10" dirty="0">
                <a:latin typeface="Constantia"/>
                <a:cs typeface="Constantia"/>
              </a:rPr>
              <a:t>muscles, joints,  tendons/ligaments, </a:t>
            </a:r>
            <a:r>
              <a:rPr sz="2800" spc="-5" dirty="0">
                <a:latin typeface="Constantia"/>
                <a:cs typeface="Constantia"/>
              </a:rPr>
              <a:t>mental acuity and</a:t>
            </a:r>
            <a:r>
              <a:rPr sz="2800" spc="-2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  </a:t>
            </a:r>
            <a:r>
              <a:rPr sz="2800" b="1" spc="-10" dirty="0">
                <a:latin typeface="Constantia"/>
                <a:cs typeface="Constantia"/>
              </a:rPr>
              <a:t>immune</a:t>
            </a:r>
            <a:r>
              <a:rPr sz="2800" b="1" spc="-114" dirty="0">
                <a:latin typeface="Constantia"/>
                <a:cs typeface="Constantia"/>
              </a:rPr>
              <a:t> </a:t>
            </a:r>
            <a:r>
              <a:rPr sz="2800" b="1" spc="-20" dirty="0">
                <a:latin typeface="Constantia"/>
                <a:cs typeface="Constantia"/>
              </a:rPr>
              <a:t>system.</a:t>
            </a:r>
            <a:endParaRPr sz="28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15" dirty="0">
                <a:latin typeface="Constantia"/>
                <a:cs typeface="Constantia"/>
              </a:rPr>
              <a:t>Not </a:t>
            </a:r>
            <a:r>
              <a:rPr sz="2800" spc="-10" dirty="0">
                <a:latin typeface="Constantia"/>
                <a:cs typeface="Constantia"/>
              </a:rPr>
              <a:t>only </a:t>
            </a:r>
            <a:r>
              <a:rPr sz="2800" spc="-5" dirty="0">
                <a:latin typeface="Constantia"/>
                <a:cs typeface="Constantia"/>
              </a:rPr>
              <a:t>is the immune </a:t>
            </a:r>
            <a:r>
              <a:rPr sz="2800" spc="-20" dirty="0">
                <a:latin typeface="Constantia"/>
                <a:cs typeface="Constantia"/>
              </a:rPr>
              <a:t>system </a:t>
            </a:r>
            <a:r>
              <a:rPr sz="2800" spc="-15" dirty="0">
                <a:latin typeface="Constantia"/>
                <a:cs typeface="Constantia"/>
              </a:rPr>
              <a:t>by </a:t>
            </a:r>
            <a:r>
              <a:rPr sz="2800" spc="-5" dirty="0">
                <a:latin typeface="Constantia"/>
                <a:cs typeface="Constantia"/>
              </a:rPr>
              <a:t>far the most  </a:t>
            </a:r>
            <a:r>
              <a:rPr sz="2800" spc="-20" dirty="0">
                <a:latin typeface="Constantia"/>
                <a:cs typeface="Constantia"/>
              </a:rPr>
              <a:t>powerful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spc="-20" dirty="0">
                <a:latin typeface="Constantia"/>
                <a:cs typeface="Constantia"/>
              </a:rPr>
              <a:t>effective </a:t>
            </a:r>
            <a:r>
              <a:rPr sz="2800" spc="-5" dirty="0">
                <a:latin typeface="Constantia"/>
                <a:cs typeface="Constantia"/>
              </a:rPr>
              <a:t>healing </a:t>
            </a:r>
            <a:r>
              <a:rPr sz="2800" spc="-25" dirty="0">
                <a:latin typeface="Constantia"/>
                <a:cs typeface="Constantia"/>
              </a:rPr>
              <a:t>force, </a:t>
            </a:r>
            <a:r>
              <a:rPr sz="2800" spc="-5" dirty="0">
                <a:latin typeface="Constantia"/>
                <a:cs typeface="Constantia"/>
              </a:rPr>
              <a:t>it is so  </a:t>
            </a:r>
            <a:r>
              <a:rPr sz="2800" spc="-10" dirty="0">
                <a:latin typeface="Constantia"/>
                <a:cs typeface="Constantia"/>
              </a:rPr>
              <a:t>sophisticated </a:t>
            </a:r>
            <a:r>
              <a:rPr sz="2800" spc="-5" dirty="0">
                <a:latin typeface="Constantia"/>
                <a:cs typeface="Constantia"/>
              </a:rPr>
              <a:t>that it builds a partial immunity </a:t>
            </a:r>
            <a:r>
              <a:rPr sz="2800" spc="-25" dirty="0">
                <a:latin typeface="Constantia"/>
                <a:cs typeface="Constantia"/>
              </a:rPr>
              <a:t>to  </a:t>
            </a: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spc="-10" dirty="0">
                <a:latin typeface="Constantia"/>
                <a:cs typeface="Constantia"/>
              </a:rPr>
              <a:t>continuous introduction </a:t>
            </a:r>
            <a:r>
              <a:rPr sz="2800" spc="-5" dirty="0">
                <a:latin typeface="Constantia"/>
                <a:cs typeface="Constantia"/>
              </a:rPr>
              <a:t>of poison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515" dirty="0">
                <a:latin typeface="Constantia"/>
                <a:cs typeface="Constantia"/>
              </a:rPr>
              <a:t> </a:t>
            </a:r>
            <a:r>
              <a:rPr sz="2800" spc="-65" dirty="0">
                <a:latin typeface="Constantia"/>
                <a:cs typeface="Constantia"/>
              </a:rPr>
              <a:t>body.</a:t>
            </a:r>
            <a:endParaRPr sz="2800">
              <a:latin typeface="Constantia"/>
              <a:cs typeface="Constantia"/>
            </a:endParaRPr>
          </a:p>
          <a:p>
            <a:pPr marL="286385" marR="28067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When someone </a:t>
            </a:r>
            <a:r>
              <a:rPr sz="2800" spc="-10" dirty="0">
                <a:latin typeface="Constantia"/>
                <a:cs typeface="Constantia"/>
              </a:rPr>
              <a:t>teaches </a:t>
            </a:r>
            <a:r>
              <a:rPr sz="2800" spc="-15" dirty="0">
                <a:latin typeface="Constantia"/>
                <a:cs typeface="Constantia"/>
              </a:rPr>
              <a:t>themselves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15" dirty="0">
                <a:latin typeface="Constantia"/>
                <a:cs typeface="Constantia"/>
              </a:rPr>
              <a:t>smoke  </a:t>
            </a:r>
            <a:r>
              <a:rPr sz="2800" spc="-35" dirty="0">
                <a:latin typeface="Constantia"/>
                <a:cs typeface="Constantia"/>
              </a:rPr>
              <a:t>tobacco, </a:t>
            </a:r>
            <a:r>
              <a:rPr sz="2800" spc="-5" dirty="0">
                <a:latin typeface="Constantia"/>
                <a:cs typeface="Constantia"/>
              </a:rPr>
              <a:t>they build an immunity or </a:t>
            </a:r>
            <a:r>
              <a:rPr sz="2800" b="1" spc="-25" dirty="0">
                <a:latin typeface="Constantia"/>
                <a:cs typeface="Constantia"/>
              </a:rPr>
              <a:t>tolerance</a:t>
            </a:r>
            <a:r>
              <a:rPr sz="2800" b="1" spc="-36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to  </a:t>
            </a:r>
            <a:r>
              <a:rPr sz="2800" spc="-5" dirty="0">
                <a:latin typeface="Constantia"/>
                <a:cs typeface="Constantia"/>
              </a:rPr>
              <a:t>the bad </a:t>
            </a:r>
            <a:r>
              <a:rPr sz="2800" spc="-15" dirty="0">
                <a:latin typeface="Constantia"/>
                <a:cs typeface="Constantia"/>
              </a:rPr>
              <a:t>taste </a:t>
            </a:r>
            <a:r>
              <a:rPr sz="2800" spc="-5" dirty="0">
                <a:latin typeface="Constantia"/>
                <a:cs typeface="Constantia"/>
              </a:rPr>
              <a:t>and poisonous </a:t>
            </a:r>
            <a:r>
              <a:rPr sz="2800" spc="-10" dirty="0">
                <a:latin typeface="Constantia"/>
                <a:cs typeface="Constantia"/>
              </a:rPr>
              <a:t>effects </a:t>
            </a:r>
            <a:r>
              <a:rPr sz="2800" spc="-5" dirty="0">
                <a:latin typeface="Constantia"/>
                <a:cs typeface="Constantia"/>
              </a:rPr>
              <a:t>of the drug  </a:t>
            </a:r>
            <a:r>
              <a:rPr sz="2800" spc="-15" dirty="0">
                <a:latin typeface="Constantia"/>
                <a:cs typeface="Constantia"/>
              </a:rPr>
              <a:t>itself.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0096" y="982471"/>
            <a:ext cx="522351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Impact </a:t>
            </a:r>
            <a:r>
              <a:rPr spc="-5" dirty="0"/>
              <a:t>on </a:t>
            </a:r>
            <a:r>
              <a:rPr dirty="0"/>
              <a:t>the</a:t>
            </a:r>
            <a:r>
              <a:rPr spc="-105" dirty="0"/>
              <a:t> </a:t>
            </a:r>
            <a:r>
              <a:rPr spc="-25" dirty="0"/>
              <a:t>Brain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11541" y="1808479"/>
            <a:ext cx="7993380" cy="4889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59435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15" dirty="0">
                <a:latin typeface="Constantia"/>
                <a:cs typeface="Constantia"/>
              </a:rPr>
              <a:t>Nerve </a:t>
            </a:r>
            <a:r>
              <a:rPr sz="2800" spc="-20" dirty="0">
                <a:latin typeface="Constantia"/>
                <a:cs typeface="Constantia"/>
              </a:rPr>
              <a:t>cells </a:t>
            </a:r>
            <a:r>
              <a:rPr sz="2800" spc="-5" dirty="0">
                <a:latin typeface="Constantia"/>
                <a:cs typeface="Constantia"/>
              </a:rPr>
              <a:t>in the </a:t>
            </a:r>
            <a:r>
              <a:rPr sz="2800" spc="-15" dirty="0">
                <a:latin typeface="Constantia"/>
                <a:cs typeface="Constantia"/>
              </a:rPr>
              <a:t>brain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spc="-10" dirty="0">
                <a:latin typeface="Constantia"/>
                <a:cs typeface="Constantia"/>
              </a:rPr>
              <a:t>peripheral</a:t>
            </a:r>
            <a:r>
              <a:rPr sz="2800" spc="-45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nervous  </a:t>
            </a:r>
            <a:r>
              <a:rPr sz="2800" spc="-20" dirty="0">
                <a:latin typeface="Constantia"/>
                <a:cs typeface="Constantia"/>
              </a:rPr>
              <a:t>system </a:t>
            </a:r>
            <a:r>
              <a:rPr sz="2800" spc="-40" dirty="0">
                <a:latin typeface="Constantia"/>
                <a:cs typeface="Constantia"/>
              </a:rPr>
              <a:t>have </a:t>
            </a:r>
            <a:r>
              <a:rPr sz="2800" spc="-5" dirty="0">
                <a:latin typeface="Constantia"/>
                <a:cs typeface="Constantia"/>
              </a:rPr>
              <a:t>special </a:t>
            </a:r>
            <a:r>
              <a:rPr sz="2800" spc="-20" dirty="0">
                <a:latin typeface="Constantia"/>
                <a:cs typeface="Constantia"/>
              </a:rPr>
              <a:t>protein receptors </a:t>
            </a:r>
            <a:r>
              <a:rPr sz="2800" spc="-5" dirty="0">
                <a:latin typeface="Constantia"/>
                <a:cs typeface="Constantia"/>
              </a:rPr>
              <a:t>on their  </a:t>
            </a:r>
            <a:r>
              <a:rPr sz="2800" spc="-15" dirty="0">
                <a:latin typeface="Constantia"/>
                <a:cs typeface="Constantia"/>
              </a:rPr>
              <a:t>surfaces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10" dirty="0">
                <a:latin typeface="Constantia"/>
                <a:cs typeface="Constantia"/>
              </a:rPr>
              <a:t>which </a:t>
            </a:r>
            <a:r>
              <a:rPr sz="2800" spc="-15" dirty="0">
                <a:latin typeface="Constantia"/>
                <a:cs typeface="Constantia"/>
              </a:rPr>
              <a:t>nicotine</a:t>
            </a:r>
            <a:r>
              <a:rPr sz="2800" spc="-31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binds.</a:t>
            </a:r>
            <a:endParaRPr sz="2800">
              <a:latin typeface="Constantia"/>
              <a:cs typeface="Constantia"/>
            </a:endParaRPr>
          </a:p>
          <a:p>
            <a:pPr marL="286385" marR="262255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When a molecule of </a:t>
            </a:r>
            <a:r>
              <a:rPr sz="2800" spc="-15" dirty="0">
                <a:latin typeface="Constantia"/>
                <a:cs typeface="Constantia"/>
              </a:rPr>
              <a:t>nicotine </a:t>
            </a:r>
            <a:r>
              <a:rPr sz="2800" spc="-5" dirty="0">
                <a:latin typeface="Constantia"/>
                <a:cs typeface="Constantia"/>
              </a:rPr>
              <a:t>binds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5" dirty="0">
                <a:latin typeface="Constantia"/>
                <a:cs typeface="Constantia"/>
              </a:rPr>
              <a:t>a </a:t>
            </a:r>
            <a:r>
              <a:rPr sz="2800" spc="-15" dirty="0">
                <a:latin typeface="Constantia"/>
                <a:cs typeface="Constantia"/>
              </a:rPr>
              <a:t>nicotine  </a:t>
            </a:r>
            <a:r>
              <a:rPr sz="2800" spc="-45" dirty="0">
                <a:latin typeface="Constantia"/>
                <a:cs typeface="Constantia"/>
              </a:rPr>
              <a:t>receptor, </a:t>
            </a: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spc="-25" dirty="0">
                <a:latin typeface="Constantia"/>
                <a:cs typeface="Constantia"/>
              </a:rPr>
              <a:t>receptor </a:t>
            </a:r>
            <a:r>
              <a:rPr sz="2800" spc="-5" dirty="0">
                <a:latin typeface="Constantia"/>
                <a:cs typeface="Constantia"/>
              </a:rPr>
              <a:t>causes the </a:t>
            </a:r>
            <a:r>
              <a:rPr sz="2800" spc="-10" dirty="0">
                <a:latin typeface="Constantia"/>
                <a:cs typeface="Constantia"/>
              </a:rPr>
              <a:t>neuron </a:t>
            </a:r>
            <a:r>
              <a:rPr sz="2800" spc="-25" dirty="0">
                <a:latin typeface="Constantia"/>
                <a:cs typeface="Constantia"/>
              </a:rPr>
              <a:t>to  </a:t>
            </a:r>
            <a:r>
              <a:rPr sz="2800" spc="-15" dirty="0">
                <a:latin typeface="Constantia"/>
                <a:cs typeface="Constantia"/>
              </a:rPr>
              <a:t>transmit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nerve</a:t>
            </a:r>
            <a:r>
              <a:rPr sz="2800" spc="-8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impulse</a:t>
            </a:r>
            <a:r>
              <a:rPr sz="2800" spc="-85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to</a:t>
            </a:r>
            <a:r>
              <a:rPr sz="2800" spc="-15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various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target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organs 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4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tissues.</a:t>
            </a:r>
            <a:endParaRPr sz="28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This </a:t>
            </a:r>
            <a:r>
              <a:rPr sz="2800" spc="-20" dirty="0">
                <a:latin typeface="Constantia"/>
                <a:cs typeface="Constantia"/>
              </a:rPr>
              <a:t>process </a:t>
            </a:r>
            <a:r>
              <a:rPr sz="2800" spc="-10" dirty="0">
                <a:latin typeface="Constantia"/>
                <a:cs typeface="Constantia"/>
              </a:rPr>
              <a:t>stimulates </a:t>
            </a: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spc="-10" dirty="0">
                <a:latin typeface="Constantia"/>
                <a:cs typeface="Constantia"/>
              </a:rPr>
              <a:t>release </a:t>
            </a:r>
            <a:r>
              <a:rPr sz="2800" spc="-5" dirty="0">
                <a:latin typeface="Constantia"/>
                <a:cs typeface="Constantia"/>
              </a:rPr>
              <a:t>of  </a:t>
            </a:r>
            <a:r>
              <a:rPr sz="2800" b="1" spc="-20" dirty="0">
                <a:latin typeface="Constantia"/>
                <a:cs typeface="Constantia"/>
              </a:rPr>
              <a:t>neurotransmitters </a:t>
            </a:r>
            <a:r>
              <a:rPr sz="2800" spc="-5" dirty="0">
                <a:latin typeface="Constantia"/>
                <a:cs typeface="Constantia"/>
              </a:rPr>
              <a:t>(chemical </a:t>
            </a:r>
            <a:r>
              <a:rPr sz="2800" spc="-15" dirty="0">
                <a:latin typeface="Constantia"/>
                <a:cs typeface="Constantia"/>
              </a:rPr>
              <a:t>messengers) </a:t>
            </a:r>
            <a:r>
              <a:rPr sz="2800" spc="-10" dirty="0">
                <a:latin typeface="Constantia"/>
                <a:cs typeface="Constantia"/>
              </a:rPr>
              <a:t>which  </a:t>
            </a:r>
            <a:r>
              <a:rPr sz="2800" spc="-20" dirty="0">
                <a:latin typeface="Constantia"/>
                <a:cs typeface="Constantia"/>
              </a:rPr>
              <a:t>produce </a:t>
            </a: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spc="-10" dirty="0">
                <a:latin typeface="Constantia"/>
                <a:cs typeface="Constantia"/>
              </a:rPr>
              <a:t>physiological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spc="-10" dirty="0">
                <a:latin typeface="Constantia"/>
                <a:cs typeface="Constantia"/>
              </a:rPr>
              <a:t>psychological  effects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nicotine.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0096" y="906271"/>
            <a:ext cx="522351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Impact </a:t>
            </a:r>
            <a:r>
              <a:rPr spc="-5" dirty="0"/>
              <a:t>on </a:t>
            </a:r>
            <a:r>
              <a:rPr dirty="0"/>
              <a:t>the</a:t>
            </a:r>
            <a:r>
              <a:rPr spc="-105" dirty="0"/>
              <a:t> </a:t>
            </a:r>
            <a:r>
              <a:rPr spc="-25" dirty="0"/>
              <a:t>Brain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11541" y="1732279"/>
            <a:ext cx="8056880" cy="4804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2032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Each </a:t>
            </a:r>
            <a:r>
              <a:rPr sz="2800" spc="-15" dirty="0">
                <a:latin typeface="Constantia"/>
                <a:cs typeface="Constantia"/>
              </a:rPr>
              <a:t>neurotransmitter </a:t>
            </a:r>
            <a:r>
              <a:rPr sz="2800" spc="-5" dirty="0">
                <a:latin typeface="Constantia"/>
                <a:cs typeface="Constantia"/>
              </a:rPr>
              <a:t>has its </a:t>
            </a:r>
            <a:r>
              <a:rPr sz="2800" spc="-25" dirty="0">
                <a:latin typeface="Constantia"/>
                <a:cs typeface="Constantia"/>
              </a:rPr>
              <a:t>own </a:t>
            </a:r>
            <a:r>
              <a:rPr sz="2800" dirty="0">
                <a:latin typeface="Constantia"/>
                <a:cs typeface="Constantia"/>
              </a:rPr>
              <a:t>specific </a:t>
            </a:r>
            <a:r>
              <a:rPr sz="2800" spc="-10" dirty="0">
                <a:latin typeface="Constantia"/>
                <a:cs typeface="Constantia"/>
              </a:rPr>
              <a:t>family 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25" dirty="0">
                <a:latin typeface="Constantia"/>
                <a:cs typeface="Constantia"/>
              </a:rPr>
              <a:t>receptors. </a:t>
            </a:r>
            <a:r>
              <a:rPr sz="2800" spc="-15" dirty="0">
                <a:latin typeface="Constantia"/>
                <a:cs typeface="Constantia"/>
              </a:rPr>
              <a:t>Nicotine </a:t>
            </a:r>
            <a:r>
              <a:rPr sz="2800" spc="-25" dirty="0">
                <a:latin typeface="Constantia"/>
                <a:cs typeface="Constantia"/>
              </a:rPr>
              <a:t>works </a:t>
            </a:r>
            <a:r>
              <a:rPr sz="2800" spc="-15" dirty="0">
                <a:latin typeface="Constantia"/>
                <a:cs typeface="Constantia"/>
              </a:rPr>
              <a:t>by </a:t>
            </a:r>
            <a:r>
              <a:rPr sz="2800" spc="-5" dirty="0">
                <a:latin typeface="Constantia"/>
                <a:cs typeface="Constantia"/>
              </a:rPr>
              <a:t>docking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spc="-48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subset  of </a:t>
            </a:r>
            <a:r>
              <a:rPr sz="2800" spc="-20" dirty="0">
                <a:latin typeface="Constantia"/>
                <a:cs typeface="Constantia"/>
              </a:rPr>
              <a:t>receptors </a:t>
            </a:r>
            <a:r>
              <a:rPr sz="2800" spc="-5" dirty="0">
                <a:latin typeface="Constantia"/>
                <a:cs typeface="Constantia"/>
              </a:rPr>
              <a:t>that bind the </a:t>
            </a:r>
            <a:r>
              <a:rPr sz="2800" spc="-30" dirty="0">
                <a:latin typeface="Constantia"/>
                <a:cs typeface="Constantia"/>
              </a:rPr>
              <a:t>neurotransmitter,  </a:t>
            </a:r>
            <a:r>
              <a:rPr sz="2800" b="1" spc="-15" dirty="0">
                <a:latin typeface="Constantia"/>
                <a:cs typeface="Constantia"/>
              </a:rPr>
              <a:t>acetylcholine.</a:t>
            </a:r>
            <a:endParaRPr sz="28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Depending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on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what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region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brain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neuron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is  in, these </a:t>
            </a:r>
            <a:r>
              <a:rPr sz="2800" spc="-15" dirty="0">
                <a:latin typeface="Constantia"/>
                <a:cs typeface="Constantia"/>
              </a:rPr>
              <a:t>altered </a:t>
            </a:r>
            <a:r>
              <a:rPr sz="2800" spc="-5" dirty="0">
                <a:latin typeface="Constantia"/>
                <a:cs typeface="Constantia"/>
              </a:rPr>
              <a:t>chemicals - </a:t>
            </a:r>
            <a:r>
              <a:rPr sz="2800" spc="-15" dirty="0">
                <a:latin typeface="Constantia"/>
                <a:cs typeface="Constantia"/>
              </a:rPr>
              <a:t>acetylcholine </a:t>
            </a:r>
            <a:r>
              <a:rPr sz="2800" spc="-5" dirty="0">
                <a:latin typeface="Constantia"/>
                <a:cs typeface="Constantia"/>
              </a:rPr>
              <a:t>and  </a:t>
            </a:r>
            <a:r>
              <a:rPr sz="2800" spc="-10" dirty="0">
                <a:latin typeface="Constantia"/>
                <a:cs typeface="Constantia"/>
              </a:rPr>
              <a:t>norepinephrine </a:t>
            </a:r>
            <a:r>
              <a:rPr sz="2800" spc="-5" dirty="0">
                <a:latin typeface="Constantia"/>
                <a:cs typeface="Constantia"/>
              </a:rPr>
              <a:t>– </a:t>
            </a:r>
            <a:r>
              <a:rPr sz="2800" spc="-20" dirty="0">
                <a:latin typeface="Constantia"/>
                <a:cs typeface="Constantia"/>
              </a:rPr>
              <a:t>deliver </a:t>
            </a:r>
            <a:r>
              <a:rPr sz="2800" spc="-5" dirty="0">
                <a:latin typeface="Constantia"/>
                <a:cs typeface="Constantia"/>
              </a:rPr>
              <a:t>signals </a:t>
            </a:r>
            <a:r>
              <a:rPr sz="2800" spc="-15" dirty="0">
                <a:latin typeface="Constantia"/>
                <a:cs typeface="Constantia"/>
              </a:rPr>
              <a:t>from brain </a:t>
            </a:r>
            <a:r>
              <a:rPr sz="2800" spc="-25" dirty="0">
                <a:latin typeface="Constantia"/>
                <a:cs typeface="Constantia"/>
              </a:rPr>
              <a:t>to  </a:t>
            </a:r>
            <a:r>
              <a:rPr sz="2800" spc="-5" dirty="0">
                <a:latin typeface="Constantia"/>
                <a:cs typeface="Constantia"/>
              </a:rPr>
              <a:t>muscles; </a:t>
            </a:r>
            <a:r>
              <a:rPr sz="2800" spc="-20" dirty="0">
                <a:latin typeface="Constantia"/>
                <a:cs typeface="Constantia"/>
              </a:rPr>
              <a:t>control </a:t>
            </a:r>
            <a:r>
              <a:rPr sz="2800" spc="-5" dirty="0">
                <a:latin typeface="Constantia"/>
                <a:cs typeface="Constantia"/>
              </a:rPr>
              <a:t>basic functions </a:t>
            </a:r>
            <a:r>
              <a:rPr sz="2800" spc="-20" dirty="0">
                <a:latin typeface="Constantia"/>
                <a:cs typeface="Constantia"/>
              </a:rPr>
              <a:t>like </a:t>
            </a:r>
            <a:r>
              <a:rPr sz="2800" spc="-5" dirty="0">
                <a:latin typeface="Constantia"/>
                <a:cs typeface="Constantia"/>
              </a:rPr>
              <a:t>energy </a:t>
            </a:r>
            <a:r>
              <a:rPr sz="2800" spc="-15" dirty="0">
                <a:latin typeface="Constantia"/>
                <a:cs typeface="Constantia"/>
              </a:rPr>
              <a:t>level,  </a:t>
            </a:r>
            <a:r>
              <a:rPr sz="2800" spc="-10" dirty="0">
                <a:latin typeface="Constantia"/>
                <a:cs typeface="Constantia"/>
              </a:rPr>
              <a:t>heartbeats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spc="-25" dirty="0">
                <a:latin typeface="Constantia"/>
                <a:cs typeface="Constantia"/>
              </a:rPr>
              <a:t>how </a:t>
            </a:r>
            <a:r>
              <a:rPr sz="2800" spc="-30" dirty="0">
                <a:latin typeface="Constantia"/>
                <a:cs typeface="Constantia"/>
              </a:rPr>
              <a:t>you </a:t>
            </a:r>
            <a:r>
              <a:rPr sz="2800" spc="-10" dirty="0">
                <a:latin typeface="Constantia"/>
                <a:cs typeface="Constantia"/>
              </a:rPr>
              <a:t>breath; </a:t>
            </a:r>
            <a:r>
              <a:rPr sz="2800" spc="-5" dirty="0">
                <a:latin typeface="Constantia"/>
                <a:cs typeface="Constantia"/>
              </a:rPr>
              <a:t>acts as “traffic</a:t>
            </a:r>
            <a:r>
              <a:rPr sz="2800" spc="-520" dirty="0">
                <a:latin typeface="Constantia"/>
                <a:cs typeface="Constantia"/>
              </a:rPr>
              <a:t> </a:t>
            </a:r>
            <a:r>
              <a:rPr sz="2800" spc="-45" dirty="0">
                <a:latin typeface="Constantia"/>
                <a:cs typeface="Constantia"/>
              </a:rPr>
              <a:t>cop”  </a:t>
            </a:r>
            <a:r>
              <a:rPr sz="2800" spc="-15" dirty="0">
                <a:latin typeface="Constantia"/>
                <a:cs typeface="Constantia"/>
              </a:rPr>
              <a:t>overseeing </a:t>
            </a: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spc="35" dirty="0">
                <a:latin typeface="Constantia"/>
                <a:cs typeface="Constantia"/>
              </a:rPr>
              <a:t>flow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10" dirty="0">
                <a:latin typeface="Constantia"/>
                <a:cs typeface="Constantia"/>
              </a:rPr>
              <a:t>information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spc="-15" dirty="0">
                <a:latin typeface="Constantia"/>
                <a:cs typeface="Constantia"/>
              </a:rPr>
              <a:t>brain 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spc="-25" dirty="0">
                <a:latin typeface="Constantia"/>
                <a:cs typeface="Constantia"/>
              </a:rPr>
              <a:t>plays </a:t>
            </a:r>
            <a:r>
              <a:rPr sz="2800" spc="-5" dirty="0">
                <a:latin typeface="Constantia"/>
                <a:cs typeface="Constantia"/>
              </a:rPr>
              <a:t>a </a:t>
            </a:r>
            <a:r>
              <a:rPr sz="2800" spc="-15" dirty="0">
                <a:latin typeface="Constantia"/>
                <a:cs typeface="Constantia"/>
              </a:rPr>
              <a:t>role </a:t>
            </a:r>
            <a:r>
              <a:rPr sz="2800" spc="-5" dirty="0">
                <a:latin typeface="Constantia"/>
                <a:cs typeface="Constantia"/>
              </a:rPr>
              <a:t>in learning and</a:t>
            </a:r>
            <a:r>
              <a:rPr sz="2800" spc="-400" dirty="0">
                <a:latin typeface="Constantia"/>
                <a:cs typeface="Constantia"/>
              </a:rPr>
              <a:t> </a:t>
            </a:r>
            <a:r>
              <a:rPr sz="2800" spc="-40" dirty="0">
                <a:latin typeface="Constantia"/>
                <a:cs typeface="Constantia"/>
              </a:rPr>
              <a:t>memory.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0096" y="848359"/>
            <a:ext cx="518541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Impact </a:t>
            </a:r>
            <a:r>
              <a:rPr spc="-5" dirty="0"/>
              <a:t>on </a:t>
            </a:r>
            <a:r>
              <a:rPr dirty="0"/>
              <a:t>the</a:t>
            </a:r>
            <a:r>
              <a:rPr spc="-114" dirty="0"/>
              <a:t> </a:t>
            </a:r>
            <a:r>
              <a:rPr dirty="0"/>
              <a:t>Body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11541" y="1698751"/>
            <a:ext cx="3477260" cy="52197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528320" indent="-274320">
              <a:lnSpc>
                <a:spcPts val="2590"/>
              </a:lnSpc>
              <a:spcBef>
                <a:spcPts val="42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Nicotine</a:t>
            </a:r>
            <a:r>
              <a:rPr sz="2400" spc="-1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profoundly  </a:t>
            </a:r>
            <a:r>
              <a:rPr sz="2400" spc="-5" dirty="0">
                <a:latin typeface="Constantia"/>
                <a:cs typeface="Constantia"/>
              </a:rPr>
              <a:t>affects </a:t>
            </a:r>
            <a:r>
              <a:rPr sz="2400" b="1" spc="-5" dirty="0">
                <a:latin typeface="Constantia"/>
                <a:cs typeface="Constantia"/>
              </a:rPr>
              <a:t>hormones</a:t>
            </a:r>
            <a:r>
              <a:rPr sz="2400" spc="-5" dirty="0">
                <a:latin typeface="Constantia"/>
                <a:cs typeface="Constantia"/>
              </a:rPr>
              <a:t>/  </a:t>
            </a:r>
            <a:r>
              <a:rPr sz="2400" spc="-10" dirty="0">
                <a:latin typeface="Constantia"/>
                <a:cs typeface="Constantia"/>
              </a:rPr>
              <a:t>neurotransmitters</a:t>
            </a:r>
            <a:endParaRPr sz="2400">
              <a:latin typeface="Constantia"/>
              <a:cs typeface="Constantia"/>
            </a:endParaRPr>
          </a:p>
          <a:p>
            <a:pPr marL="286385" marR="401955" indent="-274320">
              <a:lnSpc>
                <a:spcPts val="2590"/>
              </a:lnSpc>
              <a:spcBef>
                <a:spcPts val="5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This </a:t>
            </a:r>
            <a:r>
              <a:rPr sz="2400" spc="-5" dirty="0">
                <a:latin typeface="Constantia"/>
                <a:cs typeface="Constantia"/>
              </a:rPr>
              <a:t>affects </a:t>
            </a:r>
            <a:r>
              <a:rPr sz="2400" dirty="0">
                <a:latin typeface="Constantia"/>
                <a:cs typeface="Constantia"/>
              </a:rPr>
              <a:t>the  </a:t>
            </a:r>
            <a:r>
              <a:rPr sz="2400" b="1" spc="-5" dirty="0">
                <a:latin typeface="Constantia"/>
                <a:cs typeface="Constantia"/>
              </a:rPr>
              <a:t>nervous </a:t>
            </a:r>
            <a:r>
              <a:rPr sz="2400" b="1" spc="-15" dirty="0">
                <a:latin typeface="Constantia"/>
                <a:cs typeface="Constantia"/>
              </a:rPr>
              <a:t>system</a:t>
            </a:r>
            <a:r>
              <a:rPr sz="2400" b="1" spc="-1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and  </a:t>
            </a:r>
            <a:r>
              <a:rPr sz="2400" dirty="0">
                <a:latin typeface="Constantia"/>
                <a:cs typeface="Constantia"/>
              </a:rPr>
              <a:t>the </a:t>
            </a:r>
            <a:r>
              <a:rPr sz="2400" b="1" spc="-10" dirty="0">
                <a:latin typeface="Constantia"/>
                <a:cs typeface="Constantia"/>
              </a:rPr>
              <a:t>cardiovascular  network</a:t>
            </a:r>
            <a:r>
              <a:rPr sz="2400" spc="-1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286385" marR="5080" indent="-274320">
              <a:lnSpc>
                <a:spcPts val="259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result </a:t>
            </a:r>
            <a:r>
              <a:rPr sz="2400" dirty="0">
                <a:latin typeface="Constantia"/>
                <a:cs typeface="Constantia"/>
              </a:rPr>
              <a:t>is</a:t>
            </a:r>
            <a:r>
              <a:rPr sz="2400" spc="-3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diminished  and </a:t>
            </a:r>
            <a:r>
              <a:rPr sz="2400" spc="-10" dirty="0">
                <a:latin typeface="Constantia"/>
                <a:cs typeface="Constantia"/>
              </a:rPr>
              <a:t>eventually  </a:t>
            </a:r>
            <a:r>
              <a:rPr sz="2400" b="1" spc="-15" dirty="0">
                <a:latin typeface="Constantia"/>
                <a:cs typeface="Constantia"/>
              </a:rPr>
              <a:t>destroyed </a:t>
            </a:r>
            <a:r>
              <a:rPr sz="2400" b="1" spc="-10" dirty="0">
                <a:latin typeface="Constantia"/>
                <a:cs typeface="Constantia"/>
              </a:rPr>
              <a:t>breathing  </a:t>
            </a:r>
            <a:r>
              <a:rPr sz="2400" spc="-5" dirty="0">
                <a:latin typeface="Constantia"/>
                <a:cs typeface="Constantia"/>
              </a:rPr>
              <a:t>ability and </a:t>
            </a:r>
            <a:r>
              <a:rPr sz="2400" b="1" spc="-5" dirty="0">
                <a:latin typeface="Constantia"/>
                <a:cs typeface="Constantia"/>
              </a:rPr>
              <a:t>elevation </a:t>
            </a:r>
            <a:r>
              <a:rPr sz="2400" spc="-5" dirty="0">
                <a:latin typeface="Constantia"/>
                <a:cs typeface="Constantia"/>
              </a:rPr>
              <a:t>of  </a:t>
            </a:r>
            <a:r>
              <a:rPr sz="2400" spc="-15" dirty="0">
                <a:latin typeface="Constantia"/>
                <a:cs typeface="Constantia"/>
              </a:rPr>
              <a:t>already dangerous</a:t>
            </a:r>
            <a:r>
              <a:rPr sz="2400" spc="-16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levels  </a:t>
            </a:r>
            <a:r>
              <a:rPr sz="2400" spc="-5" dirty="0">
                <a:latin typeface="Constantia"/>
                <a:cs typeface="Constantia"/>
              </a:rPr>
              <a:t>of </a:t>
            </a:r>
            <a:r>
              <a:rPr sz="2400" b="1" spc="-5" dirty="0">
                <a:latin typeface="Constantia"/>
                <a:cs typeface="Constantia"/>
              </a:rPr>
              <a:t>carbon</a:t>
            </a:r>
            <a:r>
              <a:rPr sz="2400" b="1" spc="-3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monoxide</a:t>
            </a:r>
            <a:r>
              <a:rPr sz="2400" spc="-1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ts val="2735"/>
              </a:lnSpc>
              <a:spcBef>
                <a:spcPts val="26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30" dirty="0">
                <a:latin typeface="Constantia"/>
                <a:cs typeface="Constantia"/>
              </a:rPr>
              <a:t>It </a:t>
            </a:r>
            <a:r>
              <a:rPr sz="2400" spc="-5" dirty="0">
                <a:latin typeface="Constantia"/>
                <a:cs typeface="Constantia"/>
              </a:rPr>
              <a:t>also increases</a:t>
            </a:r>
            <a:r>
              <a:rPr sz="2400" spc="-2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bad</a:t>
            </a:r>
            <a:endParaRPr sz="2400">
              <a:latin typeface="Constantia"/>
              <a:cs typeface="Constantia"/>
            </a:endParaRPr>
          </a:p>
          <a:p>
            <a:pPr marL="286385">
              <a:lnSpc>
                <a:spcPts val="2735"/>
              </a:lnSpc>
            </a:pPr>
            <a:r>
              <a:rPr sz="2400" b="1" spc="-10" dirty="0">
                <a:latin typeface="Constantia"/>
                <a:cs typeface="Constantia"/>
              </a:rPr>
              <a:t>cholesterol levels</a:t>
            </a:r>
            <a:r>
              <a:rPr sz="2400" spc="-10" dirty="0">
                <a:latin typeface="Constantia"/>
                <a:cs typeface="Constantia"/>
              </a:rPr>
              <a:t>,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etc.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41270" y="1949195"/>
            <a:ext cx="4648200" cy="411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0096" y="906271"/>
            <a:ext cx="784479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Impact </a:t>
            </a:r>
            <a:r>
              <a:rPr spc="-5" dirty="0"/>
              <a:t>on </a:t>
            </a:r>
            <a:r>
              <a:rPr dirty="0"/>
              <a:t>the </a:t>
            </a:r>
            <a:r>
              <a:rPr spc="-25" dirty="0"/>
              <a:t>Brain </a:t>
            </a:r>
            <a:r>
              <a:rPr dirty="0"/>
              <a:t>and</a:t>
            </a:r>
            <a:r>
              <a:rPr spc="-105" dirty="0"/>
              <a:t> </a:t>
            </a:r>
            <a:r>
              <a:rPr dirty="0"/>
              <a:t>Body</a:t>
            </a:r>
          </a:p>
        </p:txBody>
      </p:sp>
      <p:sp>
        <p:nvSpPr>
          <p:cNvPr id="6" name="object 6"/>
          <p:cNvSpPr/>
          <p:nvPr/>
        </p:nvSpPr>
        <p:spPr>
          <a:xfrm>
            <a:off x="5336926" y="2247900"/>
            <a:ext cx="4581143" cy="4901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90205" y="1884679"/>
            <a:ext cx="6787515" cy="456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The quick burst of energy (or </a:t>
            </a:r>
            <a:r>
              <a:rPr sz="2800" spc="-10" dirty="0">
                <a:latin typeface="Constantia"/>
                <a:cs typeface="Constantia"/>
              </a:rPr>
              <a:t>“buzz”)</a:t>
            </a:r>
            <a:r>
              <a:rPr sz="2800" spc="-45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from  </a:t>
            </a:r>
            <a:r>
              <a:rPr sz="2800" spc="-5" dirty="0">
                <a:latin typeface="Constantia"/>
                <a:cs typeface="Constantia"/>
              </a:rPr>
              <a:t>smoking a </a:t>
            </a:r>
            <a:r>
              <a:rPr sz="2800" spc="-20" dirty="0">
                <a:latin typeface="Constantia"/>
                <a:cs typeface="Constantia"/>
              </a:rPr>
              <a:t>cigarette </a:t>
            </a:r>
            <a:r>
              <a:rPr sz="2800" spc="-5" dirty="0">
                <a:latin typeface="Constantia"/>
                <a:cs typeface="Constantia"/>
              </a:rPr>
              <a:t>is </a:t>
            </a:r>
            <a:r>
              <a:rPr sz="2800" spc="-10" dirty="0">
                <a:latin typeface="Constantia"/>
                <a:cs typeface="Constantia"/>
              </a:rPr>
              <a:t>closely </a:t>
            </a:r>
            <a:r>
              <a:rPr sz="2800" spc="-25" dirty="0">
                <a:latin typeface="Constantia"/>
                <a:cs typeface="Constantia"/>
              </a:rPr>
              <a:t>followed </a:t>
            </a:r>
            <a:r>
              <a:rPr sz="2800" spc="-15" dirty="0">
                <a:latin typeface="Constantia"/>
                <a:cs typeface="Constantia"/>
              </a:rPr>
              <a:t>by  tiredness.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Wingdings 2"/>
              <a:buChar char=""/>
            </a:pPr>
            <a:endParaRPr sz="2800">
              <a:latin typeface="Times New Roman"/>
              <a:cs typeface="Times New Roman"/>
            </a:endParaRPr>
          </a:p>
          <a:p>
            <a:pPr marL="307975" marR="3003550" indent="-274320">
              <a:lnSpc>
                <a:spcPct val="100000"/>
              </a:lnSpc>
              <a:spcBef>
                <a:spcPts val="230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308610" algn="l"/>
              </a:tabLst>
            </a:pPr>
            <a:r>
              <a:rPr sz="2800" spc="-5" dirty="0">
                <a:latin typeface="Constantia"/>
                <a:cs typeface="Constantia"/>
              </a:rPr>
              <a:t>The energy lasts </a:t>
            </a:r>
            <a:r>
              <a:rPr sz="2800" spc="-10" dirty="0">
                <a:latin typeface="Constantia"/>
                <a:cs typeface="Constantia"/>
              </a:rPr>
              <a:t>only  </a:t>
            </a:r>
            <a:r>
              <a:rPr sz="2800" spc="-15" dirty="0">
                <a:latin typeface="Constantia"/>
                <a:cs typeface="Constantia"/>
              </a:rPr>
              <a:t>seconds </a:t>
            </a:r>
            <a:r>
              <a:rPr sz="2800" spc="-5" dirty="0">
                <a:latin typeface="Constantia"/>
                <a:cs typeface="Constantia"/>
              </a:rPr>
              <a:t>and then the  energy </a:t>
            </a:r>
            <a:r>
              <a:rPr sz="2800" spc="-10" dirty="0">
                <a:latin typeface="Constantia"/>
                <a:cs typeface="Constantia"/>
              </a:rPr>
              <a:t>expended </a:t>
            </a:r>
            <a:r>
              <a:rPr sz="2800" spc="-5" dirty="0">
                <a:latin typeface="Constantia"/>
                <a:cs typeface="Constantia"/>
              </a:rPr>
              <a:t>and  the chemicals</a:t>
            </a:r>
            <a:r>
              <a:rPr sz="2800" spc="-254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ingested  drag </a:t>
            </a:r>
            <a:r>
              <a:rPr sz="2800" spc="-25" dirty="0">
                <a:latin typeface="Constantia"/>
                <a:cs typeface="Constantia"/>
              </a:rPr>
              <a:t>your </a:t>
            </a:r>
            <a:r>
              <a:rPr sz="2800" spc="-5" dirty="0">
                <a:latin typeface="Constantia"/>
                <a:cs typeface="Constantia"/>
              </a:rPr>
              <a:t>energy </a:t>
            </a:r>
            <a:r>
              <a:rPr sz="2800" spc="-20" dirty="0">
                <a:latin typeface="Constantia"/>
                <a:cs typeface="Constantia"/>
              </a:rPr>
              <a:t>level  </a:t>
            </a:r>
            <a:r>
              <a:rPr sz="2800" spc="-10" dirty="0">
                <a:latin typeface="Constantia"/>
                <a:cs typeface="Constantia"/>
              </a:rPr>
              <a:t>right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down.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9249"/>
            <a:ext cx="9143996" cy="102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2333" y="350265"/>
            <a:ext cx="4745735" cy="600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48995"/>
            <a:ext cx="9143996" cy="102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0096" y="906271"/>
            <a:ext cx="425640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Impact </a:t>
            </a:r>
            <a:r>
              <a:rPr spc="-5" dirty="0"/>
              <a:t>on</a:t>
            </a:r>
            <a:r>
              <a:rPr spc="-100" dirty="0"/>
              <a:t> </a:t>
            </a:r>
            <a:r>
              <a:rPr spc="-5" dirty="0"/>
              <a:t>Sleep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11541" y="2875278"/>
            <a:ext cx="8167370" cy="3695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391795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20" dirty="0">
                <a:latin typeface="Constantia"/>
                <a:cs typeface="Constantia"/>
              </a:rPr>
              <a:t>Cigarette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smokers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are</a:t>
            </a:r>
            <a:r>
              <a:rPr sz="2800" spc="-8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four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times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as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likely</a:t>
            </a:r>
            <a:r>
              <a:rPr sz="2800" spc="-9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to</a:t>
            </a:r>
            <a:r>
              <a:rPr sz="2800" spc="-9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feel  </a:t>
            </a:r>
            <a:r>
              <a:rPr sz="2800" spc="-15" dirty="0">
                <a:latin typeface="Constantia"/>
                <a:cs typeface="Constantia"/>
              </a:rPr>
              <a:t>unrested after </a:t>
            </a:r>
            <a:r>
              <a:rPr sz="2800" spc="-5" dirty="0">
                <a:latin typeface="Constantia"/>
                <a:cs typeface="Constantia"/>
              </a:rPr>
              <a:t>a </a:t>
            </a:r>
            <a:r>
              <a:rPr sz="2800" spc="-25" dirty="0">
                <a:latin typeface="Constantia"/>
                <a:cs typeface="Constantia"/>
              </a:rPr>
              <a:t>night’s</a:t>
            </a:r>
            <a:r>
              <a:rPr sz="2800" spc="-38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sleep.</a:t>
            </a:r>
            <a:endParaRPr sz="2800">
              <a:latin typeface="Constantia"/>
              <a:cs typeface="Constantia"/>
            </a:endParaRPr>
          </a:p>
          <a:p>
            <a:pPr marL="286385" marR="815340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Smoking </a:t>
            </a:r>
            <a:r>
              <a:rPr sz="2800" spc="-15" dirty="0">
                <a:latin typeface="Constantia"/>
                <a:cs typeface="Constantia"/>
              </a:rPr>
              <a:t>results </a:t>
            </a:r>
            <a:r>
              <a:rPr sz="2800" spc="-5" dirty="0">
                <a:latin typeface="Constantia"/>
                <a:cs typeface="Constantia"/>
              </a:rPr>
              <a:t>in less deep </a:t>
            </a:r>
            <a:r>
              <a:rPr sz="2800" spc="-20" dirty="0">
                <a:latin typeface="Constantia"/>
                <a:cs typeface="Constantia"/>
              </a:rPr>
              <a:t>sleep, </a:t>
            </a:r>
            <a:r>
              <a:rPr sz="2800" spc="-15" dirty="0">
                <a:latin typeface="Constantia"/>
                <a:cs typeface="Constantia"/>
              </a:rPr>
              <a:t>more</a:t>
            </a:r>
            <a:r>
              <a:rPr sz="2800" spc="-47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easily  disturbed light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sleep.</a:t>
            </a:r>
            <a:endParaRPr sz="28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15" dirty="0">
                <a:latin typeface="Constantia"/>
                <a:cs typeface="Constantia"/>
              </a:rPr>
              <a:t>Nicotine </a:t>
            </a:r>
            <a:r>
              <a:rPr sz="2800" spc="-20" dirty="0">
                <a:latin typeface="Constantia"/>
                <a:cs typeface="Constantia"/>
              </a:rPr>
              <a:t>withdrawal </a:t>
            </a:r>
            <a:r>
              <a:rPr sz="2800" spc="-5" dirty="0">
                <a:latin typeface="Constantia"/>
                <a:cs typeface="Constantia"/>
              </a:rPr>
              <a:t>each </a:t>
            </a:r>
            <a:r>
              <a:rPr sz="2800" spc="-10" dirty="0">
                <a:latin typeface="Constantia"/>
                <a:cs typeface="Constantia"/>
              </a:rPr>
              <a:t>night </a:t>
            </a:r>
            <a:r>
              <a:rPr sz="2800" spc="-15" dirty="0">
                <a:latin typeface="Constantia"/>
                <a:cs typeface="Constantia"/>
              </a:rPr>
              <a:t>contributes </a:t>
            </a:r>
            <a:r>
              <a:rPr sz="2800" spc="-25" dirty="0">
                <a:latin typeface="Constantia"/>
                <a:cs typeface="Constantia"/>
              </a:rPr>
              <a:t>to</a:t>
            </a:r>
            <a:r>
              <a:rPr sz="2800" spc="-51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sleep  </a:t>
            </a:r>
            <a:r>
              <a:rPr sz="2800" spc="-15" dirty="0">
                <a:latin typeface="Constantia"/>
                <a:cs typeface="Constantia"/>
              </a:rPr>
              <a:t>disturbances.</a:t>
            </a:r>
            <a:endParaRPr sz="2800">
              <a:latin typeface="Constantia"/>
              <a:cs typeface="Constantia"/>
            </a:endParaRPr>
          </a:p>
          <a:p>
            <a:pPr marL="286385" marR="438150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b="1" spc="-5" dirty="0">
                <a:latin typeface="Constantia"/>
                <a:cs typeface="Constantia"/>
              </a:rPr>
              <a:t>Sleep </a:t>
            </a:r>
            <a:r>
              <a:rPr sz="2800" b="1" spc="-15" dirty="0">
                <a:latin typeface="Constantia"/>
                <a:cs typeface="Constantia"/>
              </a:rPr>
              <a:t>deprivation </a:t>
            </a:r>
            <a:r>
              <a:rPr sz="2800" spc="-10" dirty="0">
                <a:latin typeface="Constantia"/>
                <a:cs typeface="Constantia"/>
              </a:rPr>
              <a:t>increases depression,</a:t>
            </a:r>
            <a:r>
              <a:rPr sz="2800" spc="-34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anxiety  and other </a:t>
            </a:r>
            <a:r>
              <a:rPr sz="2800" spc="-15" dirty="0">
                <a:latin typeface="Constantia"/>
                <a:cs typeface="Constantia"/>
              </a:rPr>
              <a:t>psychiatric</a:t>
            </a:r>
            <a:r>
              <a:rPr sz="2800" spc="-32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disorders.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29406" y="1004316"/>
            <a:ext cx="2299716" cy="1920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1463</Words>
  <Application>Microsoft Office PowerPoint</Application>
  <PresentationFormat>Custom</PresentationFormat>
  <Paragraphs>170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Constantia</vt:lpstr>
      <vt:lpstr>Times New Roman</vt:lpstr>
      <vt:lpstr>Wingdings 2</vt:lpstr>
      <vt:lpstr>Office Theme</vt:lpstr>
      <vt:lpstr>PowerPoint Presentation</vt:lpstr>
      <vt:lpstr>Entire Body Impact</vt:lpstr>
      <vt:lpstr>Second Hand Smoke</vt:lpstr>
      <vt:lpstr>Impact on Immune System</vt:lpstr>
      <vt:lpstr>Impact on the Brain</vt:lpstr>
      <vt:lpstr>Impact on the Brain</vt:lpstr>
      <vt:lpstr>Impact on the Body</vt:lpstr>
      <vt:lpstr>Impact on the Brain and Body</vt:lpstr>
      <vt:lpstr>Impact on Sleep</vt:lpstr>
      <vt:lpstr>Nicotine and Insulin</vt:lpstr>
      <vt:lpstr>Smoking and Eyesight</vt:lpstr>
      <vt:lpstr>The Risk of Heart Attacks</vt:lpstr>
      <vt:lpstr>Second-Hand Smoke</vt:lpstr>
      <vt:lpstr>Second-Hand Smoke and  Cardiovascular Disease</vt:lpstr>
      <vt:lpstr>Second-Hand Smoke and  Cardiovascular Disease</vt:lpstr>
      <vt:lpstr>Atherosclerosis, Strokes, Aortic Rupture</vt:lpstr>
      <vt:lpstr>Smoking and the Lungs</vt:lpstr>
      <vt:lpstr>Tar Build-up in the Lungs</vt:lpstr>
      <vt:lpstr>Smoking and The Lungs</vt:lpstr>
      <vt:lpstr>Lung Cancer</vt:lpstr>
      <vt:lpstr>Smoking and The Lungs</vt:lpstr>
      <vt:lpstr>Brittle Bones</vt:lpstr>
      <vt:lpstr>Which Twin Is The Smoker?</vt:lpstr>
      <vt:lpstr>Smoking and the Skin</vt:lpstr>
      <vt:lpstr>Smoking Can Cause Sagging Breasts</vt:lpstr>
      <vt:lpstr>Skin Damage: Age Spots</vt:lpstr>
      <vt:lpstr>Skin Damage: Smoker’s Pucker</vt:lpstr>
      <vt:lpstr>Crow’s Feet Eye Wrinkles</vt:lpstr>
      <vt:lpstr>Buerger’s Disease</vt:lpstr>
      <vt:lpstr>Smoking and Oral Health</vt:lpstr>
      <vt:lpstr>Oral Cancer</vt:lpstr>
      <vt:lpstr>Smoking and Weight</vt:lpstr>
      <vt:lpstr>Smoking and Weight</vt:lpstr>
      <vt:lpstr>Smoking and Sex</vt:lpstr>
      <vt:lpstr>Smoking and Reproduction</vt:lpstr>
      <vt:lpstr>SecondHand Smoke and Children</vt:lpstr>
      <vt:lpstr>Smoking In Utero</vt:lpstr>
      <vt:lpstr>A Final Message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Tobacco on the Body and Brain3-long</dc:title>
  <dc:creator>pscofield</dc:creator>
  <cp:lastModifiedBy>Karan jot</cp:lastModifiedBy>
  <cp:revision>1</cp:revision>
  <dcterms:created xsi:type="dcterms:W3CDTF">2020-06-02T04:36:23Z</dcterms:created>
  <dcterms:modified xsi:type="dcterms:W3CDTF">2020-06-02T04:48:51Z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2012-12-26T00:00:00Z</vt:filetime>
  </property>
  <property fmtid="{D5CDD505-2E9C-101B-9397-08002B2CF9AE}" pid="3" name="Creator">
    <vt:lpwstr>PDFCreator Version 1.2.3</vt:lpwstr>
  </property>
  <property fmtid="{D5CDD505-2E9C-101B-9397-08002B2CF9AE}" pid="4" name="LastSaved">
    <vt:filetime>2020-06-02T00:00:00Z</vt:filetime>
  </property>
</Properties>
</file>