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6" r:id="rId3"/>
    <p:sldId id="280" r:id="rId4"/>
    <p:sldId id="301" r:id="rId5"/>
    <p:sldId id="281" r:id="rId6"/>
    <p:sldId id="282" r:id="rId7"/>
    <p:sldId id="283" r:id="rId8"/>
    <p:sldId id="297" r:id="rId9"/>
    <p:sldId id="298" r:id="rId10"/>
    <p:sldId id="284" r:id="rId11"/>
    <p:sldId id="272" r:id="rId12"/>
    <p:sldId id="273" r:id="rId13"/>
    <p:sldId id="285" r:id="rId14"/>
    <p:sldId id="274" r:id="rId15"/>
    <p:sldId id="275" r:id="rId16"/>
    <p:sldId id="276" r:id="rId17"/>
    <p:sldId id="277" r:id="rId18"/>
    <p:sldId id="278" r:id="rId19"/>
    <p:sldId id="279" r:id="rId20"/>
    <p:sldId id="286" r:id="rId21"/>
    <p:sldId id="287" r:id="rId22"/>
    <p:sldId id="289" r:id="rId23"/>
    <p:sldId id="288" r:id="rId24"/>
    <p:sldId id="291" r:id="rId25"/>
    <p:sldId id="271" r:id="rId26"/>
    <p:sldId id="292" r:id="rId27"/>
    <p:sldId id="299" r:id="rId28"/>
    <p:sldId id="294" r:id="rId29"/>
    <p:sldId id="300"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6/2/2020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6/2/2020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6/2/2020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57200" y="304800"/>
            <a:ext cx="8077200" cy="1502334"/>
          </a:xfrm>
          <a:prstGeom prst="rect">
            <a:avLst/>
          </a:prstGeom>
        </p:spPr>
        <p:txBody>
          <a:bodyPr vert="horz" wrap="square" lIns="0" tIns="12065" rIns="0" bIns="0" rtlCol="0">
            <a:spAutoFit/>
          </a:bodyPr>
          <a:lstStyle/>
          <a:p>
            <a:pPr algn="ctr">
              <a:lnSpc>
                <a:spcPct val="100000"/>
              </a:lnSpc>
              <a:spcBef>
                <a:spcPts val="95"/>
              </a:spcBef>
            </a:pPr>
            <a:r>
              <a:rPr sz="4800" u="sng" spc="-10" dirty="0">
                <a:solidFill>
                  <a:srgbClr val="C00000"/>
                </a:solidFill>
                <a:uFill>
                  <a:solidFill>
                    <a:srgbClr val="C00000"/>
                  </a:solidFill>
                </a:uFill>
                <a:latin typeface="Aharoni" pitchFamily="2" charset="-79"/>
                <a:cs typeface="Aharoni" pitchFamily="2" charset="-79"/>
              </a:rPr>
              <a:t>WORLD </a:t>
            </a:r>
            <a:r>
              <a:rPr sz="4800" u="sng" spc="-5" dirty="0">
                <a:solidFill>
                  <a:srgbClr val="C00000"/>
                </a:solidFill>
                <a:uFill>
                  <a:solidFill>
                    <a:srgbClr val="C00000"/>
                  </a:solidFill>
                </a:uFill>
                <a:latin typeface="Aharoni" pitchFamily="2" charset="-79"/>
                <a:cs typeface="Aharoni" pitchFamily="2" charset="-79"/>
              </a:rPr>
              <a:t>NO </a:t>
            </a:r>
            <a:r>
              <a:rPr sz="4800" u="sng" spc="-5">
                <a:solidFill>
                  <a:srgbClr val="C00000"/>
                </a:solidFill>
                <a:uFill>
                  <a:solidFill>
                    <a:srgbClr val="C00000"/>
                  </a:solidFill>
                </a:uFill>
                <a:latin typeface="Aharoni" pitchFamily="2" charset="-79"/>
                <a:cs typeface="Aharoni" pitchFamily="2" charset="-79"/>
              </a:rPr>
              <a:t>TOBACCO</a:t>
            </a:r>
            <a:r>
              <a:rPr sz="4800" u="sng">
                <a:solidFill>
                  <a:srgbClr val="C00000"/>
                </a:solidFill>
                <a:uFill>
                  <a:solidFill>
                    <a:srgbClr val="C00000"/>
                  </a:solidFill>
                </a:uFill>
                <a:latin typeface="Aharoni" pitchFamily="2" charset="-79"/>
                <a:cs typeface="Aharoni" pitchFamily="2" charset="-79"/>
              </a:rPr>
              <a:t> </a:t>
            </a:r>
            <a:r>
              <a:rPr sz="4800" u="sng" spc="-15" smtClean="0">
                <a:solidFill>
                  <a:srgbClr val="C00000"/>
                </a:solidFill>
                <a:uFill>
                  <a:solidFill>
                    <a:srgbClr val="C00000"/>
                  </a:solidFill>
                </a:uFill>
                <a:latin typeface="Aharoni" pitchFamily="2" charset="-79"/>
                <a:cs typeface="Aharoni" pitchFamily="2" charset="-79"/>
              </a:rPr>
              <a:t>DAY</a:t>
            </a:r>
            <a:endParaRPr sz="4800">
              <a:latin typeface="Aharoni" pitchFamily="2" charset="-79"/>
              <a:cs typeface="Aharoni" pitchFamily="2" charset="-79"/>
            </a:endParaRPr>
          </a:p>
          <a:p>
            <a:pPr algn="ctr">
              <a:lnSpc>
                <a:spcPct val="100000"/>
              </a:lnSpc>
              <a:spcBef>
                <a:spcPts val="65"/>
              </a:spcBef>
            </a:pPr>
            <a:r>
              <a:rPr sz="4800" spc="-5" dirty="0">
                <a:solidFill>
                  <a:srgbClr val="C00000"/>
                </a:solidFill>
                <a:latin typeface="Aharoni" pitchFamily="2" charset="-79"/>
                <a:cs typeface="Aharoni" pitchFamily="2" charset="-79"/>
              </a:rPr>
              <a:t>31</a:t>
            </a:r>
            <a:r>
              <a:rPr sz="4800" spc="-7" baseline="25462" dirty="0">
                <a:solidFill>
                  <a:srgbClr val="C00000"/>
                </a:solidFill>
                <a:latin typeface="Aharoni" pitchFamily="2" charset="-79"/>
                <a:cs typeface="Aharoni" pitchFamily="2" charset="-79"/>
              </a:rPr>
              <a:t>st  </a:t>
            </a:r>
            <a:r>
              <a:rPr sz="4800" spc="-15" dirty="0">
                <a:solidFill>
                  <a:srgbClr val="C00000"/>
                </a:solidFill>
                <a:latin typeface="Aharoni" pitchFamily="2" charset="-79"/>
                <a:cs typeface="Aharoni" pitchFamily="2" charset="-79"/>
              </a:rPr>
              <a:t>MAY</a:t>
            </a:r>
            <a:r>
              <a:rPr sz="4800" spc="-15">
                <a:solidFill>
                  <a:srgbClr val="C00000"/>
                </a:solidFill>
                <a:latin typeface="Aharoni" pitchFamily="2" charset="-79"/>
                <a:cs typeface="Aharoni" pitchFamily="2" charset="-79"/>
              </a:rPr>
              <a:t>,</a:t>
            </a:r>
            <a:r>
              <a:rPr sz="4800" spc="-150">
                <a:solidFill>
                  <a:srgbClr val="C00000"/>
                </a:solidFill>
                <a:latin typeface="Aharoni" pitchFamily="2" charset="-79"/>
                <a:cs typeface="Aharoni" pitchFamily="2" charset="-79"/>
              </a:rPr>
              <a:t> </a:t>
            </a:r>
            <a:r>
              <a:rPr sz="4800" spc="-5" smtClean="0">
                <a:solidFill>
                  <a:srgbClr val="C00000"/>
                </a:solidFill>
                <a:latin typeface="Aharoni" pitchFamily="2" charset="-79"/>
                <a:cs typeface="Aharoni" pitchFamily="2" charset="-79"/>
              </a:rPr>
              <a:t>20</a:t>
            </a:r>
            <a:r>
              <a:rPr lang="en-US" sz="4800" spc="-5" dirty="0" smtClean="0">
                <a:solidFill>
                  <a:srgbClr val="C00000"/>
                </a:solidFill>
                <a:latin typeface="Aharoni" pitchFamily="2" charset="-79"/>
                <a:cs typeface="Aharoni" pitchFamily="2" charset="-79"/>
              </a:rPr>
              <a:t>20</a:t>
            </a:r>
            <a:endParaRPr sz="4800">
              <a:latin typeface="Aharoni" pitchFamily="2" charset="-79"/>
              <a:cs typeface="Aharoni" pitchFamily="2" charset="-79"/>
            </a:endParaRPr>
          </a:p>
        </p:txBody>
      </p:sp>
      <p:pic>
        <p:nvPicPr>
          <p:cNvPr id="1026" name="Picture 2" descr="C:\Users\Komal\Desktop\6188_WHO_WNTD19_Banner_310x200px_meo20190410_2.jpg"/>
          <p:cNvPicPr>
            <a:picLocks noChangeAspect="1" noChangeArrowheads="1"/>
          </p:cNvPicPr>
          <p:nvPr/>
        </p:nvPicPr>
        <p:blipFill>
          <a:blip r:embed="rId2"/>
          <a:srcRect/>
          <a:stretch>
            <a:fillRect/>
          </a:stretch>
        </p:blipFill>
        <p:spPr bwMode="auto">
          <a:xfrm>
            <a:off x="685800" y="1905000"/>
            <a:ext cx="8001000" cy="4724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C:\Users\Komal\Desktop\clove.jpeg"/>
          <p:cNvPicPr>
            <a:picLocks noGrp="1" noChangeAspect="1" noChangeArrowheads="1"/>
          </p:cNvPicPr>
          <p:nvPr>
            <p:ph sz="quarter" idx="1"/>
          </p:nvPr>
        </p:nvPicPr>
        <p:blipFill>
          <a:blip r:embed="rId2"/>
          <a:srcRect/>
          <a:stretch>
            <a:fillRect/>
          </a:stretch>
        </p:blipFill>
        <p:spPr bwMode="auto">
          <a:xfrm>
            <a:off x="381000" y="0"/>
            <a:ext cx="8382000" cy="62483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r>
              <a:rPr lang="en-US" sz="4000" b="1" dirty="0" smtClean="0"/>
              <a:t>Cont…</a:t>
            </a:r>
            <a:endParaRPr lang="en-US" sz="4000" b="1" dirty="0"/>
          </a:p>
        </p:txBody>
      </p:sp>
      <p:sp>
        <p:nvSpPr>
          <p:cNvPr id="3" name="Text Placeholder 2"/>
          <p:cNvSpPr>
            <a:spLocks noGrp="1"/>
          </p:cNvSpPr>
          <p:nvPr>
            <p:ph sz="quarter" idx="1"/>
          </p:nvPr>
        </p:nvSpPr>
        <p:spPr>
          <a:xfrm>
            <a:off x="457200" y="1219200"/>
            <a:ext cx="8305799" cy="5105400"/>
          </a:xfrm>
        </p:spPr>
        <p:txBody>
          <a:bodyPr>
            <a:noAutofit/>
          </a:bodyPr>
          <a:lstStyle/>
          <a:p>
            <a:pPr algn="just">
              <a:lnSpc>
                <a:spcPct val="200000"/>
              </a:lnSpc>
            </a:pPr>
            <a:r>
              <a:rPr lang="en-US" sz="2800" dirty="0" smtClean="0">
                <a:solidFill>
                  <a:srgbClr val="C00000"/>
                </a:solidFill>
              </a:rPr>
              <a:t>People can smoke, chew, or sniff tobacco. Smoked tobacco products include Cigarettes, Cigars, Beedis, and </a:t>
            </a:r>
            <a:r>
              <a:rPr lang="en-US" sz="2800" dirty="0" err="1" smtClean="0">
                <a:solidFill>
                  <a:srgbClr val="C00000"/>
                </a:solidFill>
              </a:rPr>
              <a:t>Kreteks</a:t>
            </a:r>
            <a:r>
              <a:rPr lang="en-US" sz="2800" dirty="0" smtClean="0">
                <a:solidFill>
                  <a:srgbClr val="C00000"/>
                </a:solidFill>
              </a:rPr>
              <a:t>. Some people also smoke loose tobacco in a pipe or hookah (water pipe). Chewed tobacco products include chewing tobacco, snuff, dip; snuff can also be sniffed.</a:t>
            </a:r>
            <a:endParaRPr lang="en-US" sz="2800"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Forms of Tobacco used in India</a:t>
            </a:r>
            <a:endParaRPr lang="en-US" sz="3600" b="1" dirty="0"/>
          </a:p>
        </p:txBody>
      </p:sp>
      <p:sp>
        <p:nvSpPr>
          <p:cNvPr id="3" name="Text Placeholder 2"/>
          <p:cNvSpPr>
            <a:spLocks noGrp="1"/>
          </p:cNvSpPr>
          <p:nvPr>
            <p:ph sz="quarter" idx="1"/>
          </p:nvPr>
        </p:nvSpPr>
        <p:spPr>
          <a:xfrm>
            <a:off x="228600" y="1219201"/>
            <a:ext cx="8686800" cy="5029200"/>
          </a:xfrm>
        </p:spPr>
        <p:txBody>
          <a:bodyPr>
            <a:normAutofit/>
          </a:bodyPr>
          <a:lstStyle/>
          <a:p>
            <a:pPr algn="just">
              <a:lnSpc>
                <a:spcPct val="200000"/>
              </a:lnSpc>
            </a:pPr>
            <a:r>
              <a:rPr lang="en-US" dirty="0" smtClean="0">
                <a:solidFill>
                  <a:srgbClr val="C00000"/>
                </a:solidFill>
              </a:rPr>
              <a:t>Tobacco use is ingrained as a cultural practice and resultant addiction in India.</a:t>
            </a:r>
          </a:p>
          <a:p>
            <a:pPr algn="just">
              <a:lnSpc>
                <a:spcPct val="200000"/>
              </a:lnSpc>
            </a:pPr>
            <a:r>
              <a:rPr lang="en-US" dirty="0" smtClean="0">
                <a:solidFill>
                  <a:srgbClr val="C00000"/>
                </a:solidFill>
              </a:rPr>
              <a:t> In India, tobacco is used as smoked and smokeless forms. There are myriad forms. </a:t>
            </a:r>
          </a:p>
          <a:p>
            <a:pPr algn="just">
              <a:lnSpc>
                <a:spcPct val="200000"/>
              </a:lnSpc>
            </a:pPr>
            <a:r>
              <a:rPr lang="en-US" dirty="0" smtClean="0">
                <a:solidFill>
                  <a:srgbClr val="C00000"/>
                </a:solidFill>
              </a:rPr>
              <a:t>Cigarettes are available in various types, filtered/unfiltered, length based, and flavored.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Forms of Tobacco used in India</a:t>
            </a:r>
            <a:endParaRPr lang="en-US" dirty="0"/>
          </a:p>
        </p:txBody>
      </p:sp>
      <p:sp>
        <p:nvSpPr>
          <p:cNvPr id="3" name="Content Placeholder 2"/>
          <p:cNvSpPr>
            <a:spLocks noGrp="1"/>
          </p:cNvSpPr>
          <p:nvPr>
            <p:ph sz="quarter" idx="1"/>
          </p:nvPr>
        </p:nvSpPr>
        <p:spPr/>
        <p:txBody>
          <a:bodyPr>
            <a:normAutofit fontScale="92500" lnSpcReduction="20000"/>
          </a:bodyPr>
          <a:lstStyle/>
          <a:p>
            <a:pPr algn="just">
              <a:lnSpc>
                <a:spcPct val="200000"/>
              </a:lnSpc>
            </a:pPr>
            <a:r>
              <a:rPr lang="en-US" dirty="0" smtClean="0">
                <a:solidFill>
                  <a:srgbClr val="C00000"/>
                </a:solidFill>
              </a:rPr>
              <a:t>Beedi is an indigenous form of tobacco product, made with 0.2 to 0.3 g of tobacco wrapped in </a:t>
            </a:r>
            <a:r>
              <a:rPr lang="en-US" dirty="0" err="1" smtClean="0">
                <a:solidFill>
                  <a:srgbClr val="C00000"/>
                </a:solidFill>
              </a:rPr>
              <a:t>temburni</a:t>
            </a:r>
            <a:r>
              <a:rPr lang="en-US" dirty="0" smtClean="0">
                <a:solidFill>
                  <a:srgbClr val="C00000"/>
                </a:solidFill>
              </a:rPr>
              <a:t> leaf and tied with a small string. Beedis contain 3 times more nicotine and 5 times more amount of tar than the regular cigarette, and they are also available in flavors of strawberry, mango, and chocolate.</a:t>
            </a:r>
            <a:r>
              <a:rPr lang="en-US" baseline="30000" dirty="0" smtClean="0">
                <a:solidFill>
                  <a:srgbClr val="C00000"/>
                </a:solidFill>
              </a:rPr>
              <a:t> </a:t>
            </a:r>
          </a:p>
          <a:p>
            <a:pPr algn="just">
              <a:lnSpc>
                <a:spcPct val="200000"/>
              </a:lnSpc>
            </a:pPr>
            <a:r>
              <a:rPr lang="en-US" dirty="0" smtClean="0">
                <a:solidFill>
                  <a:srgbClr val="C00000"/>
                </a:solidFill>
              </a:rPr>
              <a:t>Smokeless tobacco is a form of tobacco that need not be ignited for use, applied orally and nasally.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Patterns and Prevalence of Tobacco Use in India</a:t>
            </a:r>
            <a:endParaRPr lang="en-US" sz="3600" b="1" dirty="0"/>
          </a:p>
        </p:txBody>
      </p:sp>
      <p:sp>
        <p:nvSpPr>
          <p:cNvPr id="3" name="Text Placeholder 2"/>
          <p:cNvSpPr>
            <a:spLocks noGrp="1"/>
          </p:cNvSpPr>
          <p:nvPr>
            <p:ph sz="quarter" idx="1"/>
          </p:nvPr>
        </p:nvSpPr>
        <p:spPr>
          <a:xfrm>
            <a:off x="457200" y="1143000"/>
            <a:ext cx="8229600" cy="5242381"/>
          </a:xfrm>
        </p:spPr>
        <p:txBody>
          <a:bodyPr>
            <a:normAutofit fontScale="85000" lnSpcReduction="20000"/>
          </a:bodyPr>
          <a:lstStyle/>
          <a:p>
            <a:pPr algn="just">
              <a:lnSpc>
                <a:spcPct val="200000"/>
              </a:lnSpc>
            </a:pPr>
            <a:r>
              <a:rPr lang="en-US" dirty="0" smtClean="0">
                <a:solidFill>
                  <a:srgbClr val="C00000"/>
                </a:solidFill>
              </a:rPr>
              <a:t>India is the second largest consumer of tobacco.</a:t>
            </a:r>
            <a:r>
              <a:rPr lang="en-US" baseline="30000" dirty="0" smtClean="0">
                <a:solidFill>
                  <a:srgbClr val="C00000"/>
                </a:solidFill>
              </a:rPr>
              <a:t> </a:t>
            </a:r>
            <a:r>
              <a:rPr lang="en-US" dirty="0" smtClean="0">
                <a:solidFill>
                  <a:srgbClr val="C00000"/>
                </a:solidFill>
              </a:rPr>
              <a:t>Global Adult Tobacco Survey-2 reports that 28.6% of the population consume tobacco in any form, 10.7% smoke, and 21.4% use SLT.</a:t>
            </a:r>
            <a:r>
              <a:rPr lang="en-US" baseline="30000" dirty="0" smtClean="0">
                <a:solidFill>
                  <a:srgbClr val="C00000"/>
                </a:solidFill>
              </a:rPr>
              <a:t> </a:t>
            </a:r>
          </a:p>
          <a:p>
            <a:pPr algn="just">
              <a:lnSpc>
                <a:spcPct val="200000"/>
              </a:lnSpc>
            </a:pPr>
            <a:r>
              <a:rPr lang="en-US" dirty="0" err="1" smtClean="0">
                <a:solidFill>
                  <a:srgbClr val="C00000"/>
                </a:solidFill>
              </a:rPr>
              <a:t>Khaini</a:t>
            </a:r>
            <a:r>
              <a:rPr lang="en-US" dirty="0" smtClean="0">
                <a:solidFill>
                  <a:srgbClr val="C00000"/>
                </a:solidFill>
              </a:rPr>
              <a:t> (a form of SLT) and beedis are the dominant forms of tobacco consumed in India, at 11% and 8%, respectively.</a:t>
            </a:r>
            <a:r>
              <a:rPr lang="en-US" baseline="30000" dirty="0" smtClean="0">
                <a:solidFill>
                  <a:srgbClr val="C00000"/>
                </a:solidFill>
              </a:rPr>
              <a:t> </a:t>
            </a:r>
            <a:r>
              <a:rPr lang="en-US" dirty="0" smtClean="0">
                <a:solidFill>
                  <a:srgbClr val="C00000"/>
                </a:solidFill>
              </a:rPr>
              <a:t>Compared with GATS 2010, there has been a 6% decrease in the tobacco consumption recorded in GATS 2017 and also the NFHS-4 has shown decrease in the prevalence rate compared with NFHS-3.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Cont…</a:t>
            </a:r>
            <a:endParaRPr lang="en-US" b="1" dirty="0"/>
          </a:p>
        </p:txBody>
      </p:sp>
      <p:sp>
        <p:nvSpPr>
          <p:cNvPr id="3" name="Text Placeholder 2"/>
          <p:cNvSpPr>
            <a:spLocks noGrp="1"/>
          </p:cNvSpPr>
          <p:nvPr>
            <p:ph sz="quarter" idx="1"/>
          </p:nvPr>
        </p:nvSpPr>
        <p:spPr>
          <a:xfrm>
            <a:off x="457200" y="1143000"/>
            <a:ext cx="8229600" cy="4114800"/>
          </a:xfrm>
        </p:spPr>
        <p:txBody>
          <a:bodyPr>
            <a:noAutofit/>
          </a:bodyPr>
          <a:lstStyle/>
          <a:p>
            <a:pPr algn="just">
              <a:lnSpc>
                <a:spcPct val="200000"/>
              </a:lnSpc>
            </a:pPr>
            <a:r>
              <a:rPr lang="en-US" dirty="0" smtClean="0">
                <a:solidFill>
                  <a:srgbClr val="C00000"/>
                </a:solidFill>
              </a:rPr>
              <a:t>Smoked form was consumed by 14% of the population.</a:t>
            </a:r>
            <a:r>
              <a:rPr lang="en-US" baseline="30000" dirty="0" smtClean="0">
                <a:solidFill>
                  <a:srgbClr val="C00000"/>
                </a:solidFill>
              </a:rPr>
              <a:t> </a:t>
            </a:r>
            <a:r>
              <a:rPr lang="en-US" dirty="0" smtClean="0">
                <a:solidFill>
                  <a:srgbClr val="C00000"/>
                </a:solidFill>
              </a:rPr>
              <a:t>On an average, Indians smoked about 6.2 cigarettes per day; this is the lowest of all countries, but among women, although the prevalence of cigarette smoking was less, the mean cigarettes per day were quite high, about 7, higher than the average of men, which was 6.1.</a:t>
            </a:r>
            <a:endParaRPr lang="en-US"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Cont…</a:t>
            </a:r>
            <a:endParaRPr lang="en-US" b="1" dirty="0"/>
          </a:p>
        </p:txBody>
      </p:sp>
      <p:sp>
        <p:nvSpPr>
          <p:cNvPr id="3" name="Text Placeholder 2"/>
          <p:cNvSpPr>
            <a:spLocks noGrp="1"/>
          </p:cNvSpPr>
          <p:nvPr>
            <p:ph sz="quarter" idx="1"/>
          </p:nvPr>
        </p:nvSpPr>
        <p:spPr>
          <a:xfrm>
            <a:off x="457200" y="1143000"/>
            <a:ext cx="8229599" cy="5181600"/>
          </a:xfrm>
        </p:spPr>
        <p:txBody>
          <a:bodyPr>
            <a:normAutofit fontScale="92500" lnSpcReduction="20000"/>
          </a:bodyPr>
          <a:lstStyle/>
          <a:p>
            <a:pPr algn="just">
              <a:lnSpc>
                <a:spcPct val="150000"/>
              </a:lnSpc>
            </a:pPr>
            <a:r>
              <a:rPr lang="en-US" dirty="0" smtClean="0">
                <a:solidFill>
                  <a:srgbClr val="C00000"/>
                </a:solidFill>
              </a:rPr>
              <a:t>Beedis accounted for the largest proportion of smoked tobacco consumed in India,</a:t>
            </a:r>
            <a:r>
              <a:rPr lang="en-US" baseline="30000" dirty="0" smtClean="0">
                <a:solidFill>
                  <a:srgbClr val="C00000"/>
                </a:solidFill>
              </a:rPr>
              <a:t> </a:t>
            </a:r>
            <a:r>
              <a:rPr lang="en-US" dirty="0" smtClean="0">
                <a:solidFill>
                  <a:srgbClr val="C00000"/>
                </a:solidFill>
              </a:rPr>
              <a:t>especially among the lower socio-economic group, they consume beedis 8 to 10 times more than cigarette smoking.</a:t>
            </a:r>
            <a:r>
              <a:rPr lang="en-US" baseline="30000" dirty="0" smtClean="0">
                <a:solidFill>
                  <a:srgbClr val="C00000"/>
                </a:solidFill>
              </a:rPr>
              <a:t> </a:t>
            </a:r>
            <a:r>
              <a:rPr lang="en-US" dirty="0" smtClean="0">
                <a:solidFill>
                  <a:srgbClr val="C00000"/>
                </a:solidFill>
              </a:rPr>
              <a:t>Despite greater consumption and higher toxicology associated with beedis, they go unnoticed.</a:t>
            </a:r>
          </a:p>
          <a:p>
            <a:pPr algn="just">
              <a:lnSpc>
                <a:spcPct val="150000"/>
              </a:lnSpc>
            </a:pPr>
            <a:r>
              <a:rPr lang="en-US" dirty="0" smtClean="0">
                <a:solidFill>
                  <a:srgbClr val="C00000"/>
                </a:solidFill>
              </a:rPr>
              <a:t>A study that assessed trends in beedi and cigarette smoking in India from 1998 to 2015 showed that cigarettes were displacing beedis among men due to rising income and increased affordability; this was also significantly noticed among the lower socio-economic status groups.</a:t>
            </a:r>
            <a:endParaRPr lang="en-US"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Cont…</a:t>
            </a:r>
            <a:endParaRPr lang="en-US" b="1" dirty="0"/>
          </a:p>
        </p:txBody>
      </p:sp>
      <p:sp>
        <p:nvSpPr>
          <p:cNvPr id="3" name="Text Placeholder 2"/>
          <p:cNvSpPr>
            <a:spLocks noGrp="1"/>
          </p:cNvSpPr>
          <p:nvPr>
            <p:ph sz="quarter" idx="1"/>
          </p:nvPr>
        </p:nvSpPr>
        <p:spPr>
          <a:xfrm>
            <a:off x="457200" y="1143000"/>
            <a:ext cx="8229599" cy="5181600"/>
          </a:xfrm>
        </p:spPr>
        <p:txBody>
          <a:bodyPr>
            <a:noAutofit/>
          </a:bodyPr>
          <a:lstStyle/>
          <a:p>
            <a:pPr algn="just">
              <a:lnSpc>
                <a:spcPct val="150000"/>
              </a:lnSpc>
            </a:pPr>
            <a:r>
              <a:rPr lang="en-US" sz="2200" dirty="0" smtClean="0">
                <a:solidFill>
                  <a:srgbClr val="C00000"/>
                </a:solidFill>
              </a:rPr>
              <a:t>India has the largest number of SLT users in the world. Of the 346 million global consumers, India alone has 152.4 million men and 80.8 million female SLT consumers,</a:t>
            </a:r>
            <a:r>
              <a:rPr lang="en-US" sz="2200" baseline="30000" dirty="0" smtClean="0">
                <a:solidFill>
                  <a:srgbClr val="C00000"/>
                </a:solidFill>
              </a:rPr>
              <a:t> </a:t>
            </a:r>
            <a:r>
              <a:rPr lang="en-US" sz="2200" dirty="0" smtClean="0">
                <a:solidFill>
                  <a:srgbClr val="C00000"/>
                </a:solidFill>
              </a:rPr>
              <a:t> and there has been substantial increase in SLT across all age groups.</a:t>
            </a:r>
            <a:r>
              <a:rPr lang="en-US" sz="2200" baseline="30000" dirty="0" smtClean="0">
                <a:solidFill>
                  <a:srgbClr val="C00000"/>
                </a:solidFill>
              </a:rPr>
              <a:t> </a:t>
            </a:r>
            <a:r>
              <a:rPr lang="en-US" sz="2200" dirty="0" smtClean="0">
                <a:solidFill>
                  <a:srgbClr val="C00000"/>
                </a:solidFill>
              </a:rPr>
              <a:t>A study analyzed 2 nationally representative data in 2005 and 2009 and showed that SLT use continued to increase in the age group of 15 to 49 years.</a:t>
            </a:r>
            <a:r>
              <a:rPr lang="en-US" sz="2200" baseline="30000" dirty="0" smtClean="0">
                <a:solidFill>
                  <a:srgbClr val="C00000"/>
                </a:solidFill>
              </a:rPr>
              <a:t> </a:t>
            </a:r>
            <a:r>
              <a:rPr lang="en-US" sz="2200" dirty="0" smtClean="0">
                <a:solidFill>
                  <a:srgbClr val="C00000"/>
                </a:solidFill>
              </a:rPr>
              <a:t> </a:t>
            </a:r>
          </a:p>
          <a:p>
            <a:pPr algn="just">
              <a:lnSpc>
                <a:spcPct val="150000"/>
              </a:lnSpc>
            </a:pPr>
            <a:r>
              <a:rPr lang="en-US" sz="2200" dirty="0" smtClean="0">
                <a:solidFill>
                  <a:srgbClr val="C00000"/>
                </a:solidFill>
              </a:rPr>
              <a:t>The prevalence of SLT use is higher among men (27%-37%) compared with women (10%-15%). Moreover, SLT use is considered as a common smoking cessation method and a study showed that 34.4% of smokers switched to SLT use as a cessation method.</a:t>
            </a:r>
            <a:endParaRPr lang="en-US" sz="22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Secondhand smoke</a:t>
            </a:r>
            <a:endParaRPr lang="en-US" sz="4000" b="1" dirty="0"/>
          </a:p>
        </p:txBody>
      </p:sp>
      <p:sp>
        <p:nvSpPr>
          <p:cNvPr id="3" name="Text Placeholder 2"/>
          <p:cNvSpPr>
            <a:spLocks noGrp="1"/>
          </p:cNvSpPr>
          <p:nvPr>
            <p:ph sz="quarter" idx="1"/>
          </p:nvPr>
        </p:nvSpPr>
        <p:spPr>
          <a:xfrm>
            <a:off x="457200" y="1143000"/>
            <a:ext cx="8229599" cy="5181600"/>
          </a:xfrm>
        </p:spPr>
        <p:txBody>
          <a:bodyPr>
            <a:normAutofit fontScale="92500" lnSpcReduction="20000"/>
          </a:bodyPr>
          <a:lstStyle/>
          <a:p>
            <a:pPr algn="just">
              <a:lnSpc>
                <a:spcPct val="200000"/>
              </a:lnSpc>
            </a:pPr>
            <a:r>
              <a:rPr lang="en-US" sz="2800" dirty="0" smtClean="0">
                <a:solidFill>
                  <a:srgbClr val="C00000"/>
                </a:solidFill>
              </a:rPr>
              <a:t>Secondhand smoke (SHS) exposure is a significant problem in India, at both indoor and outdoor. A study has shown that 70% to 80% of the male smokers regularly smoked in home; 3 in every 10 adults working indoor are exposed to SHS.</a:t>
            </a:r>
            <a:r>
              <a:rPr lang="en-US" sz="2800" baseline="30000" dirty="0" smtClean="0">
                <a:solidFill>
                  <a:srgbClr val="C00000"/>
                </a:solidFill>
              </a:rPr>
              <a:t>  </a:t>
            </a:r>
            <a:r>
              <a:rPr lang="en-US" sz="2800" dirty="0" smtClean="0">
                <a:solidFill>
                  <a:srgbClr val="C00000"/>
                </a:solidFill>
              </a:rPr>
              <a:t>About 23% of adults have reported SHS exposure at public places.</a:t>
            </a:r>
            <a:r>
              <a:rPr lang="en-US" sz="2800" baseline="30000" dirty="0" smtClean="0">
                <a:solidFill>
                  <a:srgbClr val="C00000"/>
                </a:solidFill>
              </a:rPr>
              <a:t> </a:t>
            </a:r>
            <a:r>
              <a:rPr lang="en-US" sz="2800" dirty="0" smtClean="0">
                <a:solidFill>
                  <a:srgbClr val="C00000"/>
                </a:solidFill>
              </a:rPr>
              <a:t>In NFHS-3, 25% women reported SHS exposure at home.</a:t>
            </a:r>
            <a:r>
              <a:rPr lang="en-US" sz="2800" baseline="30000" dirty="0" smtClean="0">
                <a:solidFill>
                  <a:srgbClr val="C00000"/>
                </a:solidFill>
              </a:rPr>
              <a:t> </a:t>
            </a:r>
            <a:endParaRPr lang="en-US" sz="2800" dirty="0" smtClean="0">
              <a:solidFill>
                <a:srgbClr val="C00000"/>
              </a:solidFil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Third hand smoke</a:t>
            </a:r>
            <a:endParaRPr lang="en-US" sz="4000" b="1" dirty="0"/>
          </a:p>
        </p:txBody>
      </p:sp>
      <p:sp>
        <p:nvSpPr>
          <p:cNvPr id="3" name="Text Placeholder 2"/>
          <p:cNvSpPr>
            <a:spLocks noGrp="1"/>
          </p:cNvSpPr>
          <p:nvPr>
            <p:ph sz="quarter" idx="1"/>
          </p:nvPr>
        </p:nvSpPr>
        <p:spPr>
          <a:xfrm>
            <a:off x="457200" y="1143000"/>
            <a:ext cx="8229599" cy="5796379"/>
          </a:xfrm>
        </p:spPr>
        <p:txBody>
          <a:bodyPr>
            <a:normAutofit fontScale="85000" lnSpcReduction="10000"/>
          </a:bodyPr>
          <a:lstStyle/>
          <a:p>
            <a:pPr algn="just">
              <a:lnSpc>
                <a:spcPct val="150000"/>
              </a:lnSpc>
            </a:pPr>
            <a:r>
              <a:rPr lang="en-US" dirty="0" smtClean="0">
                <a:solidFill>
                  <a:srgbClr val="C00000"/>
                </a:solidFill>
              </a:rPr>
              <a:t>Is the fraction of tobacco smoke that persists in indoor environments after smoking.</a:t>
            </a:r>
            <a:r>
              <a:rPr lang="en-US" baseline="30000" dirty="0" smtClean="0">
                <a:solidFill>
                  <a:srgbClr val="C00000"/>
                </a:solidFill>
              </a:rPr>
              <a:t> </a:t>
            </a:r>
            <a:r>
              <a:rPr lang="en-US" dirty="0" smtClean="0">
                <a:solidFill>
                  <a:srgbClr val="C00000"/>
                </a:solidFill>
              </a:rPr>
              <a:t>This remains even after most of the airborne components of the smoke have cleared. </a:t>
            </a:r>
          </a:p>
          <a:p>
            <a:pPr algn="just">
              <a:lnSpc>
                <a:spcPct val="150000"/>
              </a:lnSpc>
            </a:pPr>
            <a:r>
              <a:rPr lang="en-US" dirty="0" smtClean="0">
                <a:solidFill>
                  <a:srgbClr val="C00000"/>
                </a:solidFill>
              </a:rPr>
              <a:t>Children are at increased risk, when exposed to </a:t>
            </a:r>
            <a:r>
              <a:rPr lang="en-US" dirty="0" err="1" smtClean="0">
                <a:solidFill>
                  <a:srgbClr val="C00000"/>
                </a:solidFill>
              </a:rPr>
              <a:t>thirdhand</a:t>
            </a:r>
            <a:r>
              <a:rPr lang="en-US" dirty="0" smtClean="0">
                <a:solidFill>
                  <a:srgbClr val="C00000"/>
                </a:solidFill>
              </a:rPr>
              <a:t> smoke (THS) toxicants due to their exploratory behavior and metabolic activity. </a:t>
            </a:r>
          </a:p>
          <a:p>
            <a:pPr algn="just">
              <a:lnSpc>
                <a:spcPct val="150000"/>
              </a:lnSpc>
            </a:pPr>
            <a:r>
              <a:rPr lang="en-US" dirty="0" smtClean="0">
                <a:solidFill>
                  <a:srgbClr val="C00000"/>
                </a:solidFill>
              </a:rPr>
              <a:t>Dust ingestion was identified as the dominant (80% of the total intake) source of exposure to indoor semi-volatile environmental pollutants in toddlers. This is of enormous importance in India as houses especially in urban slums are compact with poor ventilation. Nicotine is the main component in THS. </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3733800"/>
          </a:xfrm>
        </p:spPr>
        <p:txBody>
          <a:bodyPr>
            <a:normAutofit/>
          </a:bodyPr>
          <a:lstStyle/>
          <a:p>
            <a:pPr algn="ctr"/>
            <a:r>
              <a:rPr lang="en-US" sz="6600" b="1" dirty="0" smtClean="0">
                <a:solidFill>
                  <a:srgbClr val="C00000"/>
                </a:solidFill>
              </a:rPr>
              <a:t>Tobacco Consumption Pattern &amp; Hazards</a:t>
            </a:r>
            <a:endParaRPr lang="en-US" sz="6600"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Cont…</a:t>
            </a:r>
            <a:endParaRPr lang="en-US" sz="4000" b="1" dirty="0"/>
          </a:p>
        </p:txBody>
      </p:sp>
      <p:sp>
        <p:nvSpPr>
          <p:cNvPr id="3" name="Content Placeholder 2"/>
          <p:cNvSpPr>
            <a:spLocks noGrp="1"/>
          </p:cNvSpPr>
          <p:nvPr>
            <p:ph sz="quarter" idx="1"/>
          </p:nvPr>
        </p:nvSpPr>
        <p:spPr/>
        <p:txBody>
          <a:bodyPr/>
          <a:lstStyle/>
          <a:p>
            <a:pPr algn="just">
              <a:lnSpc>
                <a:spcPct val="150000"/>
              </a:lnSpc>
            </a:pPr>
            <a:r>
              <a:rPr lang="en-US" dirty="0" smtClean="0">
                <a:solidFill>
                  <a:srgbClr val="C00000"/>
                </a:solidFill>
              </a:rPr>
              <a:t>Oxidants in the tobacco smoke cause local and systemic inflammation. </a:t>
            </a:r>
            <a:r>
              <a:rPr lang="en-US" dirty="0" err="1" smtClean="0">
                <a:solidFill>
                  <a:srgbClr val="C00000"/>
                </a:solidFill>
              </a:rPr>
              <a:t>Thirdhand</a:t>
            </a:r>
            <a:r>
              <a:rPr lang="en-US" dirty="0" smtClean="0">
                <a:solidFill>
                  <a:srgbClr val="C00000"/>
                </a:solidFill>
              </a:rPr>
              <a:t> smoke causes significant DNA damage in human cells. </a:t>
            </a:r>
          </a:p>
          <a:p>
            <a:pPr algn="just">
              <a:lnSpc>
                <a:spcPct val="150000"/>
              </a:lnSpc>
            </a:pPr>
            <a:r>
              <a:rPr lang="en-US" dirty="0" smtClean="0">
                <a:solidFill>
                  <a:srgbClr val="C00000"/>
                </a:solidFill>
              </a:rPr>
              <a:t>Small children are particularly vulnerable as they are exposed to THS/toxicants via inhalation, ingestion, and dermal contact. And also, there is increased risk of cancer in children (1-16 years).</a:t>
            </a:r>
            <a:endParaRPr lang="en-US"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905000"/>
            <a:ext cx="8229600" cy="3581400"/>
          </a:xfrm>
        </p:spPr>
        <p:txBody>
          <a:bodyPr>
            <a:noAutofit/>
          </a:bodyPr>
          <a:lstStyle/>
          <a:p>
            <a:pPr algn="ctr"/>
            <a:r>
              <a:rPr lang="en-US" sz="8000" b="1" dirty="0" smtClean="0"/>
              <a:t>Hazards </a:t>
            </a:r>
            <a:br>
              <a:rPr lang="en-US" sz="8000" b="1" dirty="0" smtClean="0"/>
            </a:br>
            <a:r>
              <a:rPr lang="en-US" sz="8000" b="1" dirty="0" smtClean="0"/>
              <a:t>of </a:t>
            </a:r>
            <a:br>
              <a:rPr lang="en-US" sz="8000" b="1" dirty="0" smtClean="0"/>
            </a:br>
            <a:r>
              <a:rPr lang="en-US" sz="8000" b="1" dirty="0" smtClean="0"/>
              <a:t>Tobacco Use</a:t>
            </a:r>
            <a:endParaRPr lang="en-US" sz="8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1" name="Picture 3" descr="C:\Users\Komal\Desktop\effects_of_smoking_VapingDail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147" name="Picture 3" descr="C:\Users\Komal\Desktop\Risks_form_smoking-smoking_can_damage_every_part_of_the_body.png"/>
          <p:cNvPicPr>
            <a:picLocks noGrp="1" noChangeAspect="1" noChangeArrowheads="1"/>
          </p:cNvPicPr>
          <p:nvPr>
            <p:ph sz="quarter"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Psychological Hazards of Tobacco</a:t>
            </a:r>
            <a:endParaRPr lang="en-US" sz="3600" b="1" dirty="0"/>
          </a:p>
        </p:txBody>
      </p:sp>
      <p:sp>
        <p:nvSpPr>
          <p:cNvPr id="3" name="Content Placeholder 2"/>
          <p:cNvSpPr>
            <a:spLocks noGrp="1"/>
          </p:cNvSpPr>
          <p:nvPr>
            <p:ph sz="quarter" idx="1"/>
          </p:nvPr>
        </p:nvSpPr>
        <p:spPr/>
        <p:txBody>
          <a:bodyPr/>
          <a:lstStyle/>
          <a:p>
            <a:pPr>
              <a:lnSpc>
                <a:spcPct val="200000"/>
              </a:lnSpc>
            </a:pPr>
            <a:r>
              <a:rPr lang="en-US" dirty="0" smtClean="0">
                <a:solidFill>
                  <a:srgbClr val="C00000"/>
                </a:solidFill>
              </a:rPr>
              <a:t>Stress</a:t>
            </a:r>
          </a:p>
          <a:p>
            <a:pPr>
              <a:lnSpc>
                <a:spcPct val="200000"/>
              </a:lnSpc>
            </a:pPr>
            <a:r>
              <a:rPr lang="en-US" dirty="0" smtClean="0">
                <a:solidFill>
                  <a:srgbClr val="C00000"/>
                </a:solidFill>
              </a:rPr>
              <a:t>Anxiety</a:t>
            </a:r>
          </a:p>
          <a:p>
            <a:pPr>
              <a:lnSpc>
                <a:spcPct val="200000"/>
              </a:lnSpc>
            </a:pPr>
            <a:r>
              <a:rPr lang="en-US" dirty="0" smtClean="0">
                <a:solidFill>
                  <a:srgbClr val="C00000"/>
                </a:solidFill>
              </a:rPr>
              <a:t>Depression</a:t>
            </a:r>
          </a:p>
          <a:p>
            <a:pPr>
              <a:lnSpc>
                <a:spcPct val="200000"/>
              </a:lnSpc>
            </a:pPr>
            <a:r>
              <a:rPr lang="en-US" dirty="0" smtClean="0">
                <a:solidFill>
                  <a:srgbClr val="C00000"/>
                </a:solidFill>
              </a:rPr>
              <a:t>Increased irritation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Latest News</a:t>
            </a:r>
            <a:endParaRPr lang="en-US" sz="4000" b="1" dirty="0"/>
          </a:p>
        </p:txBody>
      </p:sp>
      <p:sp>
        <p:nvSpPr>
          <p:cNvPr id="3" name="Text Placeholder 2"/>
          <p:cNvSpPr>
            <a:spLocks noGrp="1"/>
          </p:cNvSpPr>
          <p:nvPr>
            <p:ph sz="quarter" idx="1"/>
          </p:nvPr>
        </p:nvSpPr>
        <p:spPr>
          <a:xfrm>
            <a:off x="457200" y="1143000"/>
            <a:ext cx="8229600" cy="5242381"/>
          </a:xfrm>
        </p:spPr>
        <p:txBody>
          <a:bodyPr>
            <a:noAutofit/>
          </a:bodyPr>
          <a:lstStyle/>
          <a:p>
            <a:pPr algn="just">
              <a:lnSpc>
                <a:spcPct val="150000"/>
              </a:lnSpc>
            </a:pPr>
            <a:r>
              <a:rPr lang="en-US" sz="2400" dirty="0" smtClean="0">
                <a:solidFill>
                  <a:srgbClr val="C00000"/>
                </a:solidFill>
              </a:rPr>
              <a:t>Union Ministry of Health and Family Welfare has on Monday issued a notification specifying new health warnings on tobacco products packs. The Ministry of Health has ordered printing of new photographs containing warnings on all tobacco products.</a:t>
            </a:r>
          </a:p>
          <a:p>
            <a:pPr algn="just">
              <a:lnSpc>
                <a:spcPct val="150000"/>
              </a:lnSpc>
            </a:pPr>
            <a:r>
              <a:rPr lang="en-US" sz="2400" dirty="0" smtClean="0">
                <a:solidFill>
                  <a:srgbClr val="C00000"/>
                </a:solidFill>
              </a:rPr>
              <a:t>All tobacco products that have been packaged on or after Sep 1, 2020, will have to display the 1st image and the products which are packaged on or after Sep 1, 2021 will have to display the second image.</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Komal\Desktop\pasted image 0.pn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Users\Komal\Desktop\images.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Komal\Desktop\shutterstock_1377746765-2-720x480.jpg"/>
          <p:cNvPicPr>
            <a:picLocks noGrp="1" noChangeAspect="1" noChangeArrowheads="1"/>
          </p:cNvPicPr>
          <p:nvPr>
            <p:ph sz="quarter" idx="1"/>
          </p:nvPr>
        </p:nvPicPr>
        <p:blipFill>
          <a:blip r:embed="rId2"/>
          <a:srcRect/>
          <a:stretch>
            <a:fillRect/>
          </a:stretch>
        </p:blipFill>
        <p:spPr bwMode="auto">
          <a:xfrm>
            <a:off x="0" y="0"/>
            <a:ext cx="9144000" cy="3352800"/>
          </a:xfrm>
          <a:prstGeom prst="rect">
            <a:avLst/>
          </a:prstGeom>
          <a:noFill/>
        </p:spPr>
      </p:pic>
      <p:pic>
        <p:nvPicPr>
          <p:cNvPr id="12292" name="Picture 4" descr="C:\Users\Komal\Desktop\concept-no-smoking-world-no-tobacco-day-with-family_60545-500.jpg"/>
          <p:cNvPicPr>
            <a:picLocks noChangeAspect="1" noChangeArrowheads="1"/>
          </p:cNvPicPr>
          <p:nvPr/>
        </p:nvPicPr>
        <p:blipFill>
          <a:blip r:embed="rId3"/>
          <a:srcRect/>
          <a:stretch>
            <a:fillRect/>
          </a:stretch>
        </p:blipFill>
        <p:spPr bwMode="auto">
          <a:xfrm>
            <a:off x="0" y="3352800"/>
            <a:ext cx="9144000" cy="3505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References:</a:t>
            </a:r>
            <a:endParaRPr lang="en-US" sz="4000" b="1" dirty="0"/>
          </a:p>
        </p:txBody>
      </p:sp>
      <p:sp>
        <p:nvSpPr>
          <p:cNvPr id="3" name="Content Placeholder 2"/>
          <p:cNvSpPr>
            <a:spLocks noGrp="1"/>
          </p:cNvSpPr>
          <p:nvPr>
            <p:ph sz="quarter" idx="1"/>
          </p:nvPr>
        </p:nvSpPr>
        <p:spPr/>
        <p:txBody>
          <a:bodyPr/>
          <a:lstStyle/>
          <a:p>
            <a:pPr algn="just">
              <a:lnSpc>
                <a:spcPct val="200000"/>
              </a:lnSpc>
            </a:pPr>
            <a:r>
              <a:rPr lang="en-US" dirty="0" smtClean="0">
                <a:solidFill>
                  <a:srgbClr val="C00000"/>
                </a:solidFill>
              </a:rPr>
              <a:t>https://journals.sagepub.com/doi/full/10.1177/1179916118759289</a:t>
            </a:r>
          </a:p>
          <a:p>
            <a:pPr algn="just">
              <a:lnSpc>
                <a:spcPct val="200000"/>
              </a:lnSpc>
            </a:pPr>
            <a:r>
              <a:rPr lang="en-US" dirty="0" smtClean="0">
                <a:solidFill>
                  <a:srgbClr val="C00000"/>
                </a:solidFill>
              </a:rPr>
              <a:t>https://nhm.gov.in/index1.php?lang=1&amp;level=3&amp;sublinkid=1125&amp;lid=638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36129" cy="762000"/>
          </a:xfrm>
        </p:spPr>
        <p:txBody>
          <a:bodyPr/>
          <a:lstStyle/>
          <a:p>
            <a:r>
              <a:rPr lang="en-US" b="1" dirty="0" smtClean="0"/>
              <a:t>Tobacco Consumption Patterns</a:t>
            </a:r>
            <a:endParaRPr lang="en-US" b="1" dirty="0"/>
          </a:p>
        </p:txBody>
      </p:sp>
      <p:sp>
        <p:nvSpPr>
          <p:cNvPr id="3" name="Text Placeholder 2"/>
          <p:cNvSpPr>
            <a:spLocks noGrp="1"/>
          </p:cNvSpPr>
          <p:nvPr>
            <p:ph sz="quarter" idx="1"/>
          </p:nvPr>
        </p:nvSpPr>
        <p:spPr>
          <a:xfrm>
            <a:off x="228600" y="1219200"/>
            <a:ext cx="8686800" cy="4495800"/>
          </a:xfrm>
        </p:spPr>
        <p:txBody>
          <a:bodyPr>
            <a:normAutofit/>
          </a:bodyPr>
          <a:lstStyle/>
          <a:p>
            <a:pPr algn="just">
              <a:lnSpc>
                <a:spcPct val="200000"/>
              </a:lnSpc>
            </a:pPr>
            <a:r>
              <a:rPr lang="en-US" sz="2400" spc="-5" dirty="0" smtClean="0">
                <a:solidFill>
                  <a:srgbClr val="C00000"/>
                </a:solidFill>
                <a:cs typeface="Verdana"/>
              </a:rPr>
              <a:t>20 </a:t>
            </a:r>
            <a:r>
              <a:rPr lang="en-US" sz="2400" spc="-10" dirty="0" smtClean="0">
                <a:solidFill>
                  <a:srgbClr val="C00000"/>
                </a:solidFill>
                <a:cs typeface="Verdana"/>
              </a:rPr>
              <a:t>per cent </a:t>
            </a:r>
            <a:r>
              <a:rPr lang="en-US" sz="2400" spc="-5" dirty="0" smtClean="0">
                <a:solidFill>
                  <a:srgbClr val="C00000"/>
                </a:solidFill>
                <a:cs typeface="Verdana"/>
              </a:rPr>
              <a:t>tobacco-users </a:t>
            </a:r>
            <a:r>
              <a:rPr lang="en-US" sz="2400" spc="-10" dirty="0" smtClean="0">
                <a:solidFill>
                  <a:srgbClr val="C00000"/>
                </a:solidFill>
                <a:cs typeface="Verdana"/>
              </a:rPr>
              <a:t>consume</a:t>
            </a:r>
            <a:r>
              <a:rPr lang="en-US" sz="2400" spc="90" dirty="0" smtClean="0">
                <a:solidFill>
                  <a:srgbClr val="C00000"/>
                </a:solidFill>
                <a:cs typeface="Verdana"/>
              </a:rPr>
              <a:t> </a:t>
            </a:r>
            <a:r>
              <a:rPr lang="en-US" sz="2400" spc="-10" dirty="0" smtClean="0">
                <a:solidFill>
                  <a:srgbClr val="C00000"/>
                </a:solidFill>
                <a:cs typeface="Verdana"/>
              </a:rPr>
              <a:t>Cigarettes.</a:t>
            </a:r>
            <a:endParaRPr lang="en-US" sz="2400" dirty="0" smtClean="0">
              <a:cs typeface="Verdana"/>
            </a:endParaRPr>
          </a:p>
          <a:p>
            <a:pPr algn="just">
              <a:lnSpc>
                <a:spcPct val="200000"/>
              </a:lnSpc>
            </a:pPr>
            <a:r>
              <a:rPr lang="en-US" sz="2400" spc="-5" dirty="0" smtClean="0">
                <a:solidFill>
                  <a:srgbClr val="C00000"/>
                </a:solidFill>
                <a:cs typeface="Verdana"/>
              </a:rPr>
              <a:t>40 </a:t>
            </a:r>
            <a:r>
              <a:rPr lang="en-US" sz="2400" spc="-10" dirty="0" smtClean="0">
                <a:solidFill>
                  <a:srgbClr val="C00000"/>
                </a:solidFill>
                <a:cs typeface="Verdana"/>
              </a:rPr>
              <a:t>per cent smoke</a:t>
            </a:r>
            <a:r>
              <a:rPr lang="en-US" sz="2400" spc="25" dirty="0" smtClean="0">
                <a:solidFill>
                  <a:srgbClr val="C00000"/>
                </a:solidFill>
                <a:cs typeface="Verdana"/>
              </a:rPr>
              <a:t> </a:t>
            </a:r>
            <a:r>
              <a:rPr lang="en-US" sz="2400" spc="-10" dirty="0" smtClean="0">
                <a:solidFill>
                  <a:srgbClr val="C00000"/>
                </a:solidFill>
                <a:cs typeface="Verdana"/>
              </a:rPr>
              <a:t>Beedis.</a:t>
            </a:r>
          </a:p>
          <a:p>
            <a:pPr algn="just">
              <a:lnSpc>
                <a:spcPct val="200000"/>
              </a:lnSpc>
            </a:pPr>
            <a:r>
              <a:rPr lang="en-US" sz="2400" spc="-10" dirty="0" smtClean="0">
                <a:solidFill>
                  <a:srgbClr val="C00000"/>
                </a:solidFill>
                <a:cs typeface="Verdana"/>
              </a:rPr>
              <a:t>Remaining </a:t>
            </a:r>
            <a:r>
              <a:rPr lang="en-US" sz="2400" spc="-5" dirty="0" smtClean="0">
                <a:solidFill>
                  <a:srgbClr val="C00000"/>
                </a:solidFill>
                <a:cs typeface="Verdana"/>
              </a:rPr>
              <a:t>40 </a:t>
            </a:r>
            <a:r>
              <a:rPr lang="en-US" sz="2400" spc="-10" dirty="0" smtClean="0">
                <a:solidFill>
                  <a:srgbClr val="C00000"/>
                </a:solidFill>
                <a:cs typeface="Verdana"/>
              </a:rPr>
              <a:t>per cent chew </a:t>
            </a:r>
            <a:r>
              <a:rPr lang="en-US" sz="2400" spc="-5" dirty="0" smtClean="0">
                <a:solidFill>
                  <a:srgbClr val="C00000"/>
                </a:solidFill>
                <a:cs typeface="Verdana"/>
              </a:rPr>
              <a:t>tobacco and tobacco –  </a:t>
            </a:r>
            <a:r>
              <a:rPr lang="en-US" sz="2400" spc="-10" dirty="0" smtClean="0">
                <a:solidFill>
                  <a:srgbClr val="C00000"/>
                </a:solidFill>
                <a:cs typeface="Verdana"/>
              </a:rPr>
              <a:t>containing products such </a:t>
            </a:r>
            <a:r>
              <a:rPr lang="en-US" sz="2400" spc="-5" dirty="0" smtClean="0">
                <a:solidFill>
                  <a:srgbClr val="C00000"/>
                </a:solidFill>
                <a:cs typeface="Verdana"/>
              </a:rPr>
              <a:t>as </a:t>
            </a:r>
            <a:r>
              <a:rPr lang="en-US" sz="2400" spc="-10" dirty="0" err="1" smtClean="0">
                <a:solidFill>
                  <a:srgbClr val="C00000"/>
                </a:solidFill>
                <a:cs typeface="Verdana"/>
              </a:rPr>
              <a:t>Paan</a:t>
            </a:r>
            <a:r>
              <a:rPr lang="en-US" sz="2400" spc="-10" dirty="0" smtClean="0">
                <a:solidFill>
                  <a:srgbClr val="C00000"/>
                </a:solidFill>
                <a:cs typeface="Verdana"/>
              </a:rPr>
              <a:t> </a:t>
            </a:r>
            <a:r>
              <a:rPr lang="en-US" sz="2400" spc="-5" dirty="0" err="1" smtClean="0">
                <a:solidFill>
                  <a:srgbClr val="C00000"/>
                </a:solidFill>
                <a:cs typeface="Verdana"/>
              </a:rPr>
              <a:t>Masala</a:t>
            </a:r>
            <a:r>
              <a:rPr lang="en-US" sz="2400" spc="-5" dirty="0" smtClean="0">
                <a:solidFill>
                  <a:srgbClr val="C00000"/>
                </a:solidFill>
                <a:cs typeface="Verdana"/>
              </a:rPr>
              <a:t>, Gutkha and</a:t>
            </a:r>
            <a:r>
              <a:rPr lang="en-US" sz="2400" spc="285" dirty="0" smtClean="0">
                <a:solidFill>
                  <a:srgbClr val="C00000"/>
                </a:solidFill>
                <a:cs typeface="Verdana"/>
              </a:rPr>
              <a:t> </a:t>
            </a:r>
            <a:r>
              <a:rPr lang="en-US" sz="2400" spc="-5" dirty="0" err="1" smtClean="0">
                <a:solidFill>
                  <a:srgbClr val="C00000"/>
                </a:solidFill>
                <a:cs typeface="Verdana"/>
              </a:rPr>
              <a:t>Khaini</a:t>
            </a:r>
            <a:r>
              <a:rPr lang="en-US" sz="2400" spc="-5" dirty="0" smtClean="0">
                <a:solidFill>
                  <a:srgbClr val="C00000"/>
                </a:solidFill>
                <a:cs typeface="Verdana"/>
              </a:rPr>
              <a:t>.</a:t>
            </a:r>
            <a:endParaRPr lang="en-US" sz="2400" dirty="0" smtClean="0">
              <a:solidFill>
                <a:srgbClr val="C00000"/>
              </a:solidFill>
              <a:cs typeface="Verdana"/>
            </a:endParaRPr>
          </a:p>
          <a:p>
            <a:endParaRPr lang="en-US" dirty="0" smtClean="0"/>
          </a:p>
          <a:p>
            <a:endParaRPr lang="en-US" dirty="0"/>
          </a:p>
        </p:txBody>
      </p:sp>
      <p:sp>
        <p:nvSpPr>
          <p:cNvPr id="6" name="object 21"/>
          <p:cNvSpPr/>
          <p:nvPr/>
        </p:nvSpPr>
        <p:spPr>
          <a:xfrm>
            <a:off x="5334000" y="4343400"/>
            <a:ext cx="34290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05000"/>
            <a:ext cx="8229600" cy="4251960"/>
          </a:xfrm>
        </p:spPr>
        <p:txBody>
          <a:bodyPr>
            <a:normAutofit/>
          </a:bodyPr>
          <a:lstStyle/>
          <a:p>
            <a:pPr algn="ctr">
              <a:buNone/>
            </a:pPr>
            <a:r>
              <a:rPr lang="en-US" sz="8800" b="1" dirty="0" smtClean="0">
                <a:solidFill>
                  <a:srgbClr val="C00000"/>
                </a:solidFill>
              </a:rPr>
              <a:t>Different forms of Tobacco</a:t>
            </a:r>
            <a:endParaRPr lang="en-US" sz="88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Komal\Desktop\210018_web.jpg"/>
          <p:cNvPicPr>
            <a:picLocks noGrp="1" noChangeAspect="1" noChangeArrowheads="1"/>
          </p:cNvPicPr>
          <p:nvPr>
            <p:ph sz="quarter" idx="1"/>
          </p:nvPr>
        </p:nvPicPr>
        <p:blipFill>
          <a:blip r:embed="rId2"/>
          <a:srcRect/>
          <a:stretch>
            <a:fillRect/>
          </a:stretch>
        </p:blipFill>
        <p:spPr bwMode="auto">
          <a:xfrm>
            <a:off x="381000" y="0"/>
            <a:ext cx="853440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Komal\Desktop\cuban-alternative-gear-patrol-970.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Komal\Desktop\Beedi-Collage-1-min.jpg"/>
          <p:cNvPicPr>
            <a:picLocks noGrp="1" noChangeAspect="1" noChangeArrowheads="1"/>
          </p:cNvPicPr>
          <p:nvPr>
            <p:ph sz="quarter" idx="1"/>
          </p:nvPr>
        </p:nvPicPr>
        <p:blipFill>
          <a:blip r:embed="rId2"/>
          <a:srcRect/>
          <a:stretch>
            <a:fillRect/>
          </a:stretch>
        </p:blipFill>
        <p:spPr bwMode="auto">
          <a:xfrm>
            <a:off x="457200" y="152400"/>
            <a:ext cx="8305800" cy="624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17cSPAVc7L._AC_SL1500_.jp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ni-smoker-hookah-cigar-pipe-scoria-original-imaf887edfnzvu2p.jpeg"/>
          <p:cNvPicPr>
            <a:picLocks noGrp="1" noChangeAspect="1"/>
          </p:cNvPicPr>
          <p:nvPr>
            <p:ph sz="quarter" idx="1"/>
          </p:nvPr>
        </p:nvPicPr>
        <p:blipFill>
          <a:blip r:embed="rId2"/>
          <a:stretch>
            <a:fillRect/>
          </a:stretch>
        </p:blipFill>
        <p:spPr>
          <a:xfrm>
            <a:off x="0" y="0"/>
            <a:ext cx="9144000" cy="6858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159</TotalTime>
  <Words>628</Words>
  <Application>Microsoft Office PowerPoint</Application>
  <PresentationFormat>On-screen Show (4:3)</PresentationFormat>
  <Paragraphs>49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Origin</vt:lpstr>
      <vt:lpstr>WORLD NO TOBACCO DAY 31st  MAY, 2020</vt:lpstr>
      <vt:lpstr>Tobacco Consumption Pattern &amp; Hazards</vt:lpstr>
      <vt:lpstr>Tobacco Consumption Patterns</vt:lpstr>
      <vt:lpstr>Slide 4</vt:lpstr>
      <vt:lpstr>Slide 5</vt:lpstr>
      <vt:lpstr>Slide 6</vt:lpstr>
      <vt:lpstr>Slide 7</vt:lpstr>
      <vt:lpstr>Slide 8</vt:lpstr>
      <vt:lpstr>Slide 9</vt:lpstr>
      <vt:lpstr>Slide 10</vt:lpstr>
      <vt:lpstr>Cont…</vt:lpstr>
      <vt:lpstr>Forms of Tobacco used in India</vt:lpstr>
      <vt:lpstr>Forms of Tobacco used in India</vt:lpstr>
      <vt:lpstr>Patterns and Prevalence of Tobacco Use in India</vt:lpstr>
      <vt:lpstr>Cont…</vt:lpstr>
      <vt:lpstr>Cont…</vt:lpstr>
      <vt:lpstr>Cont…</vt:lpstr>
      <vt:lpstr>Secondhand smoke</vt:lpstr>
      <vt:lpstr>Third hand smoke</vt:lpstr>
      <vt:lpstr>Cont…</vt:lpstr>
      <vt:lpstr>Hazards  of  Tobacco Use</vt:lpstr>
      <vt:lpstr>Slide 22</vt:lpstr>
      <vt:lpstr>Slide 23</vt:lpstr>
      <vt:lpstr>Psychological Hazards of Tobacco</vt:lpstr>
      <vt:lpstr>Latest News</vt:lpstr>
      <vt:lpstr>Slide 26</vt:lpstr>
      <vt:lpstr>Slide 27</vt:lpstr>
      <vt:lpstr>Slide 28</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NO TOBACCO DAY 31st  MAY, 2020</dc:title>
  <cp:lastModifiedBy>Windows User</cp:lastModifiedBy>
  <cp:revision>5</cp:revision>
  <dcterms:created xsi:type="dcterms:W3CDTF">2020-06-01T16:21:41Z</dcterms:created>
  <dcterms:modified xsi:type="dcterms:W3CDTF">2020-06-02T09:23:34Z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2012-07-24T00:00:00Z</vt:filetime>
  </property>
  <property fmtid="{D5CDD505-2E9C-101B-9397-08002B2CF9AE}" pid="3" name="Creator">
    <vt:lpwstr>Microsoft® Office PowerPoint® 2007</vt:lpwstr>
  </property>
  <property fmtid="{D5CDD505-2E9C-101B-9397-08002B2CF9AE}" pid="4" name="LastSaved">
    <vt:filetime>2020-06-01T00:00:00Z</vt:filetime>
  </property>
</Properties>
</file>